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74" r:id="rId11"/>
    <p:sldId id="265" r:id="rId12"/>
    <p:sldId id="266" r:id="rId13"/>
    <p:sldId id="267" r:id="rId14"/>
    <p:sldId id="268" r:id="rId15"/>
    <p:sldId id="275" r:id="rId16"/>
    <p:sldId id="269" r:id="rId17"/>
    <p:sldId id="270" r:id="rId18"/>
    <p:sldId id="272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943F7-33D8-44C0-84E5-CD37A5D6116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03315C-19A3-46EB-828B-B1EEEC6A95CC}">
      <dgm:prSet phldrT="[Text]"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ভুট্টা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ফসলের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6F51CE-CDFC-4836-A1BF-0A3111D159A7}" type="parTrans" cxnId="{277516EC-048C-4DDD-93DE-89A4762FED0A}">
      <dgm:prSet/>
      <dgm:spPr/>
      <dgm:t>
        <a:bodyPr/>
        <a:lstStyle/>
        <a:p>
          <a:endParaRPr lang="en-US"/>
        </a:p>
      </dgm:t>
    </dgm:pt>
    <dgm:pt modelId="{8E0D423E-228C-495F-B9CF-605E54F15B23}" type="sibTrans" cxnId="{277516EC-048C-4DDD-93DE-89A4762FED0A}">
      <dgm:prSet/>
      <dgm:spPr/>
      <dgm:t>
        <a:bodyPr/>
        <a:lstStyle/>
        <a:p>
          <a:endParaRPr lang="en-US"/>
        </a:p>
      </dgm:t>
    </dgm:pt>
    <dgm:pt modelId="{6A4FA6CC-3DC6-409D-A004-A403EA0A0126}">
      <dgm:prSet phldrT="[Text]" phldr="1"/>
      <dgm:spPr>
        <a:blipFill rotWithShape="0">
          <a:blip xmlns:r="http://schemas.openxmlformats.org/officeDocument/2006/relationships" r:embed="rId1"/>
          <a:srcRect/>
          <a:stretch>
            <a:fillRect l="-28000" r="-28000"/>
          </a:stretch>
        </a:blipFill>
        <a:ln w="38100">
          <a:solidFill>
            <a:srgbClr val="00B050"/>
          </a:solidFill>
        </a:ln>
      </dgm:spPr>
      <dgm:t>
        <a:bodyPr/>
        <a:lstStyle/>
        <a:p>
          <a:endParaRPr lang="en-US" dirty="0"/>
        </a:p>
      </dgm:t>
    </dgm:pt>
    <dgm:pt modelId="{A0EFEE90-5176-4953-99D4-3BCE33421941}" type="parTrans" cxnId="{E2CAADDA-0C67-42C7-981A-AAA2219F0D42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6909E3A1-966F-42F3-8765-F19CC53CC2F2}" type="sibTrans" cxnId="{E2CAADDA-0C67-42C7-981A-AAA2219F0D42}">
      <dgm:prSet/>
      <dgm:spPr/>
      <dgm:t>
        <a:bodyPr/>
        <a:lstStyle/>
        <a:p>
          <a:endParaRPr lang="en-US"/>
        </a:p>
      </dgm:t>
    </dgm:pt>
    <dgm:pt modelId="{A5FFC7E2-232F-4FFD-B5F7-CA017235766A}">
      <dgm:prSet phldrT="[Text]" phldr="1"/>
      <dgm:spPr>
        <a:blipFill rotWithShape="0">
          <a:blip xmlns:r="http://schemas.openxmlformats.org/officeDocument/2006/relationships" r:embed="rId2"/>
          <a:srcRect/>
          <a:stretch>
            <a:fillRect l="-28000" r="-28000"/>
          </a:stretch>
        </a:blipFill>
        <a:ln w="38100">
          <a:solidFill>
            <a:srgbClr val="00B050"/>
          </a:solidFill>
        </a:ln>
      </dgm:spPr>
      <dgm:t>
        <a:bodyPr/>
        <a:lstStyle/>
        <a:p>
          <a:endParaRPr lang="en-US" dirty="0"/>
        </a:p>
      </dgm:t>
    </dgm:pt>
    <dgm:pt modelId="{273CF9FC-E588-4382-861A-A3E93CD6F53C}" type="parTrans" cxnId="{1BC462E4-5D5D-4BED-9869-B2C98813493C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C2191C23-6A21-45EE-9089-A684BF09C4F4}" type="sibTrans" cxnId="{1BC462E4-5D5D-4BED-9869-B2C98813493C}">
      <dgm:prSet/>
      <dgm:spPr/>
      <dgm:t>
        <a:bodyPr/>
        <a:lstStyle/>
        <a:p>
          <a:endParaRPr lang="en-US"/>
        </a:p>
      </dgm:t>
    </dgm:pt>
    <dgm:pt modelId="{5343570C-1300-4675-8A68-12953BB0C6D6}">
      <dgm:prSet phldrT="[Text]" phldr="1"/>
      <dgm:spPr>
        <a:blipFill rotWithShape="0">
          <a:blip xmlns:r="http://schemas.openxmlformats.org/officeDocument/2006/relationships" r:embed="rId3"/>
          <a:srcRect/>
          <a:stretch>
            <a:fillRect t="-13000" b="-13000"/>
          </a:stretch>
        </a:blipFill>
        <a:ln w="38100">
          <a:solidFill>
            <a:srgbClr val="00B050"/>
          </a:solidFill>
        </a:ln>
      </dgm:spPr>
      <dgm:t>
        <a:bodyPr/>
        <a:lstStyle/>
        <a:p>
          <a:endParaRPr lang="en-US" dirty="0"/>
        </a:p>
      </dgm:t>
    </dgm:pt>
    <dgm:pt modelId="{3851E9C7-7D5E-48B2-8136-AC24A82DEC1C}" type="parTrans" cxnId="{BAB4B8FF-F3D3-4D15-8A83-1EAABF9A8F9B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8C44B35F-437B-4465-AA73-BD5916F825A5}" type="sibTrans" cxnId="{BAB4B8FF-F3D3-4D15-8A83-1EAABF9A8F9B}">
      <dgm:prSet/>
      <dgm:spPr/>
      <dgm:t>
        <a:bodyPr/>
        <a:lstStyle/>
        <a:p>
          <a:endParaRPr lang="en-US"/>
        </a:p>
      </dgm:t>
    </dgm:pt>
    <dgm:pt modelId="{79EA0464-5F1A-4B3E-9A63-A72F9BE9D173}">
      <dgm:prSet/>
      <dgm:spPr>
        <a:blipFill rotWithShape="0">
          <a:blip xmlns:r="http://schemas.openxmlformats.org/officeDocument/2006/relationships" r:embed="rId4"/>
          <a:srcRect/>
          <a:stretch>
            <a:fillRect l="-28000" r="-28000"/>
          </a:stretch>
        </a:blipFill>
        <a:ln w="3810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F94A956C-C3E2-45E2-9785-85225DA8CB58}" type="parTrans" cxnId="{730E9174-8902-4F40-922C-95CF572FB69B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C1F2C375-812A-4111-8AE6-93B817AE918B}" type="sibTrans" cxnId="{730E9174-8902-4F40-922C-95CF572FB69B}">
      <dgm:prSet/>
      <dgm:spPr/>
      <dgm:t>
        <a:bodyPr/>
        <a:lstStyle/>
        <a:p>
          <a:endParaRPr lang="en-US"/>
        </a:p>
      </dgm:t>
    </dgm:pt>
    <dgm:pt modelId="{09E02E42-CC2B-45F3-827A-AC0D6ECDFA4D}">
      <dgm:prSet/>
      <dgm:spPr>
        <a:blipFill rotWithShape="0">
          <a:blip xmlns:r="http://schemas.openxmlformats.org/officeDocument/2006/relationships" r:embed="rId5"/>
          <a:srcRect/>
          <a:stretch>
            <a:fillRect l="-28000" r="-28000"/>
          </a:stretch>
        </a:blipFill>
        <a:ln w="3810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6EB25862-17C6-4705-A370-BE579B436B6A}" type="parTrans" cxnId="{D01C8A7E-3D48-49CD-998D-A22508B361EF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7153EFF0-6FBA-4885-8177-DD20A7D0FBC4}" type="sibTrans" cxnId="{D01C8A7E-3D48-49CD-998D-A22508B361EF}">
      <dgm:prSet/>
      <dgm:spPr/>
      <dgm:t>
        <a:bodyPr/>
        <a:lstStyle/>
        <a:p>
          <a:endParaRPr lang="en-US"/>
        </a:p>
      </dgm:t>
    </dgm:pt>
    <dgm:pt modelId="{EBCC39B0-7D0C-4F1B-881A-6834A68E2C5D}" type="pres">
      <dgm:prSet presAssocID="{8A2943F7-33D8-44C0-84E5-CD37A5D6116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A239B3F-0DF0-4CB9-AAB6-2FA7043014CF}" type="pres">
      <dgm:prSet presAssocID="{D703315C-19A3-46EB-828B-B1EEEC6A95CC}" presName="centerShape" presStyleLbl="node0" presStyleIdx="0" presStyleCnt="1" custLinFactNeighborX="596" custLinFactNeighborY="10336"/>
      <dgm:spPr/>
    </dgm:pt>
    <dgm:pt modelId="{41D1FCD2-8197-4A17-B176-2C4AB18936E8}" type="pres">
      <dgm:prSet presAssocID="{A0EFEE90-5176-4953-99D4-3BCE33421941}" presName="parTrans" presStyleLbl="bgSibTrans2D1" presStyleIdx="0" presStyleCnt="5"/>
      <dgm:spPr/>
    </dgm:pt>
    <dgm:pt modelId="{ACE5EB97-61A1-418A-A9C7-B17C4443857D}" type="pres">
      <dgm:prSet presAssocID="{6A4FA6CC-3DC6-409D-A004-A403EA0A0126}" presName="node" presStyleLbl="node1" presStyleIdx="0" presStyleCnt="5" custScaleY="142645">
        <dgm:presLayoutVars>
          <dgm:bulletEnabled val="1"/>
        </dgm:presLayoutVars>
      </dgm:prSet>
      <dgm:spPr/>
    </dgm:pt>
    <dgm:pt modelId="{6C695657-0B38-4918-921C-8DCEC7DC6FB0}" type="pres">
      <dgm:prSet presAssocID="{273CF9FC-E588-4382-861A-A3E93CD6F53C}" presName="parTrans" presStyleLbl="bgSibTrans2D1" presStyleIdx="1" presStyleCnt="5"/>
      <dgm:spPr/>
    </dgm:pt>
    <dgm:pt modelId="{F38972AC-59AA-482E-8A3C-0B4BB484A8C8}" type="pres">
      <dgm:prSet presAssocID="{A5FFC7E2-232F-4FFD-B5F7-CA017235766A}" presName="node" presStyleLbl="node1" presStyleIdx="1" presStyleCnt="5" custScaleY="142645" custRadScaleRad="117501" custRadScaleInc="20698">
        <dgm:presLayoutVars>
          <dgm:bulletEnabled val="1"/>
        </dgm:presLayoutVars>
      </dgm:prSet>
      <dgm:spPr/>
    </dgm:pt>
    <dgm:pt modelId="{82F88C6A-D2CE-4073-A6CD-6299947F309F}" type="pres">
      <dgm:prSet presAssocID="{3851E9C7-7D5E-48B2-8136-AC24A82DEC1C}" presName="parTrans" presStyleLbl="bgSibTrans2D1" presStyleIdx="2" presStyleCnt="5"/>
      <dgm:spPr/>
    </dgm:pt>
    <dgm:pt modelId="{4093036E-03D2-4F79-9BA0-F48C4DD7195E}" type="pres">
      <dgm:prSet presAssocID="{5343570C-1300-4675-8A68-12953BB0C6D6}" presName="node" presStyleLbl="node1" presStyleIdx="2" presStyleCnt="5" custScaleY="142645" custRadScaleRad="120603" custRadScaleInc="0">
        <dgm:presLayoutVars>
          <dgm:bulletEnabled val="1"/>
        </dgm:presLayoutVars>
      </dgm:prSet>
      <dgm:spPr/>
    </dgm:pt>
    <dgm:pt modelId="{F2164825-2D3D-45F7-B52B-1CCB9119F75A}" type="pres">
      <dgm:prSet presAssocID="{F94A956C-C3E2-45E2-9785-85225DA8CB58}" presName="parTrans" presStyleLbl="bgSibTrans2D1" presStyleIdx="3" presStyleCnt="5"/>
      <dgm:spPr/>
    </dgm:pt>
    <dgm:pt modelId="{BAC1B38A-F807-4E72-BD18-4DFA99288C93}" type="pres">
      <dgm:prSet presAssocID="{79EA0464-5F1A-4B3E-9A63-A72F9BE9D173}" presName="node" presStyleLbl="node1" presStyleIdx="3" presStyleCnt="5" custScaleY="142645" custRadScaleRad="127053" custRadScaleInc="-5825">
        <dgm:presLayoutVars>
          <dgm:bulletEnabled val="1"/>
        </dgm:presLayoutVars>
      </dgm:prSet>
      <dgm:spPr/>
    </dgm:pt>
    <dgm:pt modelId="{7B9DF7D7-F9E8-4C2A-9D65-8E0FB90F809D}" type="pres">
      <dgm:prSet presAssocID="{6EB25862-17C6-4705-A370-BE579B436B6A}" presName="parTrans" presStyleLbl="bgSibTrans2D1" presStyleIdx="4" presStyleCnt="5"/>
      <dgm:spPr/>
    </dgm:pt>
    <dgm:pt modelId="{27D59ECF-F463-412E-87C3-924AA2D2A823}" type="pres">
      <dgm:prSet presAssocID="{09E02E42-CC2B-45F3-827A-AC0D6ECDFA4D}" presName="node" presStyleLbl="node1" presStyleIdx="4" presStyleCnt="5" custScaleY="142645" custRadScaleRad="113172" custRadScaleInc="-616">
        <dgm:presLayoutVars>
          <dgm:bulletEnabled val="1"/>
        </dgm:presLayoutVars>
      </dgm:prSet>
      <dgm:spPr/>
    </dgm:pt>
  </dgm:ptLst>
  <dgm:cxnLst>
    <dgm:cxn modelId="{2455E82D-DADA-4048-B063-7F25E4ED7C3B}" type="presOf" srcId="{09E02E42-CC2B-45F3-827A-AC0D6ECDFA4D}" destId="{27D59ECF-F463-412E-87C3-924AA2D2A823}" srcOrd="0" destOrd="0" presId="urn:microsoft.com/office/officeart/2005/8/layout/radial4"/>
    <dgm:cxn modelId="{869F756A-B647-4AF2-9FE7-683D0BC3395F}" type="presOf" srcId="{273CF9FC-E588-4382-861A-A3E93CD6F53C}" destId="{6C695657-0B38-4918-921C-8DCEC7DC6FB0}" srcOrd="0" destOrd="0" presId="urn:microsoft.com/office/officeart/2005/8/layout/radial4"/>
    <dgm:cxn modelId="{730E9174-8902-4F40-922C-95CF572FB69B}" srcId="{D703315C-19A3-46EB-828B-B1EEEC6A95CC}" destId="{79EA0464-5F1A-4B3E-9A63-A72F9BE9D173}" srcOrd="3" destOrd="0" parTransId="{F94A956C-C3E2-45E2-9785-85225DA8CB58}" sibTransId="{C1F2C375-812A-4111-8AE6-93B817AE918B}"/>
    <dgm:cxn modelId="{D01C8A7E-3D48-49CD-998D-A22508B361EF}" srcId="{D703315C-19A3-46EB-828B-B1EEEC6A95CC}" destId="{09E02E42-CC2B-45F3-827A-AC0D6ECDFA4D}" srcOrd="4" destOrd="0" parTransId="{6EB25862-17C6-4705-A370-BE579B436B6A}" sibTransId="{7153EFF0-6FBA-4885-8177-DD20A7D0FBC4}"/>
    <dgm:cxn modelId="{2442A286-142C-4852-B5A4-8302678E20E6}" type="presOf" srcId="{6A4FA6CC-3DC6-409D-A004-A403EA0A0126}" destId="{ACE5EB97-61A1-418A-A9C7-B17C4443857D}" srcOrd="0" destOrd="0" presId="urn:microsoft.com/office/officeart/2005/8/layout/radial4"/>
    <dgm:cxn modelId="{5C8A9C98-DF94-473C-8B5C-D755479AD382}" type="presOf" srcId="{8A2943F7-33D8-44C0-84E5-CD37A5D61168}" destId="{EBCC39B0-7D0C-4F1B-881A-6834A68E2C5D}" srcOrd="0" destOrd="0" presId="urn:microsoft.com/office/officeart/2005/8/layout/radial4"/>
    <dgm:cxn modelId="{367F6CA3-5CFA-462D-BB0A-F9214FD8F774}" type="presOf" srcId="{A5FFC7E2-232F-4FFD-B5F7-CA017235766A}" destId="{F38972AC-59AA-482E-8A3C-0B4BB484A8C8}" srcOrd="0" destOrd="0" presId="urn:microsoft.com/office/officeart/2005/8/layout/radial4"/>
    <dgm:cxn modelId="{0B7B2EB0-9528-455A-BC70-6662E79D4C6E}" type="presOf" srcId="{D703315C-19A3-46EB-828B-B1EEEC6A95CC}" destId="{AA239B3F-0DF0-4CB9-AAB6-2FA7043014CF}" srcOrd="0" destOrd="0" presId="urn:microsoft.com/office/officeart/2005/8/layout/radial4"/>
    <dgm:cxn modelId="{1318B4C5-4E9D-4E64-8011-DDE268B98B92}" type="presOf" srcId="{79EA0464-5F1A-4B3E-9A63-A72F9BE9D173}" destId="{BAC1B38A-F807-4E72-BD18-4DFA99288C93}" srcOrd="0" destOrd="0" presId="urn:microsoft.com/office/officeart/2005/8/layout/radial4"/>
    <dgm:cxn modelId="{836D22D7-FEFB-4343-80E8-84B8FEB4D039}" type="presOf" srcId="{A0EFEE90-5176-4953-99D4-3BCE33421941}" destId="{41D1FCD2-8197-4A17-B176-2C4AB18936E8}" srcOrd="0" destOrd="0" presId="urn:microsoft.com/office/officeart/2005/8/layout/radial4"/>
    <dgm:cxn modelId="{E2CAADDA-0C67-42C7-981A-AAA2219F0D42}" srcId="{D703315C-19A3-46EB-828B-B1EEEC6A95CC}" destId="{6A4FA6CC-3DC6-409D-A004-A403EA0A0126}" srcOrd="0" destOrd="0" parTransId="{A0EFEE90-5176-4953-99D4-3BCE33421941}" sibTransId="{6909E3A1-966F-42F3-8765-F19CC53CC2F2}"/>
    <dgm:cxn modelId="{1BC462E4-5D5D-4BED-9869-B2C98813493C}" srcId="{D703315C-19A3-46EB-828B-B1EEEC6A95CC}" destId="{A5FFC7E2-232F-4FFD-B5F7-CA017235766A}" srcOrd="1" destOrd="0" parTransId="{273CF9FC-E588-4382-861A-A3E93CD6F53C}" sibTransId="{C2191C23-6A21-45EE-9089-A684BF09C4F4}"/>
    <dgm:cxn modelId="{3FBAADE4-E860-4B91-A220-CCB5A59DD790}" type="presOf" srcId="{5343570C-1300-4675-8A68-12953BB0C6D6}" destId="{4093036E-03D2-4F79-9BA0-F48C4DD7195E}" srcOrd="0" destOrd="0" presId="urn:microsoft.com/office/officeart/2005/8/layout/radial4"/>
    <dgm:cxn modelId="{30C2CBE4-DA52-4688-96B7-1B2A1BE6D63A}" type="presOf" srcId="{F94A956C-C3E2-45E2-9785-85225DA8CB58}" destId="{F2164825-2D3D-45F7-B52B-1CCB9119F75A}" srcOrd="0" destOrd="0" presId="urn:microsoft.com/office/officeart/2005/8/layout/radial4"/>
    <dgm:cxn modelId="{33CA13EB-0628-431C-B2C7-F240BAE47D49}" type="presOf" srcId="{3851E9C7-7D5E-48B2-8136-AC24A82DEC1C}" destId="{82F88C6A-D2CE-4073-A6CD-6299947F309F}" srcOrd="0" destOrd="0" presId="urn:microsoft.com/office/officeart/2005/8/layout/radial4"/>
    <dgm:cxn modelId="{81A183EB-13F7-40DC-A989-EE8B9382075B}" type="presOf" srcId="{6EB25862-17C6-4705-A370-BE579B436B6A}" destId="{7B9DF7D7-F9E8-4C2A-9D65-8E0FB90F809D}" srcOrd="0" destOrd="0" presId="urn:microsoft.com/office/officeart/2005/8/layout/radial4"/>
    <dgm:cxn modelId="{277516EC-048C-4DDD-93DE-89A4762FED0A}" srcId="{8A2943F7-33D8-44C0-84E5-CD37A5D61168}" destId="{D703315C-19A3-46EB-828B-B1EEEC6A95CC}" srcOrd="0" destOrd="0" parTransId="{B66F51CE-CDFC-4836-A1BF-0A3111D159A7}" sibTransId="{8E0D423E-228C-495F-B9CF-605E54F15B23}"/>
    <dgm:cxn modelId="{BAB4B8FF-F3D3-4D15-8A83-1EAABF9A8F9B}" srcId="{D703315C-19A3-46EB-828B-B1EEEC6A95CC}" destId="{5343570C-1300-4675-8A68-12953BB0C6D6}" srcOrd="2" destOrd="0" parTransId="{3851E9C7-7D5E-48B2-8136-AC24A82DEC1C}" sibTransId="{8C44B35F-437B-4465-AA73-BD5916F825A5}"/>
    <dgm:cxn modelId="{FEE7DD24-046B-402F-97B2-CDE3043994B5}" type="presParOf" srcId="{EBCC39B0-7D0C-4F1B-881A-6834A68E2C5D}" destId="{AA239B3F-0DF0-4CB9-AAB6-2FA7043014CF}" srcOrd="0" destOrd="0" presId="urn:microsoft.com/office/officeart/2005/8/layout/radial4"/>
    <dgm:cxn modelId="{78E5E503-3FE4-4975-868A-3511E3499229}" type="presParOf" srcId="{EBCC39B0-7D0C-4F1B-881A-6834A68E2C5D}" destId="{41D1FCD2-8197-4A17-B176-2C4AB18936E8}" srcOrd="1" destOrd="0" presId="urn:microsoft.com/office/officeart/2005/8/layout/radial4"/>
    <dgm:cxn modelId="{C5E6479B-8234-4B02-8609-41E77BE8A647}" type="presParOf" srcId="{EBCC39B0-7D0C-4F1B-881A-6834A68E2C5D}" destId="{ACE5EB97-61A1-418A-A9C7-B17C4443857D}" srcOrd="2" destOrd="0" presId="urn:microsoft.com/office/officeart/2005/8/layout/radial4"/>
    <dgm:cxn modelId="{F6B37482-A6D9-4315-A6F8-F05C1B76D6D8}" type="presParOf" srcId="{EBCC39B0-7D0C-4F1B-881A-6834A68E2C5D}" destId="{6C695657-0B38-4918-921C-8DCEC7DC6FB0}" srcOrd="3" destOrd="0" presId="urn:microsoft.com/office/officeart/2005/8/layout/radial4"/>
    <dgm:cxn modelId="{920DDFC4-5F94-4781-9969-8429C8C19A76}" type="presParOf" srcId="{EBCC39B0-7D0C-4F1B-881A-6834A68E2C5D}" destId="{F38972AC-59AA-482E-8A3C-0B4BB484A8C8}" srcOrd="4" destOrd="0" presId="urn:microsoft.com/office/officeart/2005/8/layout/radial4"/>
    <dgm:cxn modelId="{E96F3B47-F77F-43F6-A1DE-8C497123F550}" type="presParOf" srcId="{EBCC39B0-7D0C-4F1B-881A-6834A68E2C5D}" destId="{82F88C6A-D2CE-4073-A6CD-6299947F309F}" srcOrd="5" destOrd="0" presId="urn:microsoft.com/office/officeart/2005/8/layout/radial4"/>
    <dgm:cxn modelId="{580CCB90-409C-44F8-BD86-EF86D67B5CF3}" type="presParOf" srcId="{EBCC39B0-7D0C-4F1B-881A-6834A68E2C5D}" destId="{4093036E-03D2-4F79-9BA0-F48C4DD7195E}" srcOrd="6" destOrd="0" presId="urn:microsoft.com/office/officeart/2005/8/layout/radial4"/>
    <dgm:cxn modelId="{4D8AC205-3246-482C-9612-76E54026DF9C}" type="presParOf" srcId="{EBCC39B0-7D0C-4F1B-881A-6834A68E2C5D}" destId="{F2164825-2D3D-45F7-B52B-1CCB9119F75A}" srcOrd="7" destOrd="0" presId="urn:microsoft.com/office/officeart/2005/8/layout/radial4"/>
    <dgm:cxn modelId="{3D05C808-B598-4572-8B82-861331D11819}" type="presParOf" srcId="{EBCC39B0-7D0C-4F1B-881A-6834A68E2C5D}" destId="{BAC1B38A-F807-4E72-BD18-4DFA99288C93}" srcOrd="8" destOrd="0" presId="urn:microsoft.com/office/officeart/2005/8/layout/radial4"/>
    <dgm:cxn modelId="{21E82DAB-3C38-4952-B0C9-A4766B04B37C}" type="presParOf" srcId="{EBCC39B0-7D0C-4F1B-881A-6834A68E2C5D}" destId="{7B9DF7D7-F9E8-4C2A-9D65-8E0FB90F809D}" srcOrd="9" destOrd="0" presId="urn:microsoft.com/office/officeart/2005/8/layout/radial4"/>
    <dgm:cxn modelId="{678F123E-014D-430D-8596-B495AD23FE70}" type="presParOf" srcId="{EBCC39B0-7D0C-4F1B-881A-6834A68E2C5D}" destId="{27D59ECF-F463-412E-87C3-924AA2D2A82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39B3F-0DF0-4CB9-AAB6-2FA7043014CF}">
      <dsp:nvSpPr>
        <dsp:cNvPr id="0" name=""/>
        <dsp:cNvSpPr/>
      </dsp:nvSpPr>
      <dsp:spPr>
        <a:xfrm>
          <a:off x="3317056" y="3851201"/>
          <a:ext cx="2271302" cy="2271302"/>
        </a:xfrm>
        <a:prstGeom prst="ellipse">
          <a:avLst/>
        </a:prstGeom>
        <a:solidFill>
          <a:srgbClr val="00B050"/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ভুট্টা</a:t>
          </a:r>
          <a:r>
            <a:rPr lang="en-US" sz="3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ফসলের</a:t>
          </a:r>
          <a:r>
            <a:rPr lang="en-US" sz="3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49680" y="4183825"/>
        <a:ext cx="1606054" cy="1606054"/>
      </dsp:txXfrm>
    </dsp:sp>
    <dsp:sp modelId="{41D1FCD2-8197-4A17-B176-2C4AB18936E8}">
      <dsp:nvSpPr>
        <dsp:cNvPr id="0" name=""/>
        <dsp:cNvSpPr/>
      </dsp:nvSpPr>
      <dsp:spPr>
        <a:xfrm rot="11063327">
          <a:off x="1076430" y="4485567"/>
          <a:ext cx="2123823" cy="647321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5EB97-61A1-418A-A9C7-B17C4443857D}">
      <dsp:nvSpPr>
        <dsp:cNvPr id="0" name=""/>
        <dsp:cNvSpPr/>
      </dsp:nvSpPr>
      <dsp:spPr>
        <a:xfrm>
          <a:off x="675" y="3496804"/>
          <a:ext cx="2157737" cy="24623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28000" r="-28000"/>
          </a:stretch>
        </a:blipFill>
        <a:ln w="38100" cap="rnd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63873" y="3560002"/>
        <a:ext cx="2031341" cy="2335927"/>
      </dsp:txXfrm>
    </dsp:sp>
    <dsp:sp modelId="{6C695657-0B38-4918-921C-8DCEC7DC6FB0}">
      <dsp:nvSpPr>
        <dsp:cNvPr id="0" name=""/>
        <dsp:cNvSpPr/>
      </dsp:nvSpPr>
      <dsp:spPr>
        <a:xfrm rot="14051738">
          <a:off x="1435231" y="2453348"/>
          <a:ext cx="2846863" cy="647321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972AC-59AA-482E-8A3C-0B4BB484A8C8}">
      <dsp:nvSpPr>
        <dsp:cNvPr id="0" name=""/>
        <dsp:cNvSpPr/>
      </dsp:nvSpPr>
      <dsp:spPr>
        <a:xfrm>
          <a:off x="947058" y="391417"/>
          <a:ext cx="2157737" cy="24623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28000" r="-28000"/>
          </a:stretch>
        </a:blipFill>
        <a:ln w="38100" cap="rnd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1010256" y="454615"/>
        <a:ext cx="2031341" cy="2335927"/>
      </dsp:txXfrm>
    </dsp:sp>
    <dsp:sp modelId="{82F88C6A-D2CE-4073-A6CD-6299947F309F}">
      <dsp:nvSpPr>
        <dsp:cNvPr id="0" name=""/>
        <dsp:cNvSpPr/>
      </dsp:nvSpPr>
      <dsp:spPr>
        <a:xfrm rot="16163631">
          <a:off x="3188003" y="2145500"/>
          <a:ext cx="2476136" cy="647321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3036E-03D2-4F79-9BA0-F48C4DD7195E}">
      <dsp:nvSpPr>
        <dsp:cNvPr id="0" name=""/>
        <dsp:cNvSpPr/>
      </dsp:nvSpPr>
      <dsp:spPr>
        <a:xfrm>
          <a:off x="3334104" y="0"/>
          <a:ext cx="2157737" cy="24623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t="-13000" b="-13000"/>
          </a:stretch>
        </a:blipFill>
        <a:ln w="38100" cap="rnd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3397302" y="63198"/>
        <a:ext cx="2031341" cy="2335927"/>
      </dsp:txXfrm>
    </dsp:sp>
    <dsp:sp modelId="{F2164825-2D3D-45F7-B52B-1CCB9119F75A}">
      <dsp:nvSpPr>
        <dsp:cNvPr id="0" name=""/>
        <dsp:cNvSpPr/>
      </dsp:nvSpPr>
      <dsp:spPr>
        <a:xfrm rot="18613779">
          <a:off x="4755546" y="2480480"/>
          <a:ext cx="3087266" cy="647321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1B38A-F807-4E72-BD18-4DFA99288C93}">
      <dsp:nvSpPr>
        <dsp:cNvPr id="0" name=""/>
        <dsp:cNvSpPr/>
      </dsp:nvSpPr>
      <dsp:spPr>
        <a:xfrm>
          <a:off x="6217271" y="394474"/>
          <a:ext cx="2157737" cy="24623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rcRect/>
          <a:stretch>
            <a:fillRect l="-28000" r="-28000"/>
          </a:stretch>
        </a:blipFill>
        <a:ln w="38100" cap="rnd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6280469" y="457672"/>
        <a:ext cx="2031341" cy="2335927"/>
      </dsp:txXfrm>
    </dsp:sp>
    <dsp:sp modelId="{7B9DF7D7-F9E8-4C2A-9D65-8E0FB90F809D}">
      <dsp:nvSpPr>
        <dsp:cNvPr id="0" name=""/>
        <dsp:cNvSpPr/>
      </dsp:nvSpPr>
      <dsp:spPr>
        <a:xfrm rot="21315263">
          <a:off x="5699894" y="4474534"/>
          <a:ext cx="2050698" cy="647321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59ECF-F463-412E-87C3-924AA2D2A823}">
      <dsp:nvSpPr>
        <dsp:cNvPr id="0" name=""/>
        <dsp:cNvSpPr/>
      </dsp:nvSpPr>
      <dsp:spPr>
        <a:xfrm>
          <a:off x="6668209" y="3482203"/>
          <a:ext cx="2157737" cy="24623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rcRect/>
          <a:stretch>
            <a:fillRect l="-28000" r="-28000"/>
          </a:stretch>
        </a:blipFill>
        <a:ln w="38100" cap="rnd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6731407" y="3545401"/>
        <a:ext cx="2031341" cy="233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27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3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739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541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6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895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777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68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51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0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0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7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09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8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1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7B7ADB-BEBF-42BD-8555-178420A959B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CAF6D9-F5FD-40E9-ABDE-39416982A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996F8A3-7310-4FBA-81DD-B4EE47D6E2D0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Content Placeholder 3" descr="sec.jpeg">
            <a:extLst>
              <a:ext uri="{FF2B5EF4-FFF2-40B4-BE49-F238E27FC236}">
                <a16:creationId xmlns:a16="http://schemas.microsoft.com/office/drawing/2014/main" id="{E5DA43B5-2170-471C-B9EC-F89B4C0F74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69843"/>
            <a:ext cx="7937288" cy="5711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089093-7AB2-438E-AFE5-58B231845644}"/>
              </a:ext>
            </a:extLst>
          </p:cNvPr>
          <p:cNvSpPr/>
          <p:nvPr/>
        </p:nvSpPr>
        <p:spPr>
          <a:xfrm>
            <a:off x="1132958" y="2398643"/>
            <a:ext cx="7116621" cy="1764507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2500"/>
                <a:gd name="adj2" fmla="val 162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0" cap="none" spc="0" normalizeH="0" baseline="0" noProof="0" dirty="0">
                <a:ln w="28575">
                  <a:solidFill>
                    <a:srgbClr val="FFC000"/>
                  </a:solidFill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kumimoji="0" lang="en-US" sz="1800" b="1" i="0" u="none" strike="noStrike" kern="0" cap="none" spc="0" normalizeH="0" baseline="0" noProof="0" dirty="0">
              <a:ln w="28575">
                <a:solidFill>
                  <a:srgbClr val="FFC000"/>
                </a:solidFill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67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7A60FEC-A581-4271-91D6-406B89EDD50F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ECAE0-1A11-4604-8C53-A5A1FEC2BB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713" y="1696278"/>
            <a:ext cx="2698103" cy="238476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78A0CFD-0A4D-4C64-8F36-5942B50DD91B}"/>
              </a:ext>
            </a:extLst>
          </p:cNvPr>
          <p:cNvSpPr/>
          <p:nvPr/>
        </p:nvSpPr>
        <p:spPr>
          <a:xfrm>
            <a:off x="3315713" y="641590"/>
            <a:ext cx="2698103" cy="762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2A7FB9-5408-494B-B560-307352A6AF39}"/>
              </a:ext>
            </a:extLst>
          </p:cNvPr>
          <p:cNvSpPr txBox="1">
            <a:spLocks/>
          </p:cNvSpPr>
          <p:nvPr/>
        </p:nvSpPr>
        <p:spPr>
          <a:xfrm>
            <a:off x="1924847" y="4666421"/>
            <a:ext cx="5721657" cy="15223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ভুট্টা চাষে পোকা দমন করার উপায়গুলো কী কী আলোচনা করে লেখ। </a:t>
            </a:r>
          </a:p>
        </p:txBody>
      </p:sp>
    </p:spTree>
    <p:extLst>
      <p:ext uri="{BB962C8B-B14F-4D97-AF65-F5344CB8AC3E}">
        <p14:creationId xmlns:p14="http://schemas.microsoft.com/office/powerpoint/2010/main" val="155638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9DB2CDF-EEEA-4A33-B11F-2FF0C8E70EF5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48CBEF1-7790-49AE-9481-93BBB0563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577189"/>
              </p:ext>
            </p:extLst>
          </p:nvPr>
        </p:nvGraphicFramePr>
        <p:xfrm>
          <a:off x="119270" y="159027"/>
          <a:ext cx="8825947" cy="612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222414-D786-4597-B45F-7CA077674FF7}"/>
              </a:ext>
            </a:extLst>
          </p:cNvPr>
          <p:cNvSpPr txBox="1"/>
          <p:nvPr/>
        </p:nvSpPr>
        <p:spPr>
          <a:xfrm>
            <a:off x="112645" y="5693457"/>
            <a:ext cx="2120347" cy="44267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" pitchFamily="2" charset="0"/>
                <a:cs typeface="Nikosh" pitchFamily="2" charset="0"/>
              </a:rPr>
              <a:t>ভুট্টার বীজ পচা রোগ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99FE9-18D2-46F4-9E23-53DF1757F1A2}"/>
              </a:ext>
            </a:extLst>
          </p:cNvPr>
          <p:cNvSpPr txBox="1"/>
          <p:nvPr/>
        </p:nvSpPr>
        <p:spPr>
          <a:xfrm>
            <a:off x="1172818" y="2551192"/>
            <a:ext cx="1931505" cy="462022"/>
          </a:xfrm>
          <a:prstGeom prst="roundRect">
            <a:avLst>
              <a:gd name="adj" fmla="val 2367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" pitchFamily="2" charset="0"/>
                <a:cs typeface="Nikosh" pitchFamily="2" charset="0"/>
              </a:rPr>
              <a:t>ভুট্টার কান্ড পচা রোগ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17998-38F1-4C6D-90D6-E55AA9DDBB55}"/>
              </a:ext>
            </a:extLst>
          </p:cNvPr>
          <p:cNvSpPr txBox="1"/>
          <p:nvPr/>
        </p:nvSpPr>
        <p:spPr>
          <a:xfrm>
            <a:off x="6806647" y="5615608"/>
            <a:ext cx="2070652" cy="44267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" pitchFamily="2" charset="0"/>
                <a:cs typeface="Nikosh" pitchFamily="2" charset="0"/>
              </a:rPr>
              <a:t>মোচা ও দানা পচা রোগ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051E3-7678-4F06-8683-7BE772B31B28}"/>
              </a:ext>
            </a:extLst>
          </p:cNvPr>
          <p:cNvSpPr txBox="1"/>
          <p:nvPr/>
        </p:nvSpPr>
        <p:spPr>
          <a:xfrm>
            <a:off x="6500189" y="2570540"/>
            <a:ext cx="1931506" cy="44267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" pitchFamily="2" charset="0"/>
                <a:cs typeface="Nikosh" pitchFamily="2" charset="0"/>
              </a:rPr>
              <a:t>পাতা ঝলসানো রোগ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0ABCF-08C4-4F47-838C-34F1A156C86E}"/>
              </a:ext>
            </a:extLst>
          </p:cNvPr>
          <p:cNvSpPr txBox="1"/>
          <p:nvPr/>
        </p:nvSpPr>
        <p:spPr>
          <a:xfrm>
            <a:off x="3604591" y="2156791"/>
            <a:ext cx="1855304" cy="44267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" pitchFamily="2" charset="0"/>
                <a:cs typeface="Nikosh" pitchFamily="2" charset="0"/>
              </a:rPr>
              <a:t>ভুট্টার চারা মরা রোগ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239B3F-0DF0-4CB9-AAB6-2FA704301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AA239B3F-0DF0-4CB9-AAB6-2FA704301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AA239B3F-0DF0-4CB9-AAB6-2FA704301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graphicEl>
                                              <a:dgm id="{AA239B3F-0DF0-4CB9-AAB6-2FA704301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D1FCD2-8197-4A17-B176-2C4AB1893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41D1FCD2-8197-4A17-B176-2C4AB1893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41D1FCD2-8197-4A17-B176-2C4AB1893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41D1FCD2-8197-4A17-B176-2C4AB1893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E5EB97-61A1-418A-A9C7-B17C44438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ACE5EB97-61A1-418A-A9C7-B17C44438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ACE5EB97-61A1-418A-A9C7-B17C44438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ACE5EB97-61A1-418A-A9C7-B17C44438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95657-0B38-4918-921C-8DCEC7DC6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6C695657-0B38-4918-921C-8DCEC7DC6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6C695657-0B38-4918-921C-8DCEC7DC6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6C695657-0B38-4918-921C-8DCEC7DC6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972AC-59AA-482E-8A3C-0B4BB484A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F38972AC-59AA-482E-8A3C-0B4BB484A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F38972AC-59AA-482E-8A3C-0B4BB484A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F38972AC-59AA-482E-8A3C-0B4BB484A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F88C6A-D2CE-4073-A6CD-6299947F3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82F88C6A-D2CE-4073-A6CD-6299947F3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82F88C6A-D2CE-4073-A6CD-6299947F3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82F88C6A-D2CE-4073-A6CD-6299947F3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93036E-03D2-4F79-9BA0-F48C4DD71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4093036E-03D2-4F79-9BA0-F48C4DD71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4093036E-03D2-4F79-9BA0-F48C4DD71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4093036E-03D2-4F79-9BA0-F48C4DD71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64825-2D3D-45F7-B52B-1CCB9119F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F2164825-2D3D-45F7-B52B-1CCB9119F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F2164825-2D3D-45F7-B52B-1CCB9119F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F2164825-2D3D-45F7-B52B-1CCB9119F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C1B38A-F807-4E72-BD18-4DFA99288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graphicEl>
                                              <a:dgm id="{BAC1B38A-F807-4E72-BD18-4DFA99288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graphicEl>
                                              <a:dgm id="{BAC1B38A-F807-4E72-BD18-4DFA99288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BAC1B38A-F807-4E72-BD18-4DFA99288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9DF7D7-F9E8-4C2A-9D65-8E0FB90F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graphicEl>
                                              <a:dgm id="{7B9DF7D7-F9E8-4C2A-9D65-8E0FB90F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graphicEl>
                                              <a:dgm id="{7B9DF7D7-F9E8-4C2A-9D65-8E0FB90F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graphicEl>
                                              <a:dgm id="{7B9DF7D7-F9E8-4C2A-9D65-8E0FB90F8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D59ECF-F463-412E-87C3-924AA2D2A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graphicEl>
                                              <a:dgm id="{27D59ECF-F463-412E-87C3-924AA2D2A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graphicEl>
                                              <a:dgm id="{27D59ECF-F463-412E-87C3-924AA2D2A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graphicEl>
                                              <a:dgm id="{27D59ECF-F463-412E-87C3-924AA2D2A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B4A0063-F870-4FD9-BFE2-DF1228E22F44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3FA7C-5DFE-4D1B-810A-313C4AC3D41B}"/>
              </a:ext>
            </a:extLst>
          </p:cNvPr>
          <p:cNvSpPr txBox="1"/>
          <p:nvPr/>
        </p:nvSpPr>
        <p:spPr>
          <a:xfrm>
            <a:off x="2195145" y="501345"/>
            <a:ext cx="4753708" cy="71508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ভুট্টা ফসলের রোগ দমন পদ্ধতি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rop_imp_maize.JPG">
            <a:extLst>
              <a:ext uri="{FF2B5EF4-FFF2-40B4-BE49-F238E27FC236}">
                <a16:creationId xmlns:a16="http://schemas.microsoft.com/office/drawing/2014/main" id="{13624887-7E0D-4A8B-98E4-CE158B82AF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5000"/>
          <a:stretch>
            <a:fillRect/>
          </a:stretch>
        </p:blipFill>
        <p:spPr>
          <a:xfrm>
            <a:off x="3179950" y="1600768"/>
            <a:ext cx="2422406" cy="1828231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Rounded Rectangle 28">
            <a:extLst>
              <a:ext uri="{FF2B5EF4-FFF2-40B4-BE49-F238E27FC236}">
                <a16:creationId xmlns:a16="http://schemas.microsoft.com/office/drawing/2014/main" id="{8AC1DCE8-9AA3-4028-9017-AAEFA1345A64}"/>
              </a:ext>
            </a:extLst>
          </p:cNvPr>
          <p:cNvSpPr/>
          <p:nvPr/>
        </p:nvSpPr>
        <p:spPr>
          <a:xfrm>
            <a:off x="796786" y="3538330"/>
            <a:ext cx="7550427" cy="53283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প্রতিরোধী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ounded Rectangle 28">
            <a:extLst>
              <a:ext uri="{FF2B5EF4-FFF2-40B4-BE49-F238E27FC236}">
                <a16:creationId xmlns:a16="http://schemas.microsoft.com/office/drawing/2014/main" id="{87F6D6CD-8585-4326-90CC-1685173AE054}"/>
              </a:ext>
            </a:extLst>
          </p:cNvPr>
          <p:cNvSpPr/>
          <p:nvPr/>
        </p:nvSpPr>
        <p:spPr>
          <a:xfrm>
            <a:off x="773340" y="4124740"/>
            <a:ext cx="7550427" cy="53283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শোধন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ounded Rectangle 28">
            <a:extLst>
              <a:ext uri="{FF2B5EF4-FFF2-40B4-BE49-F238E27FC236}">
                <a16:creationId xmlns:a16="http://schemas.microsoft.com/office/drawing/2014/main" id="{4CEA0854-B8A5-460C-BE5C-B95C9BCC1705}"/>
              </a:ext>
            </a:extLst>
          </p:cNvPr>
          <p:cNvSpPr/>
          <p:nvPr/>
        </p:nvSpPr>
        <p:spPr>
          <a:xfrm>
            <a:off x="796786" y="4737849"/>
            <a:ext cx="7550427" cy="53283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পরিত্যক্ত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017E43DB-E238-4A42-AC15-1F2ED677EF77}"/>
              </a:ext>
            </a:extLst>
          </p:cNvPr>
          <p:cNvSpPr/>
          <p:nvPr/>
        </p:nvSpPr>
        <p:spPr>
          <a:xfrm>
            <a:off x="796786" y="5470404"/>
            <a:ext cx="7550427" cy="53283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একই জমিতে বার বার ভুট্টা চাষ বন্ধ করতে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2A5345C-F80B-46B0-B874-81CF30FB4886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Bolivia-Wheat harvest.jpg">
            <a:extLst>
              <a:ext uri="{FF2B5EF4-FFF2-40B4-BE49-F238E27FC236}">
                <a16:creationId xmlns:a16="http://schemas.microsoft.com/office/drawing/2014/main" id="{7F51A64E-29F9-4C44-8107-01B1BA3911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448" y="1017730"/>
            <a:ext cx="2533830" cy="1634949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BF0BCA-F9F5-4891-B86F-2C504486E9E3}"/>
              </a:ext>
            </a:extLst>
          </p:cNvPr>
          <p:cNvSpPr txBox="1"/>
          <p:nvPr/>
        </p:nvSpPr>
        <p:spPr>
          <a:xfrm>
            <a:off x="2146852" y="173010"/>
            <a:ext cx="5380382" cy="71508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ভুট্টা ফসল সংগ্রহ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শুকানো,সংরক্ষণ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9FC5B0F-64DB-49D1-9D05-D13A4FE84E65}"/>
              </a:ext>
            </a:extLst>
          </p:cNvPr>
          <p:cNvSpPr/>
          <p:nvPr/>
        </p:nvSpPr>
        <p:spPr>
          <a:xfrm>
            <a:off x="3220278" y="888099"/>
            <a:ext cx="5380382" cy="179733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ভুট্টা গাছের মোচা ৭০-৮০%পরিপক্ক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হলে ফসল সংগ্রহ করা যাবে।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5555.jpg">
            <a:extLst>
              <a:ext uri="{FF2B5EF4-FFF2-40B4-BE49-F238E27FC236}">
                <a16:creationId xmlns:a16="http://schemas.microsoft.com/office/drawing/2014/main" id="{3BD8B991-B856-4DA7-AEA6-A2913012F5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6732" y="2740560"/>
            <a:ext cx="2533830" cy="1696141"/>
          </a:xfrm>
          <a:prstGeom prst="round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75FCEF-EC2D-4AE0-931D-A17C3FBE076D}"/>
              </a:ext>
            </a:extLst>
          </p:cNvPr>
          <p:cNvSpPr/>
          <p:nvPr/>
        </p:nvSpPr>
        <p:spPr>
          <a:xfrm>
            <a:off x="829917" y="2555807"/>
            <a:ext cx="5125278" cy="177541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মোচা সংগ্রহের পর ৪-৫ দিন রোদে শুকাতে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80d400fde36600d8677f692f9ea32f14-3.jpg">
            <a:extLst>
              <a:ext uri="{FF2B5EF4-FFF2-40B4-BE49-F238E27FC236}">
                <a16:creationId xmlns:a16="http://schemas.microsoft.com/office/drawing/2014/main" id="{3617B545-EDB4-4F18-99BF-49668784B8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-253"/>
          <a:stretch>
            <a:fillRect/>
          </a:stretch>
        </p:blipFill>
        <p:spPr>
          <a:xfrm>
            <a:off x="664911" y="4665946"/>
            <a:ext cx="2555367" cy="169614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E42A5632-1D68-4568-9AA5-77EC5BFAEF0D}"/>
              </a:ext>
            </a:extLst>
          </p:cNvPr>
          <p:cNvSpPr/>
          <p:nvPr/>
        </p:nvSpPr>
        <p:spPr>
          <a:xfrm>
            <a:off x="3167269" y="4094922"/>
            <a:ext cx="5380382" cy="2456611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হস্ত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বাছাই-ঝাড়াই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5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C3494B5-93A3-488A-9DAB-FE4DF5E16865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587DD-AF31-49ED-921B-5E161F7B487C}"/>
              </a:ext>
            </a:extLst>
          </p:cNvPr>
          <p:cNvSpPr txBox="1"/>
          <p:nvPr/>
        </p:nvSpPr>
        <p:spPr>
          <a:xfrm>
            <a:off x="1066800" y="838200"/>
            <a:ext cx="6858000" cy="1093768"/>
          </a:xfrm>
          <a:prstGeom prst="star3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3AD2E-51C8-435C-918E-AB3A36BA6AB5}"/>
              </a:ext>
            </a:extLst>
          </p:cNvPr>
          <p:cNvSpPr txBox="1"/>
          <p:nvPr/>
        </p:nvSpPr>
        <p:spPr>
          <a:xfrm>
            <a:off x="2640495" y="4717774"/>
            <a:ext cx="3863009" cy="6469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ভুট্টা সংগ্রহ ও মাড়াই।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A4E2D86-8EEF-4B3F-B24F-0A3760D4E6E5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D5A1CB17-0D67-4DFB-AB60-2E349E12B87E}"/>
              </a:ext>
            </a:extLst>
          </p:cNvPr>
          <p:cNvSpPr/>
          <p:nvPr/>
        </p:nvSpPr>
        <p:spPr>
          <a:xfrm>
            <a:off x="3200400" y="685800"/>
            <a:ext cx="27432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B794F5-3BEA-4C64-AA13-5797D739F11F}"/>
              </a:ext>
            </a:extLst>
          </p:cNvPr>
          <p:cNvSpPr/>
          <p:nvPr/>
        </p:nvSpPr>
        <p:spPr>
          <a:xfrm>
            <a:off x="2458278" y="3826221"/>
            <a:ext cx="5519531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ভুট্টা ফসলের   রোগ দমন পদ্ধতি সম্পর্কে পোস্টার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কাগজে লিখে শ্রেণিতে উপস্থাপন কর।  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61815F-799F-4785-B35E-F1A1F6ADB2F8}"/>
              </a:ext>
            </a:extLst>
          </p:cNvPr>
          <p:cNvSpPr/>
          <p:nvPr/>
        </p:nvSpPr>
        <p:spPr>
          <a:xfrm>
            <a:off x="2375459" y="5118013"/>
            <a:ext cx="5519531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ভুট্টা সংগ্রহ করার পদ্ধতি সম্পর্কে পোস্টার কাগজে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লিখে শ্রেণিতে উপস্থাপন কর। </a:t>
            </a:r>
            <a:endParaRPr lang="en-US" dirty="0"/>
          </a:p>
        </p:txBody>
      </p:sp>
      <p:pic>
        <p:nvPicPr>
          <p:cNvPr id="8" name="Picture 7" descr="C:\Users\Dell\Desktop\20170703_142707.jpg">
            <a:extLst>
              <a:ext uri="{FF2B5EF4-FFF2-40B4-BE49-F238E27FC236}">
                <a16:creationId xmlns:a16="http://schemas.microsoft.com/office/drawing/2014/main" id="{ECA98565-73D4-4398-8087-B72415E98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87" y="1671192"/>
            <a:ext cx="2347425" cy="1931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952822-3071-430F-BB30-9A2DCFFA8A61}"/>
              </a:ext>
            </a:extLst>
          </p:cNvPr>
          <p:cNvSpPr txBox="1"/>
          <p:nvPr/>
        </p:nvSpPr>
        <p:spPr>
          <a:xfrm>
            <a:off x="794369" y="3693699"/>
            <a:ext cx="1558104" cy="116163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-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9C5BF-9228-4D10-B975-CDB1F4F750D0}"/>
              </a:ext>
            </a:extLst>
          </p:cNvPr>
          <p:cNvSpPr txBox="1"/>
          <p:nvPr/>
        </p:nvSpPr>
        <p:spPr>
          <a:xfrm>
            <a:off x="794369" y="4987854"/>
            <a:ext cx="1558104" cy="116163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</p:spTree>
    <p:extLst>
      <p:ext uri="{BB962C8B-B14F-4D97-AF65-F5344CB8AC3E}">
        <p14:creationId xmlns:p14="http://schemas.microsoft.com/office/powerpoint/2010/main" val="8603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4C2C5B6-09C7-4FDD-AD61-68BFB2B323A6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rice-plant.jpg">
            <a:extLst>
              <a:ext uri="{FF2B5EF4-FFF2-40B4-BE49-F238E27FC236}">
                <a16:creationId xmlns:a16="http://schemas.microsoft.com/office/drawing/2014/main" id="{F597BB1D-2EC2-4D6E-AA99-5C1C23BBC7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471" y="1310217"/>
            <a:ext cx="2704077" cy="2271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3E36BB-795B-450E-BF47-A377FAF211BB}"/>
              </a:ext>
            </a:extLst>
          </p:cNvPr>
          <p:cNvSpPr txBox="1"/>
          <p:nvPr/>
        </p:nvSpPr>
        <p:spPr>
          <a:xfrm>
            <a:off x="3060242" y="177239"/>
            <a:ext cx="3088854" cy="64698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ভুট্টা গাছের জীবনকাল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7DB3808A-C34B-45EE-BCA1-79D37DF41B83}"/>
              </a:ext>
            </a:extLst>
          </p:cNvPr>
          <p:cNvSpPr/>
          <p:nvPr/>
        </p:nvSpPr>
        <p:spPr>
          <a:xfrm>
            <a:off x="3339548" y="1203971"/>
            <a:ext cx="5225621" cy="2271885"/>
          </a:xfrm>
          <a:prstGeom prst="leftArrowCallout">
            <a:avLst>
              <a:gd name="adj1" fmla="val 11001"/>
              <a:gd name="adj2" fmla="val 12750"/>
              <a:gd name="adj3" fmla="val 67210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রবি মৌসুমে ভুট্টা গাছের জীবনকাল ১৩৫-১৫৫ দিন এবং খরিপ মৌসুমে জীবনকাল  ৯০-১১০ দিন।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ice-plant.jpg">
            <a:extLst>
              <a:ext uri="{FF2B5EF4-FFF2-40B4-BE49-F238E27FC236}">
                <a16:creationId xmlns:a16="http://schemas.microsoft.com/office/drawing/2014/main" id="{C7ABB8F9-A601-403B-983D-FA199E4356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618922" y="3952708"/>
            <a:ext cx="2889607" cy="2428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2360F7-6D9E-446C-AA87-D2FADD475BA4}"/>
              </a:ext>
            </a:extLst>
          </p:cNvPr>
          <p:cNvSpPr txBox="1"/>
          <p:nvPr/>
        </p:nvSpPr>
        <p:spPr>
          <a:xfrm>
            <a:off x="3189739" y="3806931"/>
            <a:ext cx="2232056" cy="64698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ভুট্টার ফলন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BB620-B0E6-465B-B3F4-C3B827C7D043}"/>
              </a:ext>
            </a:extLst>
          </p:cNvPr>
          <p:cNvSpPr txBox="1"/>
          <p:nvPr/>
        </p:nvSpPr>
        <p:spPr>
          <a:xfrm>
            <a:off x="635471" y="4679828"/>
            <a:ext cx="4786324" cy="1569660"/>
          </a:xfrm>
          <a:prstGeom prst="rightArrowCallout">
            <a:avLst>
              <a:gd name="adj1" fmla="val 11820"/>
              <a:gd name="adj2" fmla="val 15713"/>
              <a:gd name="adj3" fmla="val 70229"/>
              <a:gd name="adj4" fmla="val 71927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জাত ও মৌসুম ভেদে ভুট্টার ফলন ৩.৫-৮.৫ টন হয়ে থাকে।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BBFA110-C789-42F6-A2CF-DEBDEFAC5A1C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B0EA8-2BAC-4AD3-865E-DCEA512D25E0}"/>
              </a:ext>
            </a:extLst>
          </p:cNvPr>
          <p:cNvSpPr txBox="1"/>
          <p:nvPr/>
        </p:nvSpPr>
        <p:spPr>
          <a:xfrm>
            <a:off x="3988130" y="304801"/>
            <a:ext cx="2107869" cy="7150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45DC8B-7BF8-4127-B673-EC42C83CCB3A}"/>
              </a:ext>
            </a:extLst>
          </p:cNvPr>
          <p:cNvSpPr txBox="1"/>
          <p:nvPr/>
        </p:nvSpPr>
        <p:spPr>
          <a:xfrm>
            <a:off x="553276" y="1157297"/>
            <a:ext cx="729201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ভুট্টা  সংগ্রহের উপযুক্ত সময় কোনটি?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A9C53-9F9C-404A-B059-F32E9837E04F}"/>
              </a:ext>
            </a:extLst>
          </p:cNvPr>
          <p:cNvSpPr/>
          <p:nvPr/>
        </p:nvSpPr>
        <p:spPr>
          <a:xfrm>
            <a:off x="553278" y="1835980"/>
            <a:ext cx="3004528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মোচার রং কাল হলে।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870B7-D5EA-4C23-8FB4-6F03B2823D6C}"/>
              </a:ext>
            </a:extLst>
          </p:cNvPr>
          <p:cNvSpPr/>
          <p:nvPr/>
        </p:nvSpPr>
        <p:spPr>
          <a:xfrm>
            <a:off x="553277" y="2334039"/>
            <a:ext cx="3004528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মোচা কাচা থাকতে।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18FD2-E555-45B4-ABED-E7CDCC469004}"/>
              </a:ext>
            </a:extLst>
          </p:cNvPr>
          <p:cNvSpPr/>
          <p:nvPr/>
        </p:nvSpPr>
        <p:spPr>
          <a:xfrm>
            <a:off x="3988132" y="2330106"/>
            <a:ext cx="3353571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মোচা মাটিতে পড়লে।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D6C033-AD43-417D-9F5B-0976FC5D0630}"/>
              </a:ext>
            </a:extLst>
          </p:cNvPr>
          <p:cNvSpPr/>
          <p:nvPr/>
        </p:nvSpPr>
        <p:spPr>
          <a:xfrm>
            <a:off x="3988134" y="1761940"/>
            <a:ext cx="3353570" cy="413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খ) মোচা চকচকে খইয়ের রং ধারন করলে।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17785E-8386-41F7-BA4A-68E3FA91B282}"/>
              </a:ext>
            </a:extLst>
          </p:cNvPr>
          <p:cNvSpPr txBox="1"/>
          <p:nvPr/>
        </p:nvSpPr>
        <p:spPr>
          <a:xfrm>
            <a:off x="553277" y="2938071"/>
            <a:ext cx="729201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২।কোন মৌসুমে ভুট্টার ফলন বেশী হয়?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79D792-0F8B-47B2-8C35-7F65FD9418E4}"/>
              </a:ext>
            </a:extLst>
          </p:cNvPr>
          <p:cNvSpPr/>
          <p:nvPr/>
        </p:nvSpPr>
        <p:spPr>
          <a:xfrm>
            <a:off x="536298" y="4049510"/>
            <a:ext cx="2291383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বর্ষাকালে।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DAFB0-131C-4C85-ACAF-DFDB06ED2D64}"/>
              </a:ext>
            </a:extLst>
          </p:cNvPr>
          <p:cNvSpPr/>
          <p:nvPr/>
        </p:nvSpPr>
        <p:spPr>
          <a:xfrm>
            <a:off x="3988132" y="4049510"/>
            <a:ext cx="2291383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কোনটি নয়।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13475-7386-4B21-8515-7F883049AEC5}"/>
              </a:ext>
            </a:extLst>
          </p:cNvPr>
          <p:cNvSpPr/>
          <p:nvPr/>
        </p:nvSpPr>
        <p:spPr>
          <a:xfrm>
            <a:off x="526772" y="3516110"/>
            <a:ext cx="2291383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খরিপ মৌসুমে।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377B43-A133-4C83-94C3-45EBF99E8FCE}"/>
              </a:ext>
            </a:extLst>
          </p:cNvPr>
          <p:cNvSpPr/>
          <p:nvPr/>
        </p:nvSpPr>
        <p:spPr>
          <a:xfrm>
            <a:off x="3988133" y="3516411"/>
            <a:ext cx="2291383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রবি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মৌসুমে।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09AF18-2652-41B0-9790-7C42557D8EB1}"/>
              </a:ext>
            </a:extLst>
          </p:cNvPr>
          <p:cNvSpPr txBox="1"/>
          <p:nvPr/>
        </p:nvSpPr>
        <p:spPr>
          <a:xfrm>
            <a:off x="526773" y="4641141"/>
            <a:ext cx="73185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রবি মৌসুমে ভুট্টার জীবনকাল কতদিন?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7527F9-D04C-4986-A1F3-6636AC8287F0}"/>
              </a:ext>
            </a:extLst>
          </p:cNvPr>
          <p:cNvSpPr/>
          <p:nvPr/>
        </p:nvSpPr>
        <p:spPr>
          <a:xfrm>
            <a:off x="526772" y="5250741"/>
            <a:ext cx="2291383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১১০-১২০ দিন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D6CAE3-CFAE-4511-9261-16058B4F3C76}"/>
              </a:ext>
            </a:extLst>
          </p:cNvPr>
          <p:cNvSpPr/>
          <p:nvPr/>
        </p:nvSpPr>
        <p:spPr>
          <a:xfrm>
            <a:off x="526772" y="5784141"/>
            <a:ext cx="2291383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১৩০-১৪০ দিন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A9C62A-922D-436C-AE50-E3D34C9EE75C}"/>
              </a:ext>
            </a:extLst>
          </p:cNvPr>
          <p:cNvSpPr/>
          <p:nvPr/>
        </p:nvSpPr>
        <p:spPr>
          <a:xfrm>
            <a:off x="4034464" y="5784141"/>
            <a:ext cx="2291383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১৩৫-১৫৫ দিন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AAB2C7-688C-4A20-936B-69310CF2167D}"/>
              </a:ext>
            </a:extLst>
          </p:cNvPr>
          <p:cNvSpPr/>
          <p:nvPr/>
        </p:nvSpPr>
        <p:spPr>
          <a:xfrm>
            <a:off x="3988131" y="5218231"/>
            <a:ext cx="2291383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১২৫-১৫৫ দিন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F0B10740-82B8-43E5-B533-C36C795CC548}"/>
              </a:ext>
            </a:extLst>
          </p:cNvPr>
          <p:cNvSpPr/>
          <p:nvPr/>
        </p:nvSpPr>
        <p:spPr>
          <a:xfrm>
            <a:off x="3933874" y="1784897"/>
            <a:ext cx="350053" cy="36324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438EC79-C0DB-4698-A896-214CA2D95E87}"/>
              </a:ext>
            </a:extLst>
          </p:cNvPr>
          <p:cNvSpPr/>
          <p:nvPr/>
        </p:nvSpPr>
        <p:spPr>
          <a:xfrm>
            <a:off x="4024254" y="5784141"/>
            <a:ext cx="350053" cy="36324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92E66507-C0F5-4746-8246-48B0354FB6CD}"/>
              </a:ext>
            </a:extLst>
          </p:cNvPr>
          <p:cNvSpPr/>
          <p:nvPr/>
        </p:nvSpPr>
        <p:spPr>
          <a:xfrm>
            <a:off x="3988130" y="3546180"/>
            <a:ext cx="350053" cy="36324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B84195E-90BB-4BCE-8A5E-0630FDF8E7B6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C7A7E-6517-44AF-A1C3-281B31DB7D76}"/>
              </a:ext>
            </a:extLst>
          </p:cNvPr>
          <p:cNvSpPr txBox="1"/>
          <p:nvPr/>
        </p:nvSpPr>
        <p:spPr>
          <a:xfrm>
            <a:off x="3588026" y="572421"/>
            <a:ext cx="1967948" cy="822305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7951F-47D3-4DA8-9392-439EC1DBA75E}"/>
              </a:ext>
            </a:extLst>
          </p:cNvPr>
          <p:cNvSpPr txBox="1"/>
          <p:nvPr/>
        </p:nvSpPr>
        <p:spPr>
          <a:xfrm>
            <a:off x="457200" y="4996577"/>
            <a:ext cx="8153400" cy="132802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ভুট্টা সংগ্রহ ও মাড়াই করার পদ্ধতি  এবং ফলন  সম্পর্কে বর্ণনা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34089-A97F-4A4F-BFF2-CB0DB6363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23" y="1752807"/>
            <a:ext cx="3634554" cy="251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95B38A2-E2F3-41A6-B2FF-68056BC2D323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wheat 1.jpg">
            <a:extLst>
              <a:ext uri="{FF2B5EF4-FFF2-40B4-BE49-F238E27FC236}">
                <a16:creationId xmlns:a16="http://schemas.microsoft.com/office/drawing/2014/main" id="{528EA96A-ABCB-453E-9EDD-74474CFD6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9952"/>
          <a:stretch/>
        </p:blipFill>
        <p:spPr>
          <a:xfrm>
            <a:off x="2650434" y="2967061"/>
            <a:ext cx="3625012" cy="2559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FF5C22-8505-4D1E-8A1F-A82534830088}"/>
              </a:ext>
            </a:extLst>
          </p:cNvPr>
          <p:cNvSpPr txBox="1"/>
          <p:nvPr/>
        </p:nvSpPr>
        <p:spPr>
          <a:xfrm>
            <a:off x="841513" y="765312"/>
            <a:ext cx="7460974" cy="537044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4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7A0FD1D-B517-47E9-B2FC-BB738B6D97FD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3042EE-5F6F-4617-922C-661CA935D3A9}"/>
              </a:ext>
            </a:extLst>
          </p:cNvPr>
          <p:cNvSpPr txBox="1">
            <a:spLocks/>
          </p:cNvSpPr>
          <p:nvPr/>
        </p:nvSpPr>
        <p:spPr>
          <a:xfrm>
            <a:off x="457200" y="2137319"/>
            <a:ext cx="35052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A1BDD0-41C6-414C-98C8-D3BF58EC34AB}"/>
              </a:ext>
            </a:extLst>
          </p:cNvPr>
          <p:cNvSpPr txBox="1">
            <a:spLocks/>
          </p:cNvSpPr>
          <p:nvPr/>
        </p:nvSpPr>
        <p:spPr>
          <a:xfrm>
            <a:off x="457200" y="3287851"/>
            <a:ext cx="3690730" cy="2286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সম্ভু নাথ রায়</a:t>
            </a:r>
          </a:p>
          <a:p>
            <a:pPr marL="0" indent="0" algn="ctr">
              <a:buFont typeface="Arial"/>
              <a:buNone/>
            </a:pPr>
            <a:r>
              <a:rPr 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indent="0" algn="ctr">
              <a:buFont typeface="Arial"/>
              <a:buNone/>
            </a:pPr>
            <a:r>
              <a:rPr 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মনোহরপুর দাখিল মাদ্রাসা</a:t>
            </a:r>
          </a:p>
          <a:p>
            <a:pPr marL="0" indent="0" algn="ctr">
              <a:buFont typeface="Arial"/>
              <a:buNone/>
            </a:pPr>
            <a:r>
              <a:rPr 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মনিরামপুর,যশোর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DA49B-2725-4F19-AE70-637B015B8FA3}"/>
              </a:ext>
            </a:extLst>
          </p:cNvPr>
          <p:cNvSpPr txBox="1"/>
          <p:nvPr/>
        </p:nvSpPr>
        <p:spPr>
          <a:xfrm>
            <a:off x="5681870" y="2137319"/>
            <a:ext cx="2895600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45760-C5D5-469F-A8E8-0B61D161D396}"/>
              </a:ext>
            </a:extLst>
          </p:cNvPr>
          <p:cNvSpPr txBox="1"/>
          <p:nvPr/>
        </p:nvSpPr>
        <p:spPr>
          <a:xfrm>
            <a:off x="5105400" y="3287851"/>
            <a:ext cx="3581400" cy="22814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সপ্তম শ্রেণি</a:t>
            </a:r>
            <a:endParaRPr lang="bn-BD" sz="1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কৃষিজ উৎপাদন</a:t>
            </a: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5D3A60A2-503E-41C9-9739-F5AFCE689CE1}"/>
              </a:ext>
            </a:extLst>
          </p:cNvPr>
          <p:cNvSpPr/>
          <p:nvPr/>
        </p:nvSpPr>
        <p:spPr>
          <a:xfrm>
            <a:off x="3822865" y="798403"/>
            <a:ext cx="1689821" cy="995422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36F541-EB2D-449D-8817-D5B791E4A2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8409" y="880944"/>
            <a:ext cx="862522" cy="1151436"/>
          </a:xfrm>
          <a:prstGeom prst="rect">
            <a:avLst/>
          </a:prstGeom>
        </p:spPr>
      </p:pic>
      <p:pic>
        <p:nvPicPr>
          <p:cNvPr id="10" name="Picture 1" descr="C:\Users\doel\Documents\My Bluetooth\1462031306431.jpeg">
            <a:extLst>
              <a:ext uri="{FF2B5EF4-FFF2-40B4-BE49-F238E27FC236}">
                <a16:creationId xmlns:a16="http://schemas.microsoft.com/office/drawing/2014/main" id="{93F937CE-43F5-45B1-BAEC-8C15538D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601" y="798404"/>
            <a:ext cx="1526601" cy="1326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564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BDC40B5-ECD9-4D1B-8E43-D60C8AEF851D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AB1EB-84CB-423D-A00E-AD63B0E3DD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001" y="4313704"/>
            <a:ext cx="3270294" cy="198782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231F7F-78D1-41C3-83B0-B60A78016B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9001" y="4313704"/>
            <a:ext cx="3270294" cy="198782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Content Placeholder 3" descr="sec.jpeg">
            <a:extLst>
              <a:ext uri="{FF2B5EF4-FFF2-40B4-BE49-F238E27FC236}">
                <a16:creationId xmlns:a16="http://schemas.microsoft.com/office/drawing/2014/main" id="{59D62208-692A-455F-B9C1-C39F55E77D0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001" y="1722904"/>
            <a:ext cx="3270295" cy="198782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1D743-BE37-42B6-BFBC-152FFA42214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9001" y="1722904"/>
            <a:ext cx="3270294" cy="198782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4A894B-1F6B-4396-8170-0096D6F28817}"/>
              </a:ext>
            </a:extLst>
          </p:cNvPr>
          <p:cNvSpPr txBox="1"/>
          <p:nvPr/>
        </p:nvSpPr>
        <p:spPr>
          <a:xfrm>
            <a:off x="2841811" y="556470"/>
            <a:ext cx="3969806" cy="57888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8C2C64F-571F-45B9-9386-75CC9536BE8D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s88.jpg">
            <a:extLst>
              <a:ext uri="{FF2B5EF4-FFF2-40B4-BE49-F238E27FC236}">
                <a16:creationId xmlns:a16="http://schemas.microsoft.com/office/drawing/2014/main" id="{B62CD837-0D56-42AB-AE50-79AF48C125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229" y="1113685"/>
            <a:ext cx="3061523" cy="2279498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b636.jpg">
            <a:extLst>
              <a:ext uri="{FF2B5EF4-FFF2-40B4-BE49-F238E27FC236}">
                <a16:creationId xmlns:a16="http://schemas.microsoft.com/office/drawing/2014/main" id="{8FD65706-DCB1-4504-AF2F-B2A95067F4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29" y="3509641"/>
            <a:ext cx="3061523" cy="2279498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039C56-7C25-436F-8151-CF87E3A05EDA}"/>
              </a:ext>
            </a:extLst>
          </p:cNvPr>
          <p:cNvSpPr txBox="1"/>
          <p:nvPr/>
        </p:nvSpPr>
        <p:spPr>
          <a:xfrm>
            <a:off x="1585855" y="281888"/>
            <a:ext cx="6019800" cy="6469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FA8AC-2B70-43BF-B9D4-C84AF3D3802F}"/>
              </a:ext>
            </a:extLst>
          </p:cNvPr>
          <p:cNvSpPr txBox="1"/>
          <p:nvPr/>
        </p:nvSpPr>
        <p:spPr>
          <a:xfrm>
            <a:off x="1842053" y="5905597"/>
            <a:ext cx="6019800" cy="7831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ভুট্টা চাষে পরিচর্যা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olivia-Wheat harvest.jpg">
            <a:extLst>
              <a:ext uri="{FF2B5EF4-FFF2-40B4-BE49-F238E27FC236}">
                <a16:creationId xmlns:a16="http://schemas.microsoft.com/office/drawing/2014/main" id="{C6C44394-C3B2-4D4C-8A7F-9BB2A14292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81" y="1113685"/>
            <a:ext cx="4286910" cy="434546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199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2EC2013-9F46-4229-9D79-5C46D9BCB607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0D8CB-C878-463E-B5F9-EB89E8742DF1}"/>
              </a:ext>
            </a:extLst>
          </p:cNvPr>
          <p:cNvSpPr txBox="1"/>
          <p:nvPr/>
        </p:nvSpPr>
        <p:spPr>
          <a:xfrm>
            <a:off x="1473476" y="3972558"/>
            <a:ext cx="6197048" cy="10819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ভুট্টা চাষ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74CEF-3932-4466-9481-5B366C4322E8}"/>
              </a:ext>
            </a:extLst>
          </p:cNvPr>
          <p:cNvSpPr txBox="1"/>
          <p:nvPr/>
        </p:nvSpPr>
        <p:spPr>
          <a:xfrm>
            <a:off x="838200" y="613187"/>
            <a:ext cx="7467600" cy="1555909"/>
          </a:xfrm>
          <a:prstGeom prst="cloudCallout">
            <a:avLst>
              <a:gd name="adj1" fmla="val 462"/>
              <a:gd name="adj2" fmla="val 144266"/>
            </a:avLst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ln w="18415" cmpd="sng">
                <a:solidFill>
                  <a:srgbClr val="00B05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7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C5AFE86-2857-4862-BC68-420115199311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6370657-51A5-4B5F-8B2A-B262DDB9ABFC}"/>
              </a:ext>
            </a:extLst>
          </p:cNvPr>
          <p:cNvSpPr/>
          <p:nvPr/>
        </p:nvSpPr>
        <p:spPr>
          <a:xfrm>
            <a:off x="3617250" y="641363"/>
            <a:ext cx="1983365" cy="91940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FB4A0-A379-4F1D-8C6D-1FF770DC522A}"/>
              </a:ext>
            </a:extLst>
          </p:cNvPr>
          <p:cNvSpPr/>
          <p:nvPr/>
        </p:nvSpPr>
        <p:spPr>
          <a:xfrm>
            <a:off x="574410" y="1803176"/>
            <a:ext cx="3787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49682-A9E9-4B8F-B9FC-0147D5220A49}"/>
              </a:ext>
            </a:extLst>
          </p:cNvPr>
          <p:cNvSpPr/>
          <p:nvPr/>
        </p:nvSpPr>
        <p:spPr>
          <a:xfrm>
            <a:off x="929879" y="2553261"/>
            <a:ext cx="5388559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ভুট্টা চাষে সেচ প্রয়োগ সম্পর্কে বলতে পারবে। </a:t>
            </a:r>
            <a:endParaRPr lang="en-US" sz="28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F608F-9B0B-448E-9FC2-07821ED5F5C8}"/>
              </a:ext>
            </a:extLst>
          </p:cNvPr>
          <p:cNvSpPr/>
          <p:nvPr/>
        </p:nvSpPr>
        <p:spPr>
          <a:xfrm>
            <a:off x="929879" y="3303346"/>
            <a:ext cx="7358106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ভুট্টা চাষে পোকাদমন ব্যবস্থাপনা সম্পর্কে ব্যাখ্যা করতে পারবে। </a:t>
            </a:r>
            <a:endParaRPr lang="en-US" sz="28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F86ECA-D0BC-43AF-B8EB-4D76FCF7CE42}"/>
              </a:ext>
            </a:extLst>
          </p:cNvPr>
          <p:cNvSpPr/>
          <p:nvPr/>
        </p:nvSpPr>
        <p:spPr>
          <a:xfrm>
            <a:off x="929879" y="3990856"/>
            <a:ext cx="7024720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ভুট্টা ফসলের রোগ ও রোগ দমন পদ্ধতি বর্ণনা করতে পারবে। </a:t>
            </a:r>
            <a:endParaRPr lang="en-US" sz="28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0BC1BE-4863-4844-88B9-0036BCB2A536}"/>
              </a:ext>
            </a:extLst>
          </p:cNvPr>
          <p:cNvSpPr/>
          <p:nvPr/>
        </p:nvSpPr>
        <p:spPr>
          <a:xfrm>
            <a:off x="893377" y="4720257"/>
            <a:ext cx="6039946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ভুট্টা সংগ্রহ, মাড়াই ও ফলন সম্পর্কে বলতে পারবে। </a:t>
            </a:r>
            <a:endParaRPr lang="en-US" sz="2800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0000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B76BC04-C6DE-4310-8054-D3B97EA9357A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1-a.jpg">
            <a:extLst>
              <a:ext uri="{FF2B5EF4-FFF2-40B4-BE49-F238E27FC236}">
                <a16:creationId xmlns:a16="http://schemas.microsoft.com/office/drawing/2014/main" id="{C3A4471C-BF60-4BAD-A428-7B912DEC58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557" r="5236"/>
          <a:stretch>
            <a:fillRect/>
          </a:stretch>
        </p:blipFill>
        <p:spPr>
          <a:xfrm>
            <a:off x="684147" y="1699038"/>
            <a:ext cx="1966493" cy="2514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rice-plant.jpg">
            <a:extLst>
              <a:ext uri="{FF2B5EF4-FFF2-40B4-BE49-F238E27FC236}">
                <a16:creationId xmlns:a16="http://schemas.microsoft.com/office/drawing/2014/main" id="{EE2DBA37-AED2-4FCA-A2A6-71E4A24F0A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7709" t="13174"/>
          <a:stretch>
            <a:fillRect/>
          </a:stretch>
        </p:blipFill>
        <p:spPr>
          <a:xfrm>
            <a:off x="7742909" y="1854480"/>
            <a:ext cx="734858" cy="1784276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A8732-4676-49B1-A4CD-2989F6F6D1A4}"/>
              </a:ext>
            </a:extLst>
          </p:cNvPr>
          <p:cNvSpPr txBox="1"/>
          <p:nvPr/>
        </p:nvSpPr>
        <p:spPr>
          <a:xfrm>
            <a:off x="2778693" y="178200"/>
            <a:ext cx="3928093" cy="71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ভুট্টার জমিতে সেচ প্রয়োগ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6E837-9964-4537-AA27-943C9C70A3EB}"/>
              </a:ext>
            </a:extLst>
          </p:cNvPr>
          <p:cNvSpPr txBox="1"/>
          <p:nvPr/>
        </p:nvSpPr>
        <p:spPr>
          <a:xfrm>
            <a:off x="684147" y="6030594"/>
            <a:ext cx="8001000" cy="5788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ভুট্টার আশানুরূপ ফল পেতে হলে রবি মৌসুমে ৩-৪ টি সেচ দিতে হয়।</a:t>
            </a:r>
          </a:p>
        </p:txBody>
      </p:sp>
      <p:pic>
        <p:nvPicPr>
          <p:cNvPr id="7" name="Picture 6" descr="rice-plant.jpg">
            <a:extLst>
              <a:ext uri="{FF2B5EF4-FFF2-40B4-BE49-F238E27FC236}">
                <a16:creationId xmlns:a16="http://schemas.microsoft.com/office/drawing/2014/main" id="{90D62263-711B-4A66-9D17-00FE90E70A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59442" t="13049" r="20125"/>
          <a:stretch>
            <a:fillRect/>
          </a:stretch>
        </p:blipFill>
        <p:spPr>
          <a:xfrm>
            <a:off x="6427455" y="1855532"/>
            <a:ext cx="754912" cy="178686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8" name="Picture 7" descr="rice-plant.jpg">
            <a:extLst>
              <a:ext uri="{FF2B5EF4-FFF2-40B4-BE49-F238E27FC236}">
                <a16:creationId xmlns:a16="http://schemas.microsoft.com/office/drawing/2014/main" id="{3F1075C9-A985-433A-A216-2443C5F745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2724" t="13928" r="38700"/>
          <a:stretch>
            <a:fillRect/>
          </a:stretch>
        </p:blipFill>
        <p:spPr>
          <a:xfrm>
            <a:off x="5099401" y="1855533"/>
            <a:ext cx="754912" cy="178686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9" name="Picture 8" descr="rice-plant.jpg">
            <a:extLst>
              <a:ext uri="{FF2B5EF4-FFF2-40B4-BE49-F238E27FC236}">
                <a16:creationId xmlns:a16="http://schemas.microsoft.com/office/drawing/2014/main" id="{D885FD81-13AB-41B1-A5AC-997A48862D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4861" t="13928" r="68421"/>
          <a:stretch>
            <a:fillRect/>
          </a:stretch>
        </p:blipFill>
        <p:spPr>
          <a:xfrm>
            <a:off x="3760455" y="1855533"/>
            <a:ext cx="754912" cy="178686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C203FC-A749-488C-99CA-5184B58F821B}"/>
              </a:ext>
            </a:extLst>
          </p:cNvPr>
          <p:cNvSpPr txBox="1"/>
          <p:nvPr/>
        </p:nvSpPr>
        <p:spPr>
          <a:xfrm rot="18960031">
            <a:off x="2456105" y="4342359"/>
            <a:ext cx="2161982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" pitchFamily="2" charset="0"/>
                <a:cs typeface="Nikosh" pitchFamily="2" charset="0"/>
              </a:rPr>
              <a:t>৫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পাতা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হলে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১ম সেচ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4425D-E066-433C-9E56-07A01AA428E8}"/>
              </a:ext>
            </a:extLst>
          </p:cNvPr>
          <p:cNvSpPr txBox="1"/>
          <p:nvPr/>
        </p:nvSpPr>
        <p:spPr>
          <a:xfrm rot="19031942">
            <a:off x="3571242" y="4475309"/>
            <a:ext cx="2411015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" pitchFamily="2" charset="0"/>
                <a:cs typeface="Nikosh" pitchFamily="2" charset="0"/>
              </a:rPr>
              <a:t>১০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পাতা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হলে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২য় সেচ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0E26B9-C832-47A2-8A95-94B738267BE5}"/>
              </a:ext>
            </a:extLst>
          </p:cNvPr>
          <p:cNvSpPr txBox="1"/>
          <p:nvPr/>
        </p:nvSpPr>
        <p:spPr>
          <a:xfrm rot="18975573">
            <a:off x="4361692" y="4550079"/>
            <a:ext cx="2943371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" pitchFamily="2" charset="0"/>
                <a:cs typeface="Nikosh" pitchFamily="2" charset="0"/>
              </a:rPr>
              <a:t>মোচা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হওয়ার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৩য় সেচ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3511CE-CA12-4219-A1BC-48F6A9D21804}"/>
              </a:ext>
            </a:extLst>
          </p:cNvPr>
          <p:cNvSpPr txBox="1"/>
          <p:nvPr/>
        </p:nvSpPr>
        <p:spPr>
          <a:xfrm rot="18989166">
            <a:off x="5919780" y="4539516"/>
            <a:ext cx="2674878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" pitchFamily="2" charset="0"/>
                <a:cs typeface="Nikosh" pitchFamily="2" charset="0"/>
              </a:rPr>
              <a:t>দানা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বাঁধার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সময়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৪র্থ সেচ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704197-107F-4DE5-A253-FA54E41F6503}"/>
              </a:ext>
            </a:extLst>
          </p:cNvPr>
          <p:cNvSpPr txBox="1"/>
          <p:nvPr/>
        </p:nvSpPr>
        <p:spPr>
          <a:xfrm>
            <a:off x="4458101" y="1120156"/>
            <a:ext cx="3200626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" pitchFamily="2" charset="0"/>
                <a:cs typeface="Nikosh" pitchFamily="2" charset="0"/>
              </a:rPr>
              <a:t>ভুট্টার সেচ দেওয়ার সময়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0032AC1-25FB-434E-8F49-DDA939F321C8}"/>
              </a:ext>
            </a:extLst>
          </p:cNvPr>
          <p:cNvSpPr/>
          <p:nvPr/>
        </p:nvSpPr>
        <p:spPr>
          <a:xfrm>
            <a:off x="2954822" y="2483698"/>
            <a:ext cx="658934" cy="94528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A5D5F62-2A5F-496F-A7D0-ED29F7DF6FAC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517B7-1B1E-4E1B-9550-C5A9B153DB4A}"/>
              </a:ext>
            </a:extLst>
          </p:cNvPr>
          <p:cNvSpPr txBox="1"/>
          <p:nvPr/>
        </p:nvSpPr>
        <p:spPr>
          <a:xfrm>
            <a:off x="3723860" y="629721"/>
            <a:ext cx="2087217" cy="7831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456BD-7502-4782-8D91-3C40919CFB9A}"/>
              </a:ext>
            </a:extLst>
          </p:cNvPr>
          <p:cNvSpPr txBox="1"/>
          <p:nvPr/>
        </p:nvSpPr>
        <p:spPr>
          <a:xfrm>
            <a:off x="914400" y="5257800"/>
            <a:ext cx="7391400" cy="578882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ভুট্টা চাষে কোন কোন পর্যায়ে সেচ প্রদান করা হয় লিখে দেখাও।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25C51-9F47-4D9E-BE34-3E38525E7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525" y="2067825"/>
            <a:ext cx="3121104" cy="2391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946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F6606F3-5417-46BE-B3ED-F522D8590584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52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4EC46-EDB0-4485-9B9F-F201D418E8B2}"/>
              </a:ext>
            </a:extLst>
          </p:cNvPr>
          <p:cNvSpPr txBox="1"/>
          <p:nvPr/>
        </p:nvSpPr>
        <p:spPr>
          <a:xfrm>
            <a:off x="213076" y="4943808"/>
            <a:ext cx="8570506" cy="65492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ভুট্টার চারা অবস্থায় কাটুই পোকার লার্ভা গাছের গোড়া কেটে দেয়।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-a.jpg">
            <a:extLst>
              <a:ext uri="{FF2B5EF4-FFF2-40B4-BE49-F238E27FC236}">
                <a16:creationId xmlns:a16="http://schemas.microsoft.com/office/drawing/2014/main" id="{8514DA7B-C4A3-4247-AD18-750A929581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4282" y="1908312"/>
            <a:ext cx="3756482" cy="26636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wheat.jpg">
            <a:extLst>
              <a:ext uri="{FF2B5EF4-FFF2-40B4-BE49-F238E27FC236}">
                <a16:creationId xmlns:a16="http://schemas.microsoft.com/office/drawing/2014/main" id="{01184878-B4F7-4E47-BCD5-C1DE6DE0D9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658" y="1908312"/>
            <a:ext cx="3743560" cy="26636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D9A364-546E-4299-A17C-28BDED4A2D31}"/>
              </a:ext>
            </a:extLst>
          </p:cNvPr>
          <p:cNvSpPr txBox="1"/>
          <p:nvPr/>
        </p:nvSpPr>
        <p:spPr>
          <a:xfrm>
            <a:off x="2214858" y="598560"/>
            <a:ext cx="4566941" cy="6549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ভুট্টার পোকা দমন ব্যবস্থাপনা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2709DFE-FF16-4DF1-9F85-077B88BD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5217" y="6351872"/>
            <a:ext cx="2181583" cy="369603"/>
          </a:xfrm>
        </p:spPr>
        <p:txBody>
          <a:bodyPr/>
          <a:lstStyle/>
          <a:p>
            <a:fld id="{E4BDCB80-3730-4552-B5D3-4F14A43468B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4" name="Picture 13" descr="wheat.jpg">
            <a:extLst>
              <a:ext uri="{FF2B5EF4-FFF2-40B4-BE49-F238E27FC236}">
                <a16:creationId xmlns:a16="http://schemas.microsoft.com/office/drawing/2014/main" id="{6805DCEE-BB82-4F52-BF12-71E03178379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7621" y="1880176"/>
            <a:ext cx="3468757" cy="2719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6CFC79-7176-4C22-94C7-140D809FB424}"/>
              </a:ext>
            </a:extLst>
          </p:cNvPr>
          <p:cNvSpPr txBox="1"/>
          <p:nvPr/>
        </p:nvSpPr>
        <p:spPr>
          <a:xfrm>
            <a:off x="307328" y="4783484"/>
            <a:ext cx="8382000" cy="11918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কেটে ফেলা গাছের চারপাশে খুড়ে পোকার লার্ভা বের করে মেরে ফেলতে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4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494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Garamond</vt:lpstr>
      <vt:lpstr>Nikosh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2019-11-07T11:42:41Z</dcterms:created>
  <dcterms:modified xsi:type="dcterms:W3CDTF">2019-11-12T06:08:03Z</dcterms:modified>
</cp:coreProperties>
</file>