
<file path=[Content_Types].xml><?xml version="1.0" encoding="utf-8"?>
<Types xmlns="http://schemas.openxmlformats.org/package/2006/content-types">
  <Default Extension="bin" ContentType="application/vnd.openxmlformats-officedocument.oleObject"/>
  <Default Extension="jfif" ContentType="image/jpeg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82" r:id="rId2"/>
    <p:sldId id="269" r:id="rId3"/>
    <p:sldId id="277" r:id="rId4"/>
    <p:sldId id="295" r:id="rId5"/>
    <p:sldId id="311" r:id="rId6"/>
    <p:sldId id="276" r:id="rId7"/>
    <p:sldId id="275" r:id="rId8"/>
    <p:sldId id="314" r:id="rId9"/>
    <p:sldId id="264" r:id="rId10"/>
    <p:sldId id="303" r:id="rId11"/>
    <p:sldId id="304" r:id="rId12"/>
    <p:sldId id="305" r:id="rId13"/>
    <p:sldId id="310" r:id="rId14"/>
    <p:sldId id="306" r:id="rId15"/>
    <p:sldId id="307" r:id="rId16"/>
    <p:sldId id="308" r:id="rId17"/>
    <p:sldId id="313" r:id="rId18"/>
    <p:sldId id="309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5344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2364" autoAdjust="0"/>
  </p:normalViewPr>
  <p:slideViewPr>
    <p:cSldViewPr snapToGrid="0">
      <p:cViewPr varScale="1">
        <p:scale>
          <a:sx n="63" d="100"/>
          <a:sy n="63" d="100"/>
        </p:scale>
        <p:origin x="936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869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04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838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183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447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115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66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574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908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222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33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34FC1-27BF-42C0-9D1B-2EDA132B0BD9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834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0150" y="332936"/>
            <a:ext cx="2324099" cy="685799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WELCOME</a:t>
            </a:r>
            <a:r>
              <a:rPr lang="en-US" sz="3600" dirty="0">
                <a:latin typeface="Monotype Corsiva" pitchFamily="66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679" y="1188720"/>
            <a:ext cx="6797039" cy="541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41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92000">
              <a:schemeClr val="bg1"/>
            </a:gs>
            <a:gs pos="9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63233" y="99803"/>
            <a:ext cx="378536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Practical Use of </a:t>
            </a:r>
            <a:endParaRPr lang="bn-IN" sz="32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‘Had-1’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 Simple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58067" y="3432627"/>
            <a:ext cx="3969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কলম </a:t>
            </a:r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58068" y="2840609"/>
            <a:ext cx="3801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 একটি কলম 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 না </a:t>
            </a:r>
            <a:r>
              <a:rPr lang="bn-I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।</a:t>
            </a:r>
            <a:r>
              <a:rPr lang="bn-BD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69629" y="2309562"/>
            <a:ext cx="3618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 একটি কলম </a:t>
            </a:r>
            <a:r>
              <a:rPr lang="bn-BD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bn-I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।</a:t>
            </a:r>
            <a:r>
              <a:rPr lang="bn-BD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  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69629" y="4022603"/>
            <a:ext cx="4384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bn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একটি কলম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ছিল না </a:t>
            </a:r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69628" y="4610325"/>
            <a:ext cx="4216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bn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r>
              <a:rPr lang="bn-IN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69630" y="5240811"/>
            <a:ext cx="27230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bn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 না </a:t>
            </a:r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2520" y="2840609"/>
            <a:ext cx="945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97732" y="2828770"/>
            <a:ext cx="1297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didn’t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3275342" y="2840609"/>
            <a:ext cx="2911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pen.   </a:t>
            </a:r>
            <a:r>
              <a:rPr lang="bn-IN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22520" y="3419276"/>
            <a:ext cx="556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07134" y="3426743"/>
            <a:ext cx="3868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pen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       </a:t>
            </a:r>
            <a:r>
              <a:rPr lang="b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1016951" y="4022605"/>
            <a:ext cx="508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</a:t>
            </a: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2734662" y="4022602"/>
            <a:ext cx="3441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bn-I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en-US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2614608" y="4645076"/>
            <a:ext cx="3561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have</a:t>
            </a:r>
            <a:r>
              <a:rPr lang="bn-I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bn-I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1026936" y="4633775"/>
            <a:ext cx="498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 </a:t>
            </a:r>
            <a:endParaRPr lang="en-US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2734662" y="5245286"/>
            <a:ext cx="3452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didn’t</a:t>
            </a:r>
            <a:r>
              <a:rPr lang="en-US" sz="3200" dirty="0" smtClean="0"/>
              <a:t> 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have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dirty="0"/>
          </a:p>
        </p:txBody>
      </p:sp>
      <p:sp>
        <p:nvSpPr>
          <p:cNvPr id="27" name="TextBox 26"/>
          <p:cNvSpPr txBox="1"/>
          <p:nvPr/>
        </p:nvSpPr>
        <p:spPr>
          <a:xfrm>
            <a:off x="1016950" y="5219390"/>
            <a:ext cx="508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 </a:t>
            </a:r>
            <a:endParaRPr lang="en-US" sz="3200" dirty="0"/>
          </a:p>
        </p:txBody>
      </p:sp>
      <p:sp>
        <p:nvSpPr>
          <p:cNvPr id="28" name="TextBox 27"/>
          <p:cNvSpPr txBox="1"/>
          <p:nvPr/>
        </p:nvSpPr>
        <p:spPr>
          <a:xfrm>
            <a:off x="1525018" y="3419026"/>
            <a:ext cx="865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  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98868" y="4044866"/>
            <a:ext cx="1331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Didn’t</a:t>
            </a:r>
            <a:endParaRPr lang="en-US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1498869" y="4656036"/>
            <a:ext cx="1158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endParaRPr lang="en-US" sz="3200" dirty="0"/>
          </a:p>
        </p:txBody>
      </p:sp>
      <p:sp>
        <p:nvSpPr>
          <p:cNvPr id="31" name="TextBox 30"/>
          <p:cNvSpPr txBox="1"/>
          <p:nvPr/>
        </p:nvSpPr>
        <p:spPr>
          <a:xfrm>
            <a:off x="1513461" y="5225211"/>
            <a:ext cx="1158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015376" y="2295726"/>
            <a:ext cx="941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821716" y="2310236"/>
            <a:ext cx="1008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841500" y="2298418"/>
            <a:ext cx="3345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pen.</a:t>
            </a:r>
            <a:r>
              <a:rPr lang="en-US" sz="3200" dirty="0" smtClean="0"/>
              <a:t>                 </a:t>
            </a:r>
            <a:r>
              <a:rPr lang="bn-IN" sz="3200" dirty="0" smtClean="0"/>
              <a:t> </a:t>
            </a:r>
            <a:r>
              <a:rPr lang="en-US" sz="3200" dirty="0" smtClean="0"/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3200" dirty="0" smtClean="0"/>
              <a:t> 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08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12" grpId="0"/>
      <p:bldP spid="13" grpId="0"/>
      <p:bldP spid="14" grpId="0"/>
      <p:bldP spid="15" grpId="0"/>
      <p:bldP spid="16" grpId="0"/>
      <p:bldP spid="4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" grpId="0"/>
      <p:bldP spid="32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92000">
              <a:schemeClr val="bg1"/>
            </a:gs>
            <a:gs pos="9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63233" y="99803"/>
            <a:ext cx="378536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Practical Use of </a:t>
            </a:r>
            <a:endParaRPr lang="bn-IN" sz="32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‘Had-2’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 Simple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58067" y="3432627"/>
            <a:ext cx="3755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 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কলম </a:t>
            </a:r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58068" y="2840609"/>
            <a:ext cx="3466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কলম 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 না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69629" y="2309562"/>
            <a:ext cx="3454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একটি কলম </a:t>
            </a:r>
            <a:r>
              <a:rPr lang="bn-BD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।</a:t>
            </a:r>
            <a:r>
              <a:rPr lang="bn-BD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 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69629" y="4022603"/>
            <a:ext cx="3966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একটি কলম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ছিল না </a:t>
            </a:r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69628" y="4610325"/>
            <a:ext cx="2387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r>
              <a:rPr lang="bn-IN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69630" y="5240811"/>
            <a:ext cx="2387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 না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2520" y="2840609"/>
            <a:ext cx="1215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45199" y="2828771"/>
            <a:ext cx="1350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didn’t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4457145" y="2794680"/>
            <a:ext cx="211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pen.   </a:t>
            </a:r>
            <a:r>
              <a:rPr lang="bn-IN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22520" y="3419276"/>
            <a:ext cx="556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06716" y="3424472"/>
            <a:ext cx="4429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pen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          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1016951" y="4022605"/>
            <a:ext cx="508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</a:t>
            </a: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2672193" y="4038415"/>
            <a:ext cx="3904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bn-I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=</a:t>
            </a:r>
            <a:endParaRPr lang="en-US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2614608" y="4645076"/>
            <a:ext cx="4121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have</a:t>
            </a:r>
            <a:r>
              <a:rPr lang="bn-I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=</a:t>
            </a:r>
            <a:endParaRPr lang="en-US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1026936" y="4633775"/>
            <a:ext cx="498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 </a:t>
            </a:r>
            <a:endParaRPr lang="en-US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2734662" y="5245286"/>
            <a:ext cx="4001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didn’t</a:t>
            </a:r>
            <a:r>
              <a:rPr lang="en-US" sz="3200" dirty="0" smtClean="0"/>
              <a:t> 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have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en-US" sz="3200" dirty="0"/>
          </a:p>
        </p:txBody>
      </p:sp>
      <p:sp>
        <p:nvSpPr>
          <p:cNvPr id="27" name="TextBox 26"/>
          <p:cNvSpPr txBox="1"/>
          <p:nvPr/>
        </p:nvSpPr>
        <p:spPr>
          <a:xfrm>
            <a:off x="1016950" y="5219390"/>
            <a:ext cx="508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 </a:t>
            </a:r>
            <a:endParaRPr lang="en-US" sz="3200" dirty="0"/>
          </a:p>
        </p:txBody>
      </p:sp>
      <p:sp>
        <p:nvSpPr>
          <p:cNvPr id="28" name="TextBox 27"/>
          <p:cNvSpPr txBox="1"/>
          <p:nvPr/>
        </p:nvSpPr>
        <p:spPr>
          <a:xfrm>
            <a:off x="1525018" y="3419026"/>
            <a:ext cx="934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  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98869" y="4044866"/>
            <a:ext cx="1381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Didn’t</a:t>
            </a:r>
            <a:endParaRPr lang="en-US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1498869" y="4656036"/>
            <a:ext cx="1158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endParaRPr lang="en-US" sz="3200" dirty="0"/>
          </a:p>
        </p:txBody>
      </p:sp>
      <p:sp>
        <p:nvSpPr>
          <p:cNvPr id="31" name="TextBox 30"/>
          <p:cNvSpPr txBox="1"/>
          <p:nvPr/>
        </p:nvSpPr>
        <p:spPr>
          <a:xfrm>
            <a:off x="1513461" y="5225211"/>
            <a:ext cx="1158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015375" y="2295726"/>
            <a:ext cx="1212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092827" y="2294827"/>
            <a:ext cx="1021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016262" y="2293242"/>
            <a:ext cx="3719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pen.</a:t>
            </a:r>
            <a:r>
              <a:rPr lang="en-US" sz="3200" dirty="0" smtClean="0"/>
              <a:t>                 </a:t>
            </a:r>
            <a:r>
              <a:rPr lang="bn-IN" sz="3200" dirty="0" smtClean="0"/>
              <a:t> </a:t>
            </a:r>
            <a:r>
              <a:rPr lang="en-US" sz="3200" dirty="0" smtClean="0"/>
              <a:t>   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3200" dirty="0" smtClean="0"/>
              <a:t> 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15450" y="2817811"/>
            <a:ext cx="1120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18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12" grpId="0"/>
      <p:bldP spid="13" grpId="0"/>
      <p:bldP spid="14" grpId="0"/>
      <p:bldP spid="15" grpId="0"/>
      <p:bldP spid="16" grpId="0"/>
      <p:bldP spid="4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" grpId="0"/>
      <p:bldP spid="32" grpId="0"/>
      <p:bldP spid="33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92000">
              <a:schemeClr val="bg1"/>
            </a:gs>
            <a:gs pos="9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63233" y="99803"/>
            <a:ext cx="378536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Practical Use of </a:t>
            </a:r>
            <a:endParaRPr lang="bn-IN" sz="32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‘Had-3’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 Simple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58067" y="3432627"/>
            <a:ext cx="4090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কলম </a:t>
            </a:r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58068" y="2840609"/>
            <a:ext cx="3969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 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 </a:t>
            </a:r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কলম 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না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69629" y="2309562"/>
            <a:ext cx="3618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 একটি কলম </a:t>
            </a:r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 </a:t>
            </a:r>
            <a:r>
              <a:rPr lang="bn-I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।</a:t>
            </a:r>
            <a:r>
              <a:rPr lang="bn-BD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 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69629" y="4022603"/>
            <a:ext cx="4384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bn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কোনো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কলম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ছিল</a:t>
            </a:r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না </a:t>
            </a:r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69628" y="4610325"/>
            <a:ext cx="4216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bn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r>
              <a:rPr lang="bn-IN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69630" y="5240811"/>
            <a:ext cx="27230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bn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না </a:t>
            </a:r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2520" y="2840609"/>
            <a:ext cx="1712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bn-BD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57601" y="2827045"/>
            <a:ext cx="631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3272405" y="2798878"/>
            <a:ext cx="2928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pen.   </a:t>
            </a:r>
            <a:r>
              <a:rPr lang="bn-IN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22520" y="3419276"/>
            <a:ext cx="556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03815" y="3486666"/>
            <a:ext cx="3697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pen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       </a:t>
            </a:r>
            <a:r>
              <a:rPr lang="b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1016951" y="4022605"/>
            <a:ext cx="508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</a:t>
            </a: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2657601" y="4038249"/>
            <a:ext cx="3620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bn-I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=</a:t>
            </a:r>
            <a:endParaRPr lang="en-US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2614608" y="4645076"/>
            <a:ext cx="3898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bn-I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bn-I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=</a:t>
            </a:r>
            <a:endParaRPr lang="en-US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1026936" y="4633775"/>
            <a:ext cx="498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 </a:t>
            </a:r>
            <a:endParaRPr lang="en-US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2734662" y="5245286"/>
            <a:ext cx="3543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=</a:t>
            </a:r>
            <a:endParaRPr lang="en-US" sz="3200" dirty="0"/>
          </a:p>
        </p:txBody>
      </p:sp>
      <p:sp>
        <p:nvSpPr>
          <p:cNvPr id="27" name="TextBox 26"/>
          <p:cNvSpPr txBox="1"/>
          <p:nvPr/>
        </p:nvSpPr>
        <p:spPr>
          <a:xfrm>
            <a:off x="1016950" y="5219390"/>
            <a:ext cx="508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 </a:t>
            </a:r>
            <a:endParaRPr lang="en-US" sz="3200" dirty="0"/>
          </a:p>
        </p:txBody>
      </p:sp>
      <p:sp>
        <p:nvSpPr>
          <p:cNvPr id="28" name="TextBox 27"/>
          <p:cNvSpPr txBox="1"/>
          <p:nvPr/>
        </p:nvSpPr>
        <p:spPr>
          <a:xfrm>
            <a:off x="1525018" y="3502101"/>
            <a:ext cx="995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   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98869" y="4044866"/>
            <a:ext cx="1113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</a:t>
            </a:r>
            <a:endParaRPr lang="en-US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1498869" y="4656036"/>
            <a:ext cx="1158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endParaRPr lang="en-US" sz="3200" dirty="0"/>
          </a:p>
        </p:txBody>
      </p:sp>
      <p:sp>
        <p:nvSpPr>
          <p:cNvPr id="31" name="TextBox 30"/>
          <p:cNvSpPr txBox="1"/>
          <p:nvPr/>
        </p:nvSpPr>
        <p:spPr>
          <a:xfrm>
            <a:off x="1513461" y="5225211"/>
            <a:ext cx="1158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015376" y="2295726"/>
            <a:ext cx="5339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 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 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pen.</a:t>
            </a:r>
            <a:r>
              <a:rPr lang="en-US" sz="3200" dirty="0"/>
              <a:t>          </a:t>
            </a:r>
            <a:r>
              <a:rPr lang="en-US" sz="3200" dirty="0" smtClean="0"/>
              <a:t>           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3200" dirty="0" smtClean="0"/>
              <a:t> 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91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12" grpId="0"/>
      <p:bldP spid="13" grpId="0"/>
      <p:bldP spid="14" grpId="0"/>
      <p:bldP spid="15" grpId="0"/>
      <p:bldP spid="16" grpId="0"/>
      <p:bldP spid="4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95593" y="206391"/>
            <a:ext cx="378536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Practical Use of </a:t>
            </a:r>
            <a:endParaRPr lang="bn-IN" sz="32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‘Has-4’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 Simple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58067" y="3432627"/>
            <a:ext cx="3755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কলম </a:t>
            </a:r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58067" y="2840609"/>
            <a:ext cx="3732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 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 </a:t>
            </a:r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কলম </a:t>
            </a:r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 </a:t>
            </a:r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না</a:t>
            </a:r>
            <a:r>
              <a:rPr lang="bn-I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69629" y="2309562"/>
            <a:ext cx="3241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 একটি কলম </a:t>
            </a:r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 </a:t>
            </a:r>
            <a:r>
              <a:rPr lang="bn-I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।</a:t>
            </a:r>
            <a:r>
              <a:rPr lang="bn-BD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 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69629" y="4022603"/>
            <a:ext cx="4109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কোনো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কলম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ছিল</a:t>
            </a:r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না </a:t>
            </a:r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69628" y="4610325"/>
            <a:ext cx="2235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 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r>
              <a:rPr lang="bn-IN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69630" y="5240811"/>
            <a:ext cx="2006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 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2520" y="2840609"/>
            <a:ext cx="1979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He 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82434" y="2821530"/>
            <a:ext cx="631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3605262" y="2811496"/>
            <a:ext cx="2595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pen.   </a:t>
            </a:r>
            <a:r>
              <a:rPr lang="bn-IN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22520" y="3419276"/>
            <a:ext cx="556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09920" y="3396088"/>
            <a:ext cx="3930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pen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       </a:t>
            </a:r>
            <a:r>
              <a:rPr lang="b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1016951" y="4022605"/>
            <a:ext cx="508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</a:t>
            </a: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2382879" y="4026062"/>
            <a:ext cx="3917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bn-I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=</a:t>
            </a:r>
            <a:endParaRPr lang="en-US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2614609" y="4645076"/>
            <a:ext cx="3663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bn-I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bn-I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=</a:t>
            </a:r>
            <a:endParaRPr lang="en-US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1026936" y="4633775"/>
            <a:ext cx="498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 </a:t>
            </a:r>
            <a:endParaRPr lang="en-US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2734663" y="5245286"/>
            <a:ext cx="3543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 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=</a:t>
            </a:r>
            <a:endParaRPr lang="en-US" sz="3200" dirty="0"/>
          </a:p>
        </p:txBody>
      </p:sp>
      <p:sp>
        <p:nvSpPr>
          <p:cNvPr id="27" name="TextBox 26"/>
          <p:cNvSpPr txBox="1"/>
          <p:nvPr/>
        </p:nvSpPr>
        <p:spPr>
          <a:xfrm>
            <a:off x="1016950" y="5219390"/>
            <a:ext cx="508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 </a:t>
            </a:r>
            <a:endParaRPr lang="en-US" sz="3200" dirty="0"/>
          </a:p>
        </p:txBody>
      </p:sp>
      <p:sp>
        <p:nvSpPr>
          <p:cNvPr id="28" name="TextBox 27"/>
          <p:cNvSpPr txBox="1"/>
          <p:nvPr/>
        </p:nvSpPr>
        <p:spPr>
          <a:xfrm>
            <a:off x="1525019" y="3419026"/>
            <a:ext cx="943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98870" y="4044866"/>
            <a:ext cx="911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1498869" y="4656036"/>
            <a:ext cx="1158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endParaRPr lang="en-US" sz="3200" dirty="0"/>
          </a:p>
        </p:txBody>
      </p:sp>
      <p:sp>
        <p:nvSpPr>
          <p:cNvPr id="31" name="TextBox 30"/>
          <p:cNvSpPr txBox="1"/>
          <p:nvPr/>
        </p:nvSpPr>
        <p:spPr>
          <a:xfrm>
            <a:off x="1513461" y="5225211"/>
            <a:ext cx="1158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015376" y="2295726"/>
            <a:ext cx="5262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 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pen.</a:t>
            </a:r>
            <a:r>
              <a:rPr lang="en-US" sz="3200" dirty="0"/>
              <a:t>          </a:t>
            </a:r>
            <a:r>
              <a:rPr lang="en-US" sz="3200" dirty="0" smtClean="0"/>
              <a:t>         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3200" dirty="0" smtClean="0"/>
              <a:t> 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71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12" grpId="0"/>
      <p:bldP spid="13" grpId="0"/>
      <p:bldP spid="14" grpId="0"/>
      <p:bldP spid="15" grpId="0"/>
      <p:bldP spid="16" grpId="0"/>
      <p:bldP spid="4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90816" y="2530613"/>
            <a:ext cx="70206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6 sentences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 Simple </a:t>
            </a:r>
          </a:p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following directions-</a:t>
            </a:r>
          </a:p>
          <a:p>
            <a:pPr algn="ctr"/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Had-1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Had-2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Had-3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Had-4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49827" y="613756"/>
            <a:ext cx="2763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Group Work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2087881"/>
            <a:ext cx="4434840" cy="44746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4371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33147" y="2332492"/>
            <a:ext cx="587433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Tell me the 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 Simple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Tense 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following directions-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Had-1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Had-2</a:t>
            </a:r>
            <a:endParaRPr lang="en-US" sz="3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Had-3</a:t>
            </a: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Had-4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85500" y="491836"/>
            <a:ext cx="3464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Individual Work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20" y="2514600"/>
            <a:ext cx="5410199" cy="4104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1360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85437" y="2652533"/>
            <a:ext cx="69596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your 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 Book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 out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‘had’ </a:t>
            </a:r>
          </a:p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Past Simple.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48147" y="613756"/>
            <a:ext cx="2434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Assessment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16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04924" y="548522"/>
            <a:ext cx="27796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Home Task 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57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11232" y="2996432"/>
            <a:ext cx="74958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Try to follow up our class at a glance and</a:t>
            </a:r>
          </a:p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a note on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‘Had-1, Had-2, Had-3, Had-4</a:t>
            </a:r>
          </a:p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Past Simple Tense.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31667" y="931566"/>
            <a:ext cx="2854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Assignment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92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92000">
              <a:schemeClr val="bg1"/>
            </a:gs>
            <a:gs pos="9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3" r="19983"/>
          <a:stretch>
            <a:fillRect/>
          </a:stretch>
        </p:blipFill>
        <p:spPr>
          <a:xfrm>
            <a:off x="7056120" y="655320"/>
            <a:ext cx="4617720" cy="48310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708659" y="3578628"/>
            <a:ext cx="6050280" cy="1062903"/>
          </a:xfrm>
        </p:spPr>
        <p:txBody>
          <a:bodyPr>
            <a:normAutofit fontScale="25000" lnSpcReduction="20000"/>
          </a:bodyPr>
          <a:lstStyle/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4400" dirty="0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May </a:t>
            </a:r>
            <a:r>
              <a:rPr lang="en-US" sz="14400" dirty="0" err="1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Allaah</a:t>
            </a:r>
            <a:r>
              <a:rPr lang="en-US" sz="14400" dirty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14400" dirty="0" err="1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swt</a:t>
            </a:r>
            <a:r>
              <a:rPr lang="en-US" sz="14400" dirty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14400" dirty="0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learn and expert in </a:t>
            </a:r>
            <a:r>
              <a:rPr lang="en-US" sz="14400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the Use of Had.</a:t>
            </a:r>
            <a:r>
              <a:rPr lang="en-US" sz="14400" dirty="0" smtClean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endParaRPr lang="en-US" sz="5600" dirty="0">
              <a:solidFill>
                <a:srgbClr val="FFFF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72961" y="1281112"/>
            <a:ext cx="3121677" cy="489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Thank You All</a:t>
            </a:r>
            <a:endParaRPr lang="en-US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32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92000">
              <a:schemeClr val="bg1"/>
            </a:gs>
            <a:gs pos="9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>
          <a:xfrm>
            <a:off x="2288286" y="1539240"/>
            <a:ext cx="3609594" cy="807720"/>
          </a:xfrm>
          <a:prstGeom prst="rect">
            <a:avLst/>
          </a:prstGeom>
        </p:spPr>
        <p:txBody>
          <a:bodyPr vert="horz" lIns="45720" rIns="45720" anchor="ctr"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Presented by</a:t>
            </a:r>
          </a:p>
        </p:txBody>
      </p:sp>
      <p:sp>
        <p:nvSpPr>
          <p:cNvPr id="3" name="Content Placeholder 2"/>
          <p:cNvSpPr>
            <a:spLocks noGrp="1"/>
          </p:cNvSpPr>
          <p:nvPr/>
        </p:nvSpPr>
        <p:spPr>
          <a:xfrm>
            <a:off x="2288286" y="3977640"/>
            <a:ext cx="7467600" cy="2438400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4200" b="1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M  </a:t>
            </a:r>
            <a:r>
              <a:rPr lang="en-US" sz="4200" b="1" dirty="0" err="1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Humayun</a:t>
            </a:r>
            <a:r>
              <a:rPr lang="en-US" sz="4200" b="1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Kabir</a:t>
            </a:r>
            <a:endParaRPr lang="en-US" sz="4200" b="1" dirty="0">
              <a:solidFill>
                <a:srgbClr val="0070C0"/>
              </a:solidFill>
              <a:latin typeface="Monotype Corsiva" pitchFamily="66" charset="0"/>
              <a:cs typeface="Times New Roman" pitchFamily="18" charset="0"/>
            </a:endParaRPr>
          </a:p>
          <a:p>
            <a:pPr marL="0" indent="0" algn="ctr">
              <a:lnSpc>
                <a:spcPts val="500"/>
              </a:lnSpc>
              <a:spcBef>
                <a:spcPts val="0"/>
              </a:spcBef>
              <a:buNone/>
            </a:pPr>
            <a:endParaRPr lang="en-US" sz="4200" b="1" dirty="0">
              <a:solidFill>
                <a:srgbClr val="0070C0"/>
              </a:solidFill>
              <a:latin typeface="Monotype Corsiva" pitchFamily="66" charset="0"/>
              <a:cs typeface="Times New Roman" pitchFamily="18" charset="0"/>
            </a:endParaRP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300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English Teacher</a:t>
            </a: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300" dirty="0" err="1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Bhayeta</a:t>
            </a:r>
            <a:r>
              <a:rPr lang="en-US" sz="3300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 Abdul </a:t>
            </a:r>
            <a:r>
              <a:rPr lang="en-US" sz="3300" dirty="0" err="1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Quddus</a:t>
            </a:r>
            <a:r>
              <a:rPr lang="en-US" sz="3300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Dakhil</a:t>
            </a:r>
            <a:r>
              <a:rPr lang="en-US" sz="3300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 Madrasah, </a:t>
            </a:r>
            <a:r>
              <a:rPr lang="en-US" sz="3300" dirty="0" err="1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Tangail</a:t>
            </a:r>
            <a:r>
              <a:rPr lang="en-US" sz="3300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Sadar</a:t>
            </a:r>
            <a:endParaRPr lang="en-US" sz="4200" dirty="0">
              <a:solidFill>
                <a:srgbClr val="0070C0"/>
              </a:solidFill>
              <a:latin typeface="Monotype Corsiva" pitchFamily="66" charset="0"/>
              <a:cs typeface="Times New Roman" pitchFamily="18" charset="0"/>
            </a:endParaRP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300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Cell : 01727-425565 ; 01924-320532</a:t>
            </a: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300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E-mail : hkabir082009@gmail.com</a:t>
            </a: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endParaRPr lang="en-US" sz="3300" dirty="0">
              <a:latin typeface="Monotype Corsiva" pitchFamily="66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Content Placeholder 9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533401"/>
            <a:ext cx="2738628" cy="28193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0614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92000">
              <a:schemeClr val="bg1"/>
            </a:gs>
            <a:gs pos="9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49" y="322697"/>
            <a:ext cx="4947805" cy="92447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Lesson Identity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31275" y="4191000"/>
            <a:ext cx="34861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Six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05 November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48870" y="2128088"/>
            <a:ext cx="30509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70C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Past Simple</a:t>
            </a:r>
            <a:endParaRPr lang="en-US" sz="54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71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92000">
              <a:schemeClr val="bg1"/>
            </a:gs>
            <a:gs pos="9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29475" y="817205"/>
            <a:ext cx="3784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Learning outcomes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86345" y="3130595"/>
            <a:ext cx="9070467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After we have studied this lesson, we will be able to</a:t>
            </a:r>
          </a:p>
          <a:p>
            <a:pPr algn="just">
              <a:lnSpc>
                <a:spcPts val="1500"/>
              </a:lnSpc>
              <a:spcBef>
                <a:spcPts val="0"/>
              </a:spcBef>
            </a:pP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ts val="288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know the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‘Had’ 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as the face of main verbs.</a:t>
            </a:r>
          </a:p>
          <a:p>
            <a:pPr marL="342900" indent="-342900" algn="just">
              <a:lnSpc>
                <a:spcPts val="288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now other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Use of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Had 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 marL="342900" indent="-342900" algn="just">
              <a:lnSpc>
                <a:spcPts val="288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use them very easily. 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26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6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92000">
              <a:schemeClr val="bg1"/>
            </a:gs>
            <a:gs pos="9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28110" y="2816517"/>
            <a:ext cx="5929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Start our Today’s Topic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98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92000">
              <a:schemeClr val="bg1"/>
            </a:gs>
            <a:gs pos="9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4057" y="350929"/>
            <a:ext cx="1915391" cy="764451"/>
          </a:xfrm>
          <a:gradFill>
            <a:gsLst>
              <a:gs pos="49534">
                <a:srgbClr val="3E547F"/>
              </a:gs>
              <a:gs pos="40698">
                <a:srgbClr val="284174"/>
              </a:gs>
              <a:gs pos="24744">
                <a:srgbClr val="002060"/>
              </a:gs>
              <a:gs pos="13300">
                <a:srgbClr val="19356D"/>
              </a:gs>
              <a:gs pos="0">
                <a:srgbClr val="002060"/>
              </a:gs>
              <a:gs pos="58416">
                <a:srgbClr val="55678A"/>
              </a:gs>
              <a:gs pos="100000">
                <a:schemeClr val="accent1">
                  <a:shade val="90000"/>
                  <a:lumMod val="90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TOPIC</a:t>
            </a:r>
            <a:r>
              <a:rPr lang="en-US" sz="4800" b="1" dirty="0">
                <a:latin typeface="Monotype Corsiva" pitchFamily="66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9720" y="3702609"/>
            <a:ext cx="6218569" cy="2377440"/>
          </a:xfrm>
        </p:spPr>
        <p:txBody>
          <a:bodyPr>
            <a:normAutofit/>
          </a:bodyPr>
          <a:lstStyle/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Subject 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: 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English 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Paper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Lesson	: 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(Part-D)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Period 	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Time 	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5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minutes</a:t>
            </a: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Date 		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05 November 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68596" y="1808830"/>
            <a:ext cx="30008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‘Had’</a:t>
            </a:r>
          </a:p>
          <a:p>
            <a:pPr algn="ctr"/>
            <a:r>
              <a:rPr lang="en-US" sz="3600" b="1" dirty="0" smtClean="0">
                <a:solidFill>
                  <a:srgbClr val="00B050"/>
                </a:solidFill>
                <a:latin typeface="Monotype Corsiva" panose="03010101010201010101" pitchFamily="66" charset="0"/>
                <a:cs typeface="Times New Roman" pitchFamily="18" charset="0"/>
              </a:rPr>
              <a:t>with Past </a:t>
            </a:r>
            <a:r>
              <a:rPr lang="en-US" sz="3600" b="1" dirty="0">
                <a:solidFill>
                  <a:srgbClr val="00B050"/>
                </a:solidFill>
                <a:latin typeface="Monotype Corsiva" panose="03010101010201010101" pitchFamily="66" charset="0"/>
                <a:cs typeface="Times New Roman" pitchFamily="18" charset="0"/>
              </a:rPr>
              <a:t>Simple</a:t>
            </a:r>
            <a:endParaRPr lang="en-US" sz="3600" b="1" dirty="0" smtClean="0">
              <a:solidFill>
                <a:srgbClr val="00B050"/>
              </a:solidFill>
              <a:latin typeface="Monotype Corsiva" panose="03010101010201010101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74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2497" y="762001"/>
            <a:ext cx="3865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Enjoy a Song</a:t>
            </a:r>
            <a:endParaRPr lang="en-US" sz="3600" dirty="0">
              <a:solidFill>
                <a:srgbClr val="FF0000"/>
              </a:solidFill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4371646"/>
              </p:ext>
            </p:extLst>
          </p:nvPr>
        </p:nvGraphicFramePr>
        <p:xfrm>
          <a:off x="5724525" y="3182938"/>
          <a:ext cx="74295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Packager Shell Object" showAsIcon="1" r:id="rId3" imgW="743400" imgH="488520" progId="Package">
                  <p:embed/>
                </p:oleObj>
              </mc:Choice>
              <mc:Fallback>
                <p:oleObj name="Packager Shell Object" showAsIcon="1" r:id="rId3" imgW="74340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24525" y="3182938"/>
                        <a:ext cx="742950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250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92000">
              <a:schemeClr val="bg1"/>
            </a:gs>
            <a:gs pos="9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9997" y="762001"/>
            <a:ext cx="57704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Try to Learn and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down from the Video</a:t>
            </a:r>
            <a:endParaRPr lang="en-US" sz="3600" dirty="0">
              <a:solidFill>
                <a:srgbClr val="FF0000"/>
              </a:solidFill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5475172"/>
              </p:ext>
            </p:extLst>
          </p:nvPr>
        </p:nvGraphicFramePr>
        <p:xfrm>
          <a:off x="5822948" y="3426778"/>
          <a:ext cx="54451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" name="Packager Shell Object" showAsIcon="1" r:id="rId3" imgW="543960" imgH="488520" progId="Package">
                  <p:embed/>
                </p:oleObj>
              </mc:Choice>
              <mc:Fallback>
                <p:oleObj name="Packager Shell Object" showAsIcon="1" r:id="rId3" imgW="54396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22948" y="3426778"/>
                        <a:ext cx="544513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179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1845</TotalTime>
  <Words>574</Words>
  <Application>Microsoft Office PowerPoint</Application>
  <PresentationFormat>Widescreen</PresentationFormat>
  <Paragraphs>166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Calibri Light</vt:lpstr>
      <vt:lpstr>Monotype Corsiva</vt:lpstr>
      <vt:lpstr>NikoshBAN</vt:lpstr>
      <vt:lpstr>Times New Roman</vt:lpstr>
      <vt:lpstr>Vrinda</vt:lpstr>
      <vt:lpstr>Wingdings 2</vt:lpstr>
      <vt:lpstr>Office Theme</vt:lpstr>
      <vt:lpstr>Packager Shell Object</vt:lpstr>
      <vt:lpstr>WELCOME </vt:lpstr>
      <vt:lpstr>PowerPoint Presentation</vt:lpstr>
      <vt:lpstr>Lesson Identity</vt:lpstr>
      <vt:lpstr>PowerPoint Presentation</vt:lpstr>
      <vt:lpstr>PowerPoint Presentation</vt:lpstr>
      <vt:lpstr>PowerPoint Presentation</vt:lpstr>
      <vt:lpstr>TOPIC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TENSE</dc:title>
  <dc:creator>cR</dc:creator>
  <cp:lastModifiedBy>Windows User</cp:lastModifiedBy>
  <cp:revision>512</cp:revision>
  <dcterms:created xsi:type="dcterms:W3CDTF">2019-09-03T04:51:57Z</dcterms:created>
  <dcterms:modified xsi:type="dcterms:W3CDTF">2019-11-10T10:55:53Z</dcterms:modified>
</cp:coreProperties>
</file>