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95" r:id="rId2"/>
    <p:sldId id="294" r:id="rId3"/>
    <p:sldId id="267" r:id="rId4"/>
    <p:sldId id="278" r:id="rId5"/>
    <p:sldId id="301" r:id="rId6"/>
    <p:sldId id="266" r:id="rId7"/>
    <p:sldId id="281" r:id="rId8"/>
    <p:sldId id="269" r:id="rId9"/>
    <p:sldId id="296" r:id="rId10"/>
    <p:sldId id="297" r:id="rId11"/>
    <p:sldId id="298" r:id="rId12"/>
    <p:sldId id="299" r:id="rId13"/>
    <p:sldId id="293" r:id="rId14"/>
    <p:sldId id="277" r:id="rId15"/>
    <p:sldId id="300" r:id="rId16"/>
    <p:sldId id="276"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D1194-90B3-4063-903B-F630D081C25C}" type="datetimeFigureOut">
              <a:rPr lang="en-US" smtClean="0"/>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3A1A-93FB-47FA-B5F4-E3DF4FCB5B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6F15528-21DE-4FAA-801E-634DDDAF4B2B}"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950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84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073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0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184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038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26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8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411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6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330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pPr/>
              <a:t>11/12/2019</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24354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B0144-49E8-42F9-AB91-CBFE41C3FBCB}"/>
              </a:ext>
            </a:extLst>
          </p:cNvPr>
          <p:cNvSpPr txBox="1"/>
          <p:nvPr/>
        </p:nvSpPr>
        <p:spPr>
          <a:xfrm>
            <a:off x="935427" y="381000"/>
            <a:ext cx="7273145" cy="1015663"/>
          </a:xfrm>
          <a:prstGeom prst="rect">
            <a:avLst/>
          </a:prstGeom>
          <a:solidFill>
            <a:srgbClr val="00B0F0"/>
          </a:solidFill>
        </p:spPr>
        <p:txBody>
          <a:bodyPr wrap="none" rtlCol="0">
            <a:spAutoFit/>
          </a:bodyPr>
          <a:lstStyle/>
          <a:p>
            <a:r>
              <a:rPr lang="en-US" sz="6000" dirty="0" err="1">
                <a:solidFill>
                  <a:srgbClr val="FF0000"/>
                </a:solidFill>
              </a:rPr>
              <a:t>আজকের</a:t>
            </a:r>
            <a:r>
              <a:rPr lang="en-US" sz="6000" dirty="0">
                <a:solidFill>
                  <a:srgbClr val="FF0000"/>
                </a:solidFill>
              </a:rPr>
              <a:t> </a:t>
            </a:r>
            <a:r>
              <a:rPr lang="en-US" sz="6000" dirty="0" err="1">
                <a:solidFill>
                  <a:srgbClr val="FF0000"/>
                </a:solidFill>
              </a:rPr>
              <a:t>পাঠে</a:t>
            </a:r>
            <a:r>
              <a:rPr lang="en-US" sz="6000" dirty="0">
                <a:solidFill>
                  <a:srgbClr val="FF0000"/>
                </a:solidFill>
              </a:rPr>
              <a:t> </a:t>
            </a:r>
            <a:r>
              <a:rPr lang="en-US" sz="6000" dirty="0" err="1">
                <a:solidFill>
                  <a:srgbClr val="FF0000"/>
                </a:solidFill>
              </a:rPr>
              <a:t>সবাইকে</a:t>
            </a:r>
            <a:r>
              <a:rPr lang="en-US" sz="6000" dirty="0">
                <a:solidFill>
                  <a:srgbClr val="FF0000"/>
                </a:solidFill>
              </a:rPr>
              <a:t> </a:t>
            </a:r>
            <a:r>
              <a:rPr lang="en-US" sz="6000" dirty="0" err="1">
                <a:solidFill>
                  <a:srgbClr val="FF0000"/>
                </a:solidFill>
              </a:rPr>
              <a:t>স্বাগতম</a:t>
            </a:r>
            <a:endParaRPr lang="en-US" sz="6000" dirty="0">
              <a:solidFill>
                <a:srgbClr val="FF0000"/>
              </a:solidFill>
            </a:endParaRPr>
          </a:p>
        </p:txBody>
      </p:sp>
      <p:pic>
        <p:nvPicPr>
          <p:cNvPr id="7" name="Picture 6">
            <a:extLst>
              <a:ext uri="{FF2B5EF4-FFF2-40B4-BE49-F238E27FC236}">
                <a16:creationId xmlns:a16="http://schemas.microsoft.com/office/drawing/2014/main" id="{FE1D645C-065A-4BEB-B89E-96AB7A2FD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161" y="1524000"/>
            <a:ext cx="5019675" cy="5080337"/>
          </a:xfrm>
          <a:prstGeom prst="rect">
            <a:avLst/>
          </a:prstGeom>
        </p:spPr>
      </p:pic>
    </p:spTree>
    <p:extLst>
      <p:ext uri="{BB962C8B-B14F-4D97-AF65-F5344CB8AC3E}">
        <p14:creationId xmlns:p14="http://schemas.microsoft.com/office/powerpoint/2010/main" val="245096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1C435-17C9-4E0B-B68E-BC9E0CE53F75}"/>
              </a:ext>
            </a:extLst>
          </p:cNvPr>
          <p:cNvSpPr txBox="1"/>
          <p:nvPr/>
        </p:nvSpPr>
        <p:spPr>
          <a:xfrm>
            <a:off x="203549" y="159603"/>
            <a:ext cx="1244251" cy="923330"/>
          </a:xfrm>
          <a:prstGeom prst="rect">
            <a:avLst/>
          </a:prstGeom>
          <a:solidFill>
            <a:srgbClr val="FFC000"/>
          </a:solidFill>
        </p:spPr>
        <p:txBody>
          <a:bodyPr wrap="none" rtlCol="0">
            <a:spAutoFit/>
          </a:bodyPr>
          <a:lstStyle/>
          <a:p>
            <a:r>
              <a:rPr lang="en-US" sz="5400" dirty="0" err="1"/>
              <a:t>বিচিত্র</a:t>
            </a:r>
            <a:endParaRPr lang="en-US" sz="5400" dirty="0"/>
          </a:p>
        </p:txBody>
      </p:sp>
      <p:sp>
        <p:nvSpPr>
          <p:cNvPr id="4" name="Arrow: Right 3">
            <a:extLst>
              <a:ext uri="{FF2B5EF4-FFF2-40B4-BE49-F238E27FC236}">
                <a16:creationId xmlns:a16="http://schemas.microsoft.com/office/drawing/2014/main" id="{42ADABCA-0DD7-4190-AEC2-C8D166A0CDD9}"/>
              </a:ext>
            </a:extLst>
          </p:cNvPr>
          <p:cNvSpPr/>
          <p:nvPr/>
        </p:nvSpPr>
        <p:spPr>
          <a:xfrm>
            <a:off x="1520950" y="3372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7703C6-605E-454A-8515-38F8E36D717B}"/>
              </a:ext>
            </a:extLst>
          </p:cNvPr>
          <p:cNvSpPr txBox="1"/>
          <p:nvPr/>
        </p:nvSpPr>
        <p:spPr>
          <a:xfrm>
            <a:off x="2758542" y="257798"/>
            <a:ext cx="1970411" cy="923330"/>
          </a:xfrm>
          <a:prstGeom prst="rect">
            <a:avLst/>
          </a:prstGeom>
          <a:solidFill>
            <a:srgbClr val="00B0F0"/>
          </a:solidFill>
        </p:spPr>
        <p:txBody>
          <a:bodyPr wrap="none" rtlCol="0">
            <a:spAutoFit/>
          </a:bodyPr>
          <a:lstStyle/>
          <a:p>
            <a:r>
              <a:rPr lang="en-US" sz="5400" dirty="0" err="1"/>
              <a:t>নানারকম</a:t>
            </a:r>
            <a:endParaRPr lang="en-US" sz="5400" dirty="0"/>
          </a:p>
        </p:txBody>
      </p:sp>
      <p:sp>
        <p:nvSpPr>
          <p:cNvPr id="6" name="Arrow: Down 5">
            <a:extLst>
              <a:ext uri="{FF2B5EF4-FFF2-40B4-BE49-F238E27FC236}">
                <a16:creationId xmlns:a16="http://schemas.microsoft.com/office/drawing/2014/main" id="{473C35ED-70D3-43AE-B6D7-4989AB163F6F}"/>
              </a:ext>
            </a:extLst>
          </p:cNvPr>
          <p:cNvSpPr/>
          <p:nvPr/>
        </p:nvSpPr>
        <p:spPr>
          <a:xfrm>
            <a:off x="596001" y="11543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8CBBBC-C698-45CD-8EC5-F2C247A2822C}"/>
              </a:ext>
            </a:extLst>
          </p:cNvPr>
          <p:cNvSpPr txBox="1"/>
          <p:nvPr/>
        </p:nvSpPr>
        <p:spPr>
          <a:xfrm>
            <a:off x="203549" y="2137508"/>
            <a:ext cx="7096815" cy="646331"/>
          </a:xfrm>
          <a:prstGeom prst="rect">
            <a:avLst/>
          </a:prstGeom>
          <a:solidFill>
            <a:schemeClr val="accent2">
              <a:lumMod val="60000"/>
              <a:lumOff val="40000"/>
            </a:schemeClr>
          </a:solidFill>
        </p:spPr>
        <p:txBody>
          <a:bodyPr wrap="none" rtlCol="0">
            <a:spAutoFit/>
          </a:bodyPr>
          <a:lstStyle/>
          <a:p>
            <a:r>
              <a:rPr lang="en-US" sz="3600" dirty="0" err="1"/>
              <a:t>কুমাররা</a:t>
            </a:r>
            <a:r>
              <a:rPr lang="en-US" sz="3600" dirty="0"/>
              <a:t> </a:t>
            </a:r>
            <a:r>
              <a:rPr lang="en-US" sz="3600" dirty="0" err="1"/>
              <a:t>মাটি</a:t>
            </a:r>
            <a:r>
              <a:rPr lang="en-US" sz="3600" dirty="0"/>
              <a:t> </a:t>
            </a:r>
            <a:r>
              <a:rPr lang="en-US" sz="3600" dirty="0" err="1"/>
              <a:t>দিয়ে</a:t>
            </a:r>
            <a:r>
              <a:rPr lang="en-US" sz="3600" dirty="0"/>
              <a:t> </a:t>
            </a:r>
            <a:r>
              <a:rPr lang="en-US" sz="3600" dirty="0" err="1"/>
              <a:t>বিচিত্র</a:t>
            </a:r>
            <a:r>
              <a:rPr lang="en-US" sz="3600" dirty="0"/>
              <a:t> </a:t>
            </a:r>
            <a:r>
              <a:rPr lang="en-US" sz="3600" dirty="0" err="1"/>
              <a:t>সব</a:t>
            </a:r>
            <a:r>
              <a:rPr lang="en-US" sz="3600" dirty="0"/>
              <a:t> </a:t>
            </a:r>
            <a:r>
              <a:rPr lang="en-US" sz="3600" dirty="0" err="1"/>
              <a:t>জিনিসিপত্র</a:t>
            </a:r>
            <a:r>
              <a:rPr lang="en-US" sz="3600" dirty="0"/>
              <a:t> </a:t>
            </a:r>
            <a:r>
              <a:rPr lang="en-US" sz="3600" dirty="0" err="1"/>
              <a:t>তৈরি</a:t>
            </a:r>
            <a:r>
              <a:rPr lang="en-US" sz="3600" dirty="0"/>
              <a:t> </a:t>
            </a:r>
            <a:r>
              <a:rPr lang="en-US" sz="3600" dirty="0" err="1"/>
              <a:t>করে</a:t>
            </a:r>
            <a:r>
              <a:rPr lang="en-US" sz="3600" dirty="0"/>
              <a:t>।</a:t>
            </a:r>
          </a:p>
        </p:txBody>
      </p:sp>
      <p:sp>
        <p:nvSpPr>
          <p:cNvPr id="8" name="TextBox 7">
            <a:extLst>
              <a:ext uri="{FF2B5EF4-FFF2-40B4-BE49-F238E27FC236}">
                <a16:creationId xmlns:a16="http://schemas.microsoft.com/office/drawing/2014/main" id="{77EAD0AE-2B55-432D-A738-8A9275FBA4C8}"/>
              </a:ext>
            </a:extLst>
          </p:cNvPr>
          <p:cNvSpPr txBox="1"/>
          <p:nvPr/>
        </p:nvSpPr>
        <p:spPr>
          <a:xfrm>
            <a:off x="186961" y="2947294"/>
            <a:ext cx="1207382" cy="923330"/>
          </a:xfrm>
          <a:prstGeom prst="rect">
            <a:avLst/>
          </a:prstGeom>
          <a:solidFill>
            <a:srgbClr val="FFC000"/>
          </a:solidFill>
        </p:spPr>
        <p:txBody>
          <a:bodyPr wrap="none" rtlCol="0">
            <a:spAutoFit/>
          </a:bodyPr>
          <a:lstStyle/>
          <a:p>
            <a:r>
              <a:rPr lang="en-US" sz="5400" dirty="0" err="1"/>
              <a:t>অপূর্ব</a:t>
            </a:r>
            <a:endParaRPr lang="en-US" sz="5400" dirty="0"/>
          </a:p>
        </p:txBody>
      </p:sp>
      <p:sp>
        <p:nvSpPr>
          <p:cNvPr id="9" name="Arrow: Right 8">
            <a:extLst>
              <a:ext uri="{FF2B5EF4-FFF2-40B4-BE49-F238E27FC236}">
                <a16:creationId xmlns:a16="http://schemas.microsoft.com/office/drawing/2014/main" id="{461FB4A1-263A-4D95-9C6B-3C9A9B666CA8}"/>
              </a:ext>
            </a:extLst>
          </p:cNvPr>
          <p:cNvSpPr/>
          <p:nvPr/>
        </p:nvSpPr>
        <p:spPr>
          <a:xfrm>
            <a:off x="1447800" y="31666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960D1807-D34E-4990-B2E0-2068654796F2}"/>
              </a:ext>
            </a:extLst>
          </p:cNvPr>
          <p:cNvSpPr/>
          <p:nvPr/>
        </p:nvSpPr>
        <p:spPr>
          <a:xfrm>
            <a:off x="548336" y="39014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3E1CE1-A206-4ECB-926A-E17FC9665D70}"/>
              </a:ext>
            </a:extLst>
          </p:cNvPr>
          <p:cNvSpPr txBox="1"/>
          <p:nvPr/>
        </p:nvSpPr>
        <p:spPr>
          <a:xfrm>
            <a:off x="2708240" y="2947294"/>
            <a:ext cx="2087431" cy="1015663"/>
          </a:xfrm>
          <a:prstGeom prst="rect">
            <a:avLst/>
          </a:prstGeom>
          <a:solidFill>
            <a:srgbClr val="00B0F0"/>
          </a:solidFill>
        </p:spPr>
        <p:txBody>
          <a:bodyPr wrap="none" rtlCol="0">
            <a:spAutoFit/>
          </a:bodyPr>
          <a:lstStyle/>
          <a:p>
            <a:r>
              <a:rPr lang="en-US" sz="6000" dirty="0"/>
              <a:t>চ</a:t>
            </a:r>
            <a:r>
              <a:rPr lang="as-IN" sz="5400" dirty="0"/>
              <a:t>ম</a:t>
            </a:r>
            <a:r>
              <a:rPr lang="en-US" sz="6000" dirty="0"/>
              <a:t>ৎ</a:t>
            </a:r>
            <a:r>
              <a:rPr lang="en-US" sz="6000" dirty="0" err="1"/>
              <a:t>কার</a:t>
            </a:r>
            <a:endParaRPr lang="en-US" sz="6000" dirty="0"/>
          </a:p>
        </p:txBody>
      </p:sp>
      <p:sp>
        <p:nvSpPr>
          <p:cNvPr id="12" name="TextBox 11">
            <a:extLst>
              <a:ext uri="{FF2B5EF4-FFF2-40B4-BE49-F238E27FC236}">
                <a16:creationId xmlns:a16="http://schemas.microsoft.com/office/drawing/2014/main" id="{F26302AB-EC29-49DE-BE54-C0E7ABCD3798}"/>
              </a:ext>
            </a:extLst>
          </p:cNvPr>
          <p:cNvSpPr txBox="1"/>
          <p:nvPr/>
        </p:nvSpPr>
        <p:spPr>
          <a:xfrm>
            <a:off x="186961" y="4965544"/>
            <a:ext cx="6101350" cy="769441"/>
          </a:xfrm>
          <a:prstGeom prst="rect">
            <a:avLst/>
          </a:prstGeom>
          <a:solidFill>
            <a:schemeClr val="accent2">
              <a:lumMod val="60000"/>
              <a:lumOff val="40000"/>
            </a:schemeClr>
          </a:solidFill>
        </p:spPr>
        <p:txBody>
          <a:bodyPr wrap="none" rtlCol="0">
            <a:spAutoFit/>
          </a:bodyPr>
          <a:lstStyle/>
          <a:p>
            <a:r>
              <a:rPr lang="en-US" sz="4400" dirty="0" err="1"/>
              <a:t>মাটির</a:t>
            </a:r>
            <a:r>
              <a:rPr lang="en-US" sz="4400" dirty="0"/>
              <a:t> </a:t>
            </a:r>
            <a:r>
              <a:rPr lang="en-US" sz="4400" dirty="0" err="1"/>
              <a:t>হাঁড়িগুলো</a:t>
            </a:r>
            <a:r>
              <a:rPr lang="en-US" sz="4400" dirty="0"/>
              <a:t> </a:t>
            </a:r>
            <a:r>
              <a:rPr lang="en-US" sz="4400" dirty="0" err="1"/>
              <a:t>দেখতে</a:t>
            </a:r>
            <a:r>
              <a:rPr lang="en-US" sz="4400" dirty="0"/>
              <a:t> </a:t>
            </a:r>
            <a:r>
              <a:rPr lang="en-US" sz="4400" dirty="0" err="1"/>
              <a:t>ছিল</a:t>
            </a:r>
            <a:r>
              <a:rPr lang="en-US" sz="4400" dirty="0"/>
              <a:t> </a:t>
            </a:r>
            <a:r>
              <a:rPr lang="en-US" sz="4400" dirty="0" err="1"/>
              <a:t>অপূর্ব</a:t>
            </a:r>
            <a:r>
              <a:rPr lang="en-US" sz="2800" dirty="0"/>
              <a:t>।</a:t>
            </a:r>
            <a:endParaRPr lang="en-US" dirty="0"/>
          </a:p>
        </p:txBody>
      </p:sp>
    </p:spTree>
    <p:extLst>
      <p:ext uri="{BB962C8B-B14F-4D97-AF65-F5344CB8AC3E}">
        <p14:creationId xmlns:p14="http://schemas.microsoft.com/office/powerpoint/2010/main" val="24606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randombar(horizontal)">
                                      <p:cBhvr>
                                        <p:cTn id="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B4DB03D-7ED3-4318-A77F-0290B9EB97EC}"/>
              </a:ext>
            </a:extLst>
          </p:cNvPr>
          <p:cNvSpPr/>
          <p:nvPr/>
        </p:nvSpPr>
        <p:spPr>
          <a:xfrm>
            <a:off x="571500" y="152400"/>
            <a:ext cx="80010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যুক্তবর্ণগুলো</a:t>
            </a:r>
            <a:r>
              <a:rPr lang="en-US" sz="4000" dirty="0">
                <a:solidFill>
                  <a:schemeClr val="tx1"/>
                </a:solidFill>
              </a:rPr>
              <a:t> </a:t>
            </a:r>
            <a:r>
              <a:rPr lang="en-US" sz="4000" dirty="0" err="1">
                <a:solidFill>
                  <a:schemeClr val="tx1"/>
                </a:solidFill>
              </a:rPr>
              <a:t>ভেঙ্গে</a:t>
            </a:r>
            <a:r>
              <a:rPr lang="en-US" sz="4000" dirty="0">
                <a:solidFill>
                  <a:schemeClr val="tx1"/>
                </a:solidFill>
              </a:rPr>
              <a:t> </a:t>
            </a:r>
            <a:r>
              <a:rPr lang="en-US" sz="4000" dirty="0" err="1">
                <a:solidFill>
                  <a:schemeClr val="tx1"/>
                </a:solidFill>
              </a:rPr>
              <a:t>লিখি</a:t>
            </a:r>
            <a:r>
              <a:rPr lang="en-US" sz="4000" dirty="0">
                <a:solidFill>
                  <a:schemeClr val="tx1"/>
                </a:solidFill>
              </a:rPr>
              <a:t> ও </a:t>
            </a:r>
            <a:r>
              <a:rPr lang="en-US" sz="4000" dirty="0" err="1">
                <a:solidFill>
                  <a:schemeClr val="tx1"/>
                </a:solidFill>
              </a:rPr>
              <a:t>নতুন</a:t>
            </a:r>
            <a:r>
              <a:rPr lang="en-US" sz="4000" dirty="0">
                <a:solidFill>
                  <a:schemeClr val="tx1"/>
                </a:solidFill>
              </a:rPr>
              <a:t> </a:t>
            </a:r>
            <a:r>
              <a:rPr lang="en-US" sz="4000" dirty="0" err="1">
                <a:solidFill>
                  <a:schemeClr val="tx1"/>
                </a:solidFill>
              </a:rPr>
              <a:t>শব্দ</a:t>
            </a:r>
            <a:r>
              <a:rPr lang="en-US" sz="4000" dirty="0">
                <a:solidFill>
                  <a:schemeClr val="tx1"/>
                </a:solidFill>
              </a:rPr>
              <a:t> </a:t>
            </a:r>
            <a:r>
              <a:rPr lang="en-US" sz="4000" dirty="0" err="1">
                <a:solidFill>
                  <a:schemeClr val="tx1"/>
                </a:solidFill>
              </a:rPr>
              <a:t>তৈরি</a:t>
            </a:r>
            <a:r>
              <a:rPr lang="en-US" sz="4000" dirty="0">
                <a:solidFill>
                  <a:schemeClr val="tx1"/>
                </a:solidFill>
              </a:rPr>
              <a:t> </a:t>
            </a:r>
            <a:r>
              <a:rPr lang="en-US" sz="4000" dirty="0" err="1">
                <a:solidFill>
                  <a:schemeClr val="tx1"/>
                </a:solidFill>
              </a:rPr>
              <a:t>করি</a:t>
            </a:r>
            <a:r>
              <a:rPr lang="en-US" sz="4000" dirty="0">
                <a:solidFill>
                  <a:schemeClr val="tx1"/>
                </a:solidFill>
              </a:rPr>
              <a:t>।</a:t>
            </a:r>
          </a:p>
        </p:txBody>
      </p:sp>
      <p:sp>
        <p:nvSpPr>
          <p:cNvPr id="4" name="TextBox 3">
            <a:extLst>
              <a:ext uri="{FF2B5EF4-FFF2-40B4-BE49-F238E27FC236}">
                <a16:creationId xmlns:a16="http://schemas.microsoft.com/office/drawing/2014/main" id="{1C4097F5-BDCE-4E70-B3D6-EF50DFC8D2E4}"/>
              </a:ext>
            </a:extLst>
          </p:cNvPr>
          <p:cNvSpPr txBox="1"/>
          <p:nvPr/>
        </p:nvSpPr>
        <p:spPr>
          <a:xfrm>
            <a:off x="597291" y="1066800"/>
            <a:ext cx="2505814" cy="769441"/>
          </a:xfrm>
          <a:prstGeom prst="rect">
            <a:avLst/>
          </a:prstGeom>
          <a:solidFill>
            <a:srgbClr val="FFFF00"/>
          </a:solidFill>
        </p:spPr>
        <p:txBody>
          <a:bodyPr wrap="none" rtlCol="0">
            <a:spAutoFit/>
          </a:bodyPr>
          <a:lstStyle/>
          <a:p>
            <a:r>
              <a:rPr lang="en-US" sz="4400" dirty="0" err="1"/>
              <a:t>ন্দ</a:t>
            </a:r>
            <a:r>
              <a:rPr lang="en-US" sz="4400" dirty="0"/>
              <a:t>, </a:t>
            </a:r>
            <a:r>
              <a:rPr lang="en-US" sz="4400" dirty="0" err="1"/>
              <a:t>ষ্ট</a:t>
            </a:r>
            <a:r>
              <a:rPr lang="en-US" sz="4400" dirty="0"/>
              <a:t>, </a:t>
            </a:r>
            <a:r>
              <a:rPr lang="en-US" sz="4400" dirty="0" err="1"/>
              <a:t>স্ট</a:t>
            </a:r>
            <a:r>
              <a:rPr lang="en-US" sz="4400" dirty="0"/>
              <a:t>, </a:t>
            </a:r>
            <a:r>
              <a:rPr lang="en-US" sz="4400" dirty="0" err="1"/>
              <a:t>জ্ঞ</a:t>
            </a:r>
            <a:endParaRPr lang="en-US" sz="4400" dirty="0"/>
          </a:p>
        </p:txBody>
      </p:sp>
      <p:sp>
        <p:nvSpPr>
          <p:cNvPr id="5" name="Rectangle: Rounded Corners 4">
            <a:extLst>
              <a:ext uri="{FF2B5EF4-FFF2-40B4-BE49-F238E27FC236}">
                <a16:creationId xmlns:a16="http://schemas.microsoft.com/office/drawing/2014/main" id="{46DCA133-F861-4E1D-A3C1-ABAEC978E71C}"/>
              </a:ext>
            </a:extLst>
          </p:cNvPr>
          <p:cNvSpPr/>
          <p:nvPr/>
        </p:nvSpPr>
        <p:spPr>
          <a:xfrm>
            <a:off x="551865" y="2082018"/>
            <a:ext cx="1066800" cy="7459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আনন্দ</a:t>
            </a:r>
            <a:endParaRPr lang="en-US" sz="3200" dirty="0">
              <a:solidFill>
                <a:schemeClr val="tx1"/>
              </a:solidFill>
            </a:endParaRPr>
          </a:p>
        </p:txBody>
      </p:sp>
      <p:sp>
        <p:nvSpPr>
          <p:cNvPr id="6" name="Rectangle: Rounded Corners 5">
            <a:extLst>
              <a:ext uri="{FF2B5EF4-FFF2-40B4-BE49-F238E27FC236}">
                <a16:creationId xmlns:a16="http://schemas.microsoft.com/office/drawing/2014/main" id="{AAFD0F65-8F1A-4173-A69A-7933F5EF5EC8}"/>
              </a:ext>
            </a:extLst>
          </p:cNvPr>
          <p:cNvSpPr/>
          <p:nvPr/>
        </p:nvSpPr>
        <p:spPr>
          <a:xfrm>
            <a:off x="2539219" y="2118563"/>
            <a:ext cx="762000" cy="7413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rPr>
              <a:t>ন্দ</a:t>
            </a:r>
            <a:endParaRPr lang="en-US" sz="4400" dirty="0">
              <a:solidFill>
                <a:schemeClr val="tx1"/>
              </a:solidFill>
            </a:endParaRPr>
          </a:p>
        </p:txBody>
      </p:sp>
      <p:sp>
        <p:nvSpPr>
          <p:cNvPr id="8" name="Rectangle: Rounded Corners 7">
            <a:extLst>
              <a:ext uri="{FF2B5EF4-FFF2-40B4-BE49-F238E27FC236}">
                <a16:creationId xmlns:a16="http://schemas.microsoft.com/office/drawing/2014/main" id="{C88DD6B4-FCC2-4214-8E9B-A36A342E5E61}"/>
              </a:ext>
            </a:extLst>
          </p:cNvPr>
          <p:cNvSpPr/>
          <p:nvPr/>
        </p:nvSpPr>
        <p:spPr>
          <a:xfrm>
            <a:off x="4052082" y="2118563"/>
            <a:ext cx="762000" cy="7413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ন</a:t>
            </a:r>
          </a:p>
        </p:txBody>
      </p:sp>
      <p:sp>
        <p:nvSpPr>
          <p:cNvPr id="9" name="Rectangle: Rounded Corners 8">
            <a:extLst>
              <a:ext uri="{FF2B5EF4-FFF2-40B4-BE49-F238E27FC236}">
                <a16:creationId xmlns:a16="http://schemas.microsoft.com/office/drawing/2014/main" id="{D9A7755E-AC60-4452-9259-58E31995F2B3}"/>
              </a:ext>
            </a:extLst>
          </p:cNvPr>
          <p:cNvSpPr/>
          <p:nvPr/>
        </p:nvSpPr>
        <p:spPr>
          <a:xfrm>
            <a:off x="5588391" y="2118563"/>
            <a:ext cx="762000" cy="6906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দ</a:t>
            </a:r>
          </a:p>
        </p:txBody>
      </p:sp>
      <p:sp>
        <p:nvSpPr>
          <p:cNvPr id="10" name="Rectangle: Rounded Corners 9">
            <a:extLst>
              <a:ext uri="{FF2B5EF4-FFF2-40B4-BE49-F238E27FC236}">
                <a16:creationId xmlns:a16="http://schemas.microsoft.com/office/drawing/2014/main" id="{97B3FC29-E076-49E3-8574-2FBCB99A9077}"/>
              </a:ext>
            </a:extLst>
          </p:cNvPr>
          <p:cNvSpPr/>
          <p:nvPr/>
        </p:nvSpPr>
        <p:spPr>
          <a:xfrm>
            <a:off x="7124700" y="2082018"/>
            <a:ext cx="1447800" cy="7413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rPr>
              <a:t>সুন্দর</a:t>
            </a:r>
            <a:endParaRPr lang="en-US" sz="6000" dirty="0">
              <a:solidFill>
                <a:schemeClr val="tx1"/>
              </a:solidFill>
            </a:endParaRPr>
          </a:p>
        </p:txBody>
      </p:sp>
      <p:sp>
        <p:nvSpPr>
          <p:cNvPr id="11" name="Rectangle: Rounded Corners 10">
            <a:extLst>
              <a:ext uri="{FF2B5EF4-FFF2-40B4-BE49-F238E27FC236}">
                <a16:creationId xmlns:a16="http://schemas.microsoft.com/office/drawing/2014/main" id="{C4E5DF07-6B3D-4D89-89D7-0002157DAF8B}"/>
              </a:ext>
            </a:extLst>
          </p:cNvPr>
          <p:cNvSpPr/>
          <p:nvPr/>
        </p:nvSpPr>
        <p:spPr>
          <a:xfrm>
            <a:off x="551865" y="3167933"/>
            <a:ext cx="1066800" cy="7459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rPr>
              <a:t>বৃষ্টি</a:t>
            </a:r>
            <a:endParaRPr lang="en-US" sz="4800" dirty="0">
              <a:solidFill>
                <a:schemeClr val="tx1"/>
              </a:solidFill>
            </a:endParaRPr>
          </a:p>
        </p:txBody>
      </p:sp>
      <p:sp>
        <p:nvSpPr>
          <p:cNvPr id="12" name="Rectangle: Rounded Corners 11">
            <a:extLst>
              <a:ext uri="{FF2B5EF4-FFF2-40B4-BE49-F238E27FC236}">
                <a16:creationId xmlns:a16="http://schemas.microsoft.com/office/drawing/2014/main" id="{0777421F-A8D9-4A16-B463-1F9C658D13F4}"/>
              </a:ext>
            </a:extLst>
          </p:cNvPr>
          <p:cNvSpPr/>
          <p:nvPr/>
        </p:nvSpPr>
        <p:spPr>
          <a:xfrm>
            <a:off x="2539219" y="3167933"/>
            <a:ext cx="762000" cy="7459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rPr>
              <a:t>ষ্ট</a:t>
            </a:r>
            <a:endParaRPr lang="en-US" sz="4800" dirty="0">
              <a:solidFill>
                <a:schemeClr val="tx1"/>
              </a:solidFill>
            </a:endParaRPr>
          </a:p>
        </p:txBody>
      </p:sp>
      <p:sp>
        <p:nvSpPr>
          <p:cNvPr id="13" name="Rectangle: Rounded Corners 12">
            <a:extLst>
              <a:ext uri="{FF2B5EF4-FFF2-40B4-BE49-F238E27FC236}">
                <a16:creationId xmlns:a16="http://schemas.microsoft.com/office/drawing/2014/main" id="{BCDACC5B-DB19-4975-8092-A05DEBDCAB50}"/>
              </a:ext>
            </a:extLst>
          </p:cNvPr>
          <p:cNvSpPr/>
          <p:nvPr/>
        </p:nvSpPr>
        <p:spPr>
          <a:xfrm>
            <a:off x="4087251" y="3167933"/>
            <a:ext cx="762000" cy="7459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ষ</a:t>
            </a:r>
          </a:p>
        </p:txBody>
      </p:sp>
      <p:sp>
        <p:nvSpPr>
          <p:cNvPr id="14" name="Rectangle: Rounded Corners 13">
            <a:extLst>
              <a:ext uri="{FF2B5EF4-FFF2-40B4-BE49-F238E27FC236}">
                <a16:creationId xmlns:a16="http://schemas.microsoft.com/office/drawing/2014/main" id="{260BABEF-D555-45F1-AC0E-30C03BFBCC90}"/>
              </a:ext>
            </a:extLst>
          </p:cNvPr>
          <p:cNvSpPr/>
          <p:nvPr/>
        </p:nvSpPr>
        <p:spPr>
          <a:xfrm>
            <a:off x="5554394" y="3191224"/>
            <a:ext cx="780757" cy="7459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ট</a:t>
            </a:r>
          </a:p>
        </p:txBody>
      </p:sp>
      <p:sp>
        <p:nvSpPr>
          <p:cNvPr id="15" name="Rectangle: Rounded Corners 14">
            <a:extLst>
              <a:ext uri="{FF2B5EF4-FFF2-40B4-BE49-F238E27FC236}">
                <a16:creationId xmlns:a16="http://schemas.microsoft.com/office/drawing/2014/main" id="{47B28C96-6E23-4B27-BBA8-2BA64FD2A2C7}"/>
              </a:ext>
            </a:extLst>
          </p:cNvPr>
          <p:cNvSpPr/>
          <p:nvPr/>
        </p:nvSpPr>
        <p:spPr>
          <a:xfrm>
            <a:off x="7124698" y="3172623"/>
            <a:ext cx="1425527" cy="7413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1"/>
                </a:solidFill>
              </a:rPr>
              <a:t>কষ্ট</a:t>
            </a:r>
            <a:endParaRPr lang="en-US" sz="5400" dirty="0">
              <a:solidFill>
                <a:schemeClr val="tx1"/>
              </a:solidFill>
            </a:endParaRPr>
          </a:p>
        </p:txBody>
      </p:sp>
      <p:sp>
        <p:nvSpPr>
          <p:cNvPr id="16" name="Rectangle: Rounded Corners 15">
            <a:extLst>
              <a:ext uri="{FF2B5EF4-FFF2-40B4-BE49-F238E27FC236}">
                <a16:creationId xmlns:a16="http://schemas.microsoft.com/office/drawing/2014/main" id="{69EC2EB2-5761-4A2D-B371-4157F3F4A633}"/>
              </a:ext>
            </a:extLst>
          </p:cNvPr>
          <p:cNvSpPr/>
          <p:nvPr/>
        </p:nvSpPr>
        <p:spPr>
          <a:xfrm>
            <a:off x="551279" y="4187356"/>
            <a:ext cx="1761976" cy="7459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ইনস্টিটিউট</a:t>
            </a:r>
            <a:endParaRPr lang="en-US" sz="3600" dirty="0">
              <a:solidFill>
                <a:schemeClr val="tx1"/>
              </a:solidFill>
            </a:endParaRPr>
          </a:p>
        </p:txBody>
      </p:sp>
      <p:sp>
        <p:nvSpPr>
          <p:cNvPr id="17" name="Rectangle: Rounded Corners 16">
            <a:extLst>
              <a:ext uri="{FF2B5EF4-FFF2-40B4-BE49-F238E27FC236}">
                <a16:creationId xmlns:a16="http://schemas.microsoft.com/office/drawing/2014/main" id="{B32F06B8-6D96-407E-91FE-4409D30BD9C2}"/>
              </a:ext>
            </a:extLst>
          </p:cNvPr>
          <p:cNvSpPr/>
          <p:nvPr/>
        </p:nvSpPr>
        <p:spPr>
          <a:xfrm>
            <a:off x="2539219" y="4294111"/>
            <a:ext cx="762000" cy="6668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rPr>
              <a:t>স্ট</a:t>
            </a:r>
            <a:endParaRPr lang="en-US" sz="4400" dirty="0">
              <a:solidFill>
                <a:schemeClr val="tx1"/>
              </a:solidFill>
            </a:endParaRPr>
          </a:p>
        </p:txBody>
      </p:sp>
      <p:sp>
        <p:nvSpPr>
          <p:cNvPr id="18" name="Rectangle: Rounded Corners 17">
            <a:extLst>
              <a:ext uri="{FF2B5EF4-FFF2-40B4-BE49-F238E27FC236}">
                <a16:creationId xmlns:a16="http://schemas.microsoft.com/office/drawing/2014/main" id="{62A09B32-2077-429C-8727-3C6CFDB30241}"/>
              </a:ext>
            </a:extLst>
          </p:cNvPr>
          <p:cNvSpPr/>
          <p:nvPr/>
        </p:nvSpPr>
        <p:spPr>
          <a:xfrm>
            <a:off x="4087251" y="4294111"/>
            <a:ext cx="762000" cy="6668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স</a:t>
            </a:r>
          </a:p>
        </p:txBody>
      </p:sp>
      <p:sp>
        <p:nvSpPr>
          <p:cNvPr id="19" name="Rectangle: Rounded Corners 18">
            <a:extLst>
              <a:ext uri="{FF2B5EF4-FFF2-40B4-BE49-F238E27FC236}">
                <a16:creationId xmlns:a16="http://schemas.microsoft.com/office/drawing/2014/main" id="{E1209AAE-1C20-4998-8B2B-A79EC1AC60BE}"/>
              </a:ext>
            </a:extLst>
          </p:cNvPr>
          <p:cNvSpPr/>
          <p:nvPr/>
        </p:nvSpPr>
        <p:spPr>
          <a:xfrm>
            <a:off x="5588391" y="4294111"/>
            <a:ext cx="762000" cy="6668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ট</a:t>
            </a:r>
          </a:p>
        </p:txBody>
      </p:sp>
      <p:sp>
        <p:nvSpPr>
          <p:cNvPr id="20" name="Rectangle: Rounded Corners 19">
            <a:extLst>
              <a:ext uri="{FF2B5EF4-FFF2-40B4-BE49-F238E27FC236}">
                <a16:creationId xmlns:a16="http://schemas.microsoft.com/office/drawing/2014/main" id="{F846B9C7-4E7C-4F49-A863-87F2D4B619E4}"/>
              </a:ext>
            </a:extLst>
          </p:cNvPr>
          <p:cNvSpPr/>
          <p:nvPr/>
        </p:nvSpPr>
        <p:spPr>
          <a:xfrm>
            <a:off x="7124700" y="4294111"/>
            <a:ext cx="1447800" cy="6668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rPr>
              <a:t>স্টক</a:t>
            </a:r>
            <a:endParaRPr lang="en-US" sz="4800" dirty="0">
              <a:solidFill>
                <a:schemeClr val="tx1"/>
              </a:solidFill>
            </a:endParaRPr>
          </a:p>
        </p:txBody>
      </p:sp>
      <p:sp>
        <p:nvSpPr>
          <p:cNvPr id="21" name="Rectangle: Rounded Corners 20">
            <a:extLst>
              <a:ext uri="{FF2B5EF4-FFF2-40B4-BE49-F238E27FC236}">
                <a16:creationId xmlns:a16="http://schemas.microsoft.com/office/drawing/2014/main" id="{4C5BA76A-8B98-46B5-A7ED-F719E88E1353}"/>
              </a:ext>
            </a:extLst>
          </p:cNvPr>
          <p:cNvSpPr/>
          <p:nvPr/>
        </p:nvSpPr>
        <p:spPr>
          <a:xfrm>
            <a:off x="569449" y="5206779"/>
            <a:ext cx="1066799" cy="7459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জিজ্ঞেস</a:t>
            </a:r>
            <a:endParaRPr lang="en-US" sz="2800" dirty="0">
              <a:solidFill>
                <a:schemeClr val="tx1"/>
              </a:solidFill>
            </a:endParaRPr>
          </a:p>
        </p:txBody>
      </p:sp>
      <p:sp>
        <p:nvSpPr>
          <p:cNvPr id="22" name="Rectangle: Rounded Corners 21">
            <a:extLst>
              <a:ext uri="{FF2B5EF4-FFF2-40B4-BE49-F238E27FC236}">
                <a16:creationId xmlns:a16="http://schemas.microsoft.com/office/drawing/2014/main" id="{47415751-CB2F-417F-8A0B-1EBD81117881}"/>
              </a:ext>
            </a:extLst>
          </p:cNvPr>
          <p:cNvSpPr/>
          <p:nvPr/>
        </p:nvSpPr>
        <p:spPr>
          <a:xfrm>
            <a:off x="2539219" y="5219113"/>
            <a:ext cx="793505" cy="73366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rPr>
              <a:t>জ্ঞ</a:t>
            </a:r>
            <a:endParaRPr lang="en-US" sz="4800" dirty="0">
              <a:solidFill>
                <a:schemeClr val="tx1"/>
              </a:solidFill>
            </a:endParaRPr>
          </a:p>
        </p:txBody>
      </p:sp>
      <p:sp>
        <p:nvSpPr>
          <p:cNvPr id="23" name="Rectangle: Rounded Corners 22">
            <a:extLst>
              <a:ext uri="{FF2B5EF4-FFF2-40B4-BE49-F238E27FC236}">
                <a16:creationId xmlns:a16="http://schemas.microsoft.com/office/drawing/2014/main" id="{5CA77E3C-40C4-4F8E-9231-F586BA27F86F}"/>
              </a:ext>
            </a:extLst>
          </p:cNvPr>
          <p:cNvSpPr/>
          <p:nvPr/>
        </p:nvSpPr>
        <p:spPr>
          <a:xfrm>
            <a:off x="4087251" y="5219113"/>
            <a:ext cx="762000" cy="7336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জ</a:t>
            </a:r>
          </a:p>
        </p:txBody>
      </p:sp>
      <p:sp>
        <p:nvSpPr>
          <p:cNvPr id="24" name="Rectangle: Rounded Corners 23">
            <a:extLst>
              <a:ext uri="{FF2B5EF4-FFF2-40B4-BE49-F238E27FC236}">
                <a16:creationId xmlns:a16="http://schemas.microsoft.com/office/drawing/2014/main" id="{C3413592-0176-4C55-8237-5962418C80D6}"/>
              </a:ext>
            </a:extLst>
          </p:cNvPr>
          <p:cNvSpPr/>
          <p:nvPr/>
        </p:nvSpPr>
        <p:spPr>
          <a:xfrm>
            <a:off x="5588391" y="5206779"/>
            <a:ext cx="762000" cy="7459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ঞ</a:t>
            </a:r>
          </a:p>
        </p:txBody>
      </p:sp>
      <p:sp>
        <p:nvSpPr>
          <p:cNvPr id="25" name="Rectangle: Rounded Corners 24">
            <a:extLst>
              <a:ext uri="{FF2B5EF4-FFF2-40B4-BE49-F238E27FC236}">
                <a16:creationId xmlns:a16="http://schemas.microsoft.com/office/drawing/2014/main" id="{CF922144-71F8-4CBC-8121-253C6C990CB4}"/>
              </a:ext>
            </a:extLst>
          </p:cNvPr>
          <p:cNvSpPr/>
          <p:nvPr/>
        </p:nvSpPr>
        <p:spPr>
          <a:xfrm>
            <a:off x="7124699" y="5219113"/>
            <a:ext cx="1447800" cy="73366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rPr>
              <a:t>জ্ঞান</a:t>
            </a:r>
            <a:endParaRPr lang="en-US" sz="6000" dirty="0">
              <a:solidFill>
                <a:schemeClr val="tx1"/>
              </a:solidFill>
            </a:endParaRPr>
          </a:p>
        </p:txBody>
      </p:sp>
    </p:spTree>
    <p:extLst>
      <p:ext uri="{BB962C8B-B14F-4D97-AF65-F5344CB8AC3E}">
        <p14:creationId xmlns:p14="http://schemas.microsoft.com/office/powerpoint/2010/main" val="33089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2000"/>
                                        <p:tgtEl>
                                          <p:spTgt spid="21"/>
                                        </p:tgtEl>
                                      </p:cBhvr>
                                    </p:animEffect>
                                    <p:anim calcmode="lin" valueType="num">
                                      <p:cBhvr>
                                        <p:cTn id="99" dur="2000" fill="hold"/>
                                        <p:tgtEl>
                                          <p:spTgt spid="21"/>
                                        </p:tgtEl>
                                        <p:attrNameLst>
                                          <p:attrName>ppt_w</p:attrName>
                                        </p:attrNameLst>
                                      </p:cBhvr>
                                      <p:tavLst>
                                        <p:tav tm="0" fmla="#ppt_w*sin(2.5*pi*$)">
                                          <p:val>
                                            <p:fltVal val="0"/>
                                          </p:val>
                                        </p:tav>
                                        <p:tav tm="100000">
                                          <p:val>
                                            <p:fltVal val="1"/>
                                          </p:val>
                                        </p:tav>
                                      </p:tavLst>
                                    </p:anim>
                                    <p:anim calcmode="lin" valueType="num">
                                      <p:cBhvr>
                                        <p:cTn id="10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down)">
                                      <p:cBhvr>
                                        <p:cTn id="105" dur="5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down)">
                                      <p:cBhvr>
                                        <p:cTn id="1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5ACFD3E-812C-4F08-AF92-404736897ABC}"/>
              </a:ext>
            </a:extLst>
          </p:cNvPr>
          <p:cNvSpPr/>
          <p:nvPr/>
        </p:nvSpPr>
        <p:spPr>
          <a:xfrm>
            <a:off x="1447800" y="152400"/>
            <a:ext cx="60198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chemeClr val="tx1"/>
                </a:solidFill>
              </a:rPr>
              <a:t>শিক্ষার্থীদের</a:t>
            </a:r>
            <a:r>
              <a:rPr lang="en-US" sz="7200" dirty="0">
                <a:solidFill>
                  <a:schemeClr val="tx1"/>
                </a:solidFill>
              </a:rPr>
              <a:t> </a:t>
            </a:r>
            <a:r>
              <a:rPr lang="en-US" sz="7200" dirty="0" err="1">
                <a:solidFill>
                  <a:schemeClr val="tx1"/>
                </a:solidFill>
              </a:rPr>
              <a:t>নীরব</a:t>
            </a:r>
            <a:r>
              <a:rPr lang="en-US" sz="7200" dirty="0">
                <a:solidFill>
                  <a:schemeClr val="tx1"/>
                </a:solidFill>
              </a:rPr>
              <a:t> </a:t>
            </a:r>
            <a:r>
              <a:rPr lang="en-US" sz="7200" dirty="0" err="1">
                <a:solidFill>
                  <a:schemeClr val="tx1"/>
                </a:solidFill>
              </a:rPr>
              <a:t>পাঠ</a:t>
            </a:r>
            <a:endParaRPr lang="en-US" sz="7200" dirty="0">
              <a:solidFill>
                <a:schemeClr val="tx1"/>
              </a:solidFill>
            </a:endParaRPr>
          </a:p>
        </p:txBody>
      </p:sp>
      <p:sp>
        <p:nvSpPr>
          <p:cNvPr id="3" name="Rectangle 2">
            <a:extLst>
              <a:ext uri="{FF2B5EF4-FFF2-40B4-BE49-F238E27FC236}">
                <a16:creationId xmlns:a16="http://schemas.microsoft.com/office/drawing/2014/main" id="{F0D388C1-4472-4060-BA61-4785FEB91BA7}"/>
              </a:ext>
            </a:extLst>
          </p:cNvPr>
          <p:cNvSpPr/>
          <p:nvPr/>
        </p:nvSpPr>
        <p:spPr>
          <a:xfrm>
            <a:off x="1219200" y="2895600"/>
            <a:ext cx="6705600" cy="2554545"/>
          </a:xfrm>
          <a:prstGeom prst="rect">
            <a:avLst/>
          </a:prstGeom>
          <a:solidFill>
            <a:srgbClr val="00B050"/>
          </a:solidFill>
        </p:spPr>
        <p:txBody>
          <a:bodyPr wrap="square">
            <a:spAutoFit/>
          </a:bodyPr>
          <a:lstStyle/>
          <a:p>
            <a:r>
              <a:rPr lang="bn-BD" sz="3200" dirty="0">
                <a:effectLst>
                  <a:outerShdw blurRad="38100" dist="38100" dir="2700000" algn="tl">
                    <a:srgbClr val="000000">
                      <a:alpha val="43137"/>
                    </a:srgbClr>
                  </a:outerShdw>
                </a:effectLst>
                <a:latin typeface="NikoshBAN" pitchFamily="2" charset="0"/>
                <a:cs typeface="NikoshBAN" pitchFamily="2" charset="0"/>
              </a:rPr>
              <a:t>ক) মামার বাড়ির গ্রামের নাম কী ? </a:t>
            </a:r>
          </a:p>
          <a:p>
            <a:r>
              <a:rPr lang="bn-BD" sz="3200" dirty="0">
                <a:effectLst>
                  <a:outerShdw blurRad="38100" dist="38100" dir="2700000" algn="tl">
                    <a:srgbClr val="000000">
                      <a:alpha val="43137"/>
                    </a:srgbClr>
                  </a:outerShdw>
                </a:effectLst>
                <a:latin typeface="NikoshBAN" pitchFamily="2" charset="0"/>
                <a:cs typeface="NikoshBAN" pitchFamily="2" charset="0"/>
              </a:rPr>
              <a:t>খ) আনন্দপুরে পয়লা বৈশাখে কী হয় ? </a:t>
            </a:r>
          </a:p>
          <a:p>
            <a:r>
              <a:rPr lang="bn-BD" sz="3200" dirty="0">
                <a:effectLst>
                  <a:outerShdw blurRad="38100" dist="38100" dir="2700000" algn="tl">
                    <a:srgbClr val="000000">
                      <a:alpha val="43137"/>
                    </a:srgbClr>
                  </a:outerShdw>
                </a:effectLst>
                <a:latin typeface="NikoshBAN" pitchFamily="2" charset="0"/>
                <a:cs typeface="NikoshBAN" pitchFamily="2" charset="0"/>
              </a:rPr>
              <a:t>গ) মামা সোহানা ও তাজিনদের কোথায় নিয়ে যাবেন? </a:t>
            </a:r>
          </a:p>
          <a:p>
            <a:r>
              <a:rPr lang="bn-BD" sz="3200" dirty="0">
                <a:effectLst>
                  <a:outerShdw blurRad="38100" dist="38100" dir="2700000" algn="tl">
                    <a:srgbClr val="000000">
                      <a:alpha val="43137"/>
                    </a:srgbClr>
                  </a:outerShdw>
                </a:effectLst>
                <a:latin typeface="NikoshBAN" pitchFamily="2" charset="0"/>
                <a:cs typeface="NikoshBAN" pitchFamily="2" charset="0"/>
              </a:rPr>
              <a:t>ঘ) গ্রামে মেলা কখন বসে? </a:t>
            </a:r>
          </a:p>
          <a:p>
            <a:r>
              <a:rPr lang="bn-BD" sz="3200" dirty="0">
                <a:effectLst>
                  <a:outerShdw blurRad="38100" dist="38100" dir="2700000" algn="tl">
                    <a:srgbClr val="000000">
                      <a:alpha val="43137"/>
                    </a:srgbClr>
                  </a:outerShdw>
                </a:effectLst>
                <a:latin typeface="NikoshBAN" pitchFamily="2" charset="0"/>
                <a:cs typeface="NikoshBAN" pitchFamily="2" charset="0"/>
              </a:rPr>
              <a:t>ঙ) মামার ব্যাগের ভিতরে কী কী থাকে?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0BDFD34F-944D-4A42-82C9-E2EF5B56B270}"/>
              </a:ext>
            </a:extLst>
          </p:cNvPr>
          <p:cNvSpPr txBox="1"/>
          <p:nvPr/>
        </p:nvSpPr>
        <p:spPr>
          <a:xfrm>
            <a:off x="0" y="1295400"/>
            <a:ext cx="8898590" cy="1077218"/>
          </a:xfrm>
          <a:prstGeom prst="rect">
            <a:avLst/>
          </a:prstGeom>
          <a:solidFill>
            <a:srgbClr val="FFC000"/>
          </a:solidFill>
        </p:spPr>
        <p:txBody>
          <a:bodyPr wrap="none" rtlCol="0">
            <a:spAutoFit/>
          </a:bodyPr>
          <a:lstStyle/>
          <a:p>
            <a:r>
              <a:rPr lang="en-US" sz="3200" dirty="0" err="1"/>
              <a:t>তোমরা</a:t>
            </a:r>
            <a:r>
              <a:rPr lang="en-US" sz="3200" dirty="0"/>
              <a:t> </a:t>
            </a:r>
            <a:r>
              <a:rPr lang="en-US" sz="3200" dirty="0" err="1"/>
              <a:t>এখন</a:t>
            </a:r>
            <a:r>
              <a:rPr lang="en-US" sz="3200" dirty="0"/>
              <a:t> </a:t>
            </a:r>
            <a:r>
              <a:rPr lang="en-US" sz="3200" dirty="0" err="1"/>
              <a:t>পাঠ্যব</a:t>
            </a:r>
            <a:r>
              <a:rPr lang="as-IN" sz="3200" dirty="0"/>
              <a:t>ই</a:t>
            </a:r>
            <a:r>
              <a:rPr lang="en-US" sz="3200" dirty="0" err="1"/>
              <a:t>য়ের</a:t>
            </a:r>
            <a:r>
              <a:rPr lang="en-US" sz="3200" dirty="0"/>
              <a:t> ৩৪ </a:t>
            </a:r>
            <a:r>
              <a:rPr lang="en-US" sz="3200" dirty="0" err="1"/>
              <a:t>পৃষ্ঠা</a:t>
            </a:r>
            <a:r>
              <a:rPr lang="en-US" sz="3200" dirty="0"/>
              <a:t> </a:t>
            </a:r>
            <a:r>
              <a:rPr lang="en-US" sz="3200" dirty="0" err="1"/>
              <a:t>খোল</a:t>
            </a:r>
            <a:r>
              <a:rPr lang="en-US" sz="3200" dirty="0"/>
              <a:t> </a:t>
            </a:r>
            <a:r>
              <a:rPr lang="en-US" sz="3200" dirty="0" err="1"/>
              <a:t>এবং</a:t>
            </a:r>
            <a:r>
              <a:rPr lang="en-US" sz="3200" dirty="0"/>
              <a:t> </a:t>
            </a:r>
            <a:r>
              <a:rPr lang="en-US" sz="3200" dirty="0" err="1"/>
              <a:t>নীরবে</a:t>
            </a:r>
            <a:r>
              <a:rPr lang="en-US" sz="3200" dirty="0"/>
              <a:t> </a:t>
            </a:r>
            <a:r>
              <a:rPr lang="en-US" sz="3200" dirty="0" err="1"/>
              <a:t>পাঠ্যাংশটি</a:t>
            </a:r>
            <a:r>
              <a:rPr lang="en-US" sz="3200" dirty="0"/>
              <a:t> </a:t>
            </a:r>
            <a:r>
              <a:rPr lang="en-US" sz="3200" dirty="0" err="1"/>
              <a:t>মনোযোগ</a:t>
            </a:r>
            <a:endParaRPr lang="en-US" sz="3200" dirty="0"/>
          </a:p>
          <a:p>
            <a:r>
              <a:rPr lang="en-US" sz="3200" dirty="0"/>
              <a:t> </a:t>
            </a:r>
            <a:r>
              <a:rPr lang="en-US" sz="3200" dirty="0" err="1"/>
              <a:t>দিয়ে</a:t>
            </a:r>
            <a:r>
              <a:rPr lang="en-US" sz="3200" dirty="0"/>
              <a:t> </a:t>
            </a:r>
            <a:r>
              <a:rPr lang="en-US" sz="3200" dirty="0" err="1"/>
              <a:t>পড়ে</a:t>
            </a:r>
            <a:r>
              <a:rPr lang="en-US" sz="3200" dirty="0"/>
              <a:t> </a:t>
            </a:r>
            <a:r>
              <a:rPr lang="en-US" sz="3200" dirty="0" err="1"/>
              <a:t>নিচের</a:t>
            </a:r>
            <a:r>
              <a:rPr lang="en-US" sz="3200" dirty="0"/>
              <a:t> </a:t>
            </a:r>
            <a:r>
              <a:rPr lang="en-US" sz="3200" dirty="0" err="1"/>
              <a:t>প্রশ্নগুলোর</a:t>
            </a:r>
            <a:r>
              <a:rPr lang="en-US" sz="3200" dirty="0"/>
              <a:t> </a:t>
            </a:r>
            <a:r>
              <a:rPr lang="as-IN" sz="3200" dirty="0"/>
              <a:t>উ</a:t>
            </a:r>
            <a:r>
              <a:rPr lang="en-US" sz="3200" dirty="0" err="1"/>
              <a:t>ত্তর</a:t>
            </a:r>
            <a:r>
              <a:rPr lang="en-US" sz="3200" dirty="0"/>
              <a:t> </a:t>
            </a:r>
            <a:r>
              <a:rPr lang="en-US" sz="3200" dirty="0" err="1"/>
              <a:t>খুঁজে</a:t>
            </a:r>
            <a:r>
              <a:rPr lang="en-US" sz="3200" dirty="0"/>
              <a:t> </a:t>
            </a:r>
            <a:r>
              <a:rPr lang="en-US" sz="3200" dirty="0" err="1"/>
              <a:t>বের</a:t>
            </a:r>
            <a:r>
              <a:rPr lang="en-US" sz="3200" dirty="0"/>
              <a:t> </a:t>
            </a:r>
            <a:r>
              <a:rPr lang="en-US" sz="3200" dirty="0" err="1"/>
              <a:t>কর</a:t>
            </a:r>
            <a:r>
              <a:rPr lang="en-US" sz="3200" dirty="0"/>
              <a:t>।</a:t>
            </a:r>
          </a:p>
        </p:txBody>
      </p:sp>
    </p:spTree>
    <p:extLst>
      <p:ext uri="{BB962C8B-B14F-4D97-AF65-F5344CB8AC3E}">
        <p14:creationId xmlns:p14="http://schemas.microsoft.com/office/powerpoint/2010/main" val="7553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2983619"/>
            <a:ext cx="8610600" cy="1323439"/>
          </a:xfrm>
          <a:prstGeom prst="rect">
            <a:avLst/>
          </a:prstGeom>
          <a:noFill/>
          <a:ln>
            <a:noFill/>
          </a:ln>
        </p:spPr>
        <p:txBody>
          <a:bodyPr wrap="square" rtlCol="0">
            <a:spAutoFit/>
          </a:bodyPr>
          <a:lstStyle/>
          <a:p>
            <a:r>
              <a:rPr lang="en-US" sz="4000" dirty="0" err="1">
                <a:effectLst>
                  <a:outerShdw blurRad="38100" dist="38100" dir="2700000" algn="tl">
                    <a:srgbClr val="000000">
                      <a:alpha val="43137"/>
                    </a:srgbClr>
                  </a:outerShdw>
                </a:effectLst>
                <a:latin typeface="NikoshBAN" pitchFamily="2" charset="0"/>
                <a:cs typeface="NikoshBAN" pitchFamily="2" charset="0"/>
              </a:rPr>
              <a:t>আমরা</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ছিলাম</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চারজন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আমি</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মামাতো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বৃষ্টি</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সোহানা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আর</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ছোট</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ভাই</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তাজিন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মেলা</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বসে</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সকালে</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266700" y="4419600"/>
            <a:ext cx="8763000" cy="1323439"/>
          </a:xfrm>
          <a:prstGeom prst="rect">
            <a:avLst/>
          </a:prstGeom>
          <a:noFill/>
          <a:ln>
            <a:noFill/>
          </a:ln>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আমরা</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ছিলাম</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চারজন</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আমি</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মামাতো</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বোন</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বৃষ্টি</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সোহানা</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আর</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ছোট</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ভাই</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তাজিন</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মেলা</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বসে</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সকালে</a:t>
            </a:r>
            <a:r>
              <a:rPr lang="en-US" sz="4000"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2" name="TextBox 1">
            <a:extLst>
              <a:ext uri="{FF2B5EF4-FFF2-40B4-BE49-F238E27FC236}">
                <a16:creationId xmlns:a16="http://schemas.microsoft.com/office/drawing/2014/main" id="{E68C4A88-6049-424A-9C67-7790190B204A}"/>
              </a:ext>
            </a:extLst>
          </p:cNvPr>
          <p:cNvSpPr txBox="1"/>
          <p:nvPr/>
        </p:nvSpPr>
        <p:spPr>
          <a:xfrm>
            <a:off x="3272291" y="152400"/>
            <a:ext cx="2828018" cy="1107996"/>
          </a:xfrm>
          <a:prstGeom prst="rect">
            <a:avLst/>
          </a:prstGeom>
          <a:solidFill>
            <a:srgbClr val="00B050"/>
          </a:solidFill>
        </p:spPr>
        <p:txBody>
          <a:bodyPr wrap="none" rtlCol="0">
            <a:spAutoFit/>
          </a:bodyPr>
          <a:lstStyle/>
          <a:p>
            <a:r>
              <a:rPr lang="en-US" sz="6600" dirty="0" err="1">
                <a:solidFill>
                  <a:srgbClr val="FF0000"/>
                </a:solidFill>
              </a:rPr>
              <a:t>দলীয়</a:t>
            </a:r>
            <a:r>
              <a:rPr lang="en-US" sz="6600" dirty="0">
                <a:solidFill>
                  <a:srgbClr val="FF0000"/>
                </a:solidFill>
              </a:rPr>
              <a:t> </a:t>
            </a:r>
            <a:r>
              <a:rPr lang="en-US" sz="6600" dirty="0" err="1">
                <a:solidFill>
                  <a:srgbClr val="FF0000"/>
                </a:solidFill>
              </a:rPr>
              <a:t>কাজ</a:t>
            </a:r>
            <a:endParaRPr lang="en-US" sz="6600" dirty="0">
              <a:solidFill>
                <a:srgbClr val="FF0000"/>
              </a:solidFill>
            </a:endParaRPr>
          </a:p>
        </p:txBody>
      </p:sp>
      <p:sp>
        <p:nvSpPr>
          <p:cNvPr id="3" name="TextBox 2">
            <a:extLst>
              <a:ext uri="{FF2B5EF4-FFF2-40B4-BE49-F238E27FC236}">
                <a16:creationId xmlns:a16="http://schemas.microsoft.com/office/drawing/2014/main" id="{AA857629-1E32-4452-8135-1F4F0749BB48}"/>
              </a:ext>
            </a:extLst>
          </p:cNvPr>
          <p:cNvSpPr txBox="1"/>
          <p:nvPr/>
        </p:nvSpPr>
        <p:spPr>
          <a:xfrm>
            <a:off x="266700" y="1600200"/>
            <a:ext cx="6604693" cy="769441"/>
          </a:xfrm>
          <a:prstGeom prst="rect">
            <a:avLst/>
          </a:prstGeom>
          <a:solidFill>
            <a:srgbClr val="00B050"/>
          </a:solidFill>
        </p:spPr>
        <p:txBody>
          <a:bodyPr wrap="none" rtlCol="0">
            <a:spAutoFit/>
          </a:bodyPr>
          <a:lstStyle/>
          <a:p>
            <a:r>
              <a:rPr lang="en-US" sz="4400" dirty="0" err="1"/>
              <a:t>সঠিক</a:t>
            </a:r>
            <a:r>
              <a:rPr lang="en-US" sz="4400" dirty="0"/>
              <a:t> </a:t>
            </a:r>
            <a:r>
              <a:rPr lang="en-US" sz="4400" dirty="0" err="1"/>
              <a:t>জায়গায়</a:t>
            </a:r>
            <a:r>
              <a:rPr lang="en-US" sz="4400" dirty="0"/>
              <a:t> </a:t>
            </a:r>
            <a:r>
              <a:rPr lang="en-US" sz="4400" dirty="0" err="1"/>
              <a:t>সঠিক</a:t>
            </a:r>
            <a:r>
              <a:rPr lang="en-US" sz="4400" dirty="0"/>
              <a:t> </a:t>
            </a:r>
            <a:r>
              <a:rPr lang="en-US" sz="4400" dirty="0" err="1"/>
              <a:t>বিরামচিহ্ন</a:t>
            </a:r>
            <a:r>
              <a:rPr lang="en-US" sz="4400" dirty="0"/>
              <a:t>  </a:t>
            </a:r>
            <a:r>
              <a:rPr lang="en-US" sz="4400" dirty="0" err="1"/>
              <a:t>বসাও</a:t>
            </a:r>
            <a:r>
              <a:rPr lang="en-US" sz="4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458200" cy="5755422"/>
          </a:xfrm>
          <a:prstGeom prst="rect">
            <a:avLst/>
          </a:prstGeom>
          <a:noFill/>
          <a:ln>
            <a:noFill/>
          </a:ln>
        </p:spPr>
        <p:txBody>
          <a:bodyPr wrap="square" rtlCol="0">
            <a:spAutoFit/>
          </a:bodyPr>
          <a:lstStyle/>
          <a:p>
            <a:pPr algn="ctr"/>
            <a:r>
              <a:rPr lang="bn-BD" sz="4800" u="sng"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প্রদত্ত অনুচ্ছেদটি পড়ে ৫টি প্রশ্ন তৈরি কর-</a:t>
            </a:r>
          </a:p>
          <a:p>
            <a:pPr algn="ctr"/>
            <a:endParaRPr lang="bn-BD" sz="4000" dirty="0">
              <a:effectLst>
                <a:outerShdw blurRad="38100" dist="38100" dir="2700000" algn="tl">
                  <a:srgbClr val="000000">
                    <a:alpha val="43137"/>
                  </a:srgbClr>
                </a:outerShdw>
              </a:effectLst>
              <a:latin typeface="NikoshBAN" pitchFamily="2" charset="0"/>
              <a:cs typeface="NikoshBAN" pitchFamily="2" charset="0"/>
            </a:endParaRPr>
          </a:p>
          <a:p>
            <a:r>
              <a:rPr lang="bn-BD" sz="4000" dirty="0">
                <a:solidFill>
                  <a:srgbClr val="00B050"/>
                </a:solidFill>
                <a:effectLst>
                  <a:outerShdw blurRad="38100" dist="38100" dir="2700000" algn="tl">
                    <a:srgbClr val="000000">
                      <a:alpha val="43137"/>
                    </a:srgbClr>
                  </a:outerShdw>
                </a:effectLst>
                <a:latin typeface="NikoshBAN" pitchFamily="2" charset="0"/>
                <a:cs typeface="NikoshBAN" pitchFamily="2" charset="0"/>
              </a:rPr>
              <a:t>গ্রামের নাম আনন্দপুর। মামার বাড়ি। কথায় আছে মামার বাড়ি রসের হাঁড়ি। আসলেই তাই। পড়া নেই, বাধা নেই, যেখানে খুশি ঘুরে বেড়াও, যা খুশি খাও। এই তো মামার বাড়ি। গেল বছর পয়লা বৈশাখের ছুটিতে গিয়েছিলাম আনন্দপুর। সেখানে পয়লা বৈশাখে মেলা বসে। মামা বললেন, তোমাদের মেলা দেখতে নিয়ে যাব। </a:t>
            </a:r>
          </a:p>
          <a:p>
            <a:pPr algn="ctr"/>
            <a:r>
              <a:rPr lang="bn-BD" sz="4000" dirty="0">
                <a:effectLst>
                  <a:outerShdw blurRad="38100" dist="38100" dir="2700000" algn="tl">
                    <a:srgbClr val="000000">
                      <a:alpha val="43137"/>
                    </a:srgbClr>
                  </a:outerShdw>
                </a:effectLst>
                <a:latin typeface="NikoshBAN" pitchFamily="2" charset="0"/>
                <a:cs typeface="NikoshBAN" pitchFamily="2" charset="0"/>
              </a:rPr>
              <a:t>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D873E-DE75-478A-AFFD-BAF6593C21C6}"/>
              </a:ext>
            </a:extLst>
          </p:cNvPr>
          <p:cNvSpPr txBox="1"/>
          <p:nvPr/>
        </p:nvSpPr>
        <p:spPr>
          <a:xfrm>
            <a:off x="2682700" y="14068"/>
            <a:ext cx="3778599" cy="1107996"/>
          </a:xfrm>
          <a:prstGeom prst="rect">
            <a:avLst/>
          </a:prstGeom>
          <a:solidFill>
            <a:srgbClr val="FFFF00"/>
          </a:solidFill>
        </p:spPr>
        <p:txBody>
          <a:bodyPr wrap="none" rtlCol="0">
            <a:spAutoFit/>
          </a:bodyPr>
          <a:lstStyle/>
          <a:p>
            <a:r>
              <a:rPr lang="en-US" sz="6600" dirty="0" err="1"/>
              <a:t>সৃজনশীল</a:t>
            </a:r>
            <a:r>
              <a:rPr lang="en-US" sz="6600" dirty="0"/>
              <a:t> </a:t>
            </a:r>
            <a:r>
              <a:rPr lang="en-US" sz="6600" dirty="0" err="1"/>
              <a:t>কাজ</a:t>
            </a:r>
            <a:endParaRPr lang="en-US" sz="6600" dirty="0"/>
          </a:p>
        </p:txBody>
      </p:sp>
      <p:sp>
        <p:nvSpPr>
          <p:cNvPr id="3" name="TextBox 2">
            <a:extLst>
              <a:ext uri="{FF2B5EF4-FFF2-40B4-BE49-F238E27FC236}">
                <a16:creationId xmlns:a16="http://schemas.microsoft.com/office/drawing/2014/main" id="{699EFBA2-067A-493E-AEC6-2E01A42008CD}"/>
              </a:ext>
            </a:extLst>
          </p:cNvPr>
          <p:cNvSpPr txBox="1"/>
          <p:nvPr/>
        </p:nvSpPr>
        <p:spPr>
          <a:xfrm>
            <a:off x="381000" y="1371600"/>
            <a:ext cx="7300396" cy="646331"/>
          </a:xfrm>
          <a:prstGeom prst="rect">
            <a:avLst/>
          </a:prstGeom>
          <a:solidFill>
            <a:srgbClr val="00B0F0"/>
          </a:solidFill>
        </p:spPr>
        <p:txBody>
          <a:bodyPr wrap="none" rtlCol="0">
            <a:spAutoFit/>
          </a:bodyPr>
          <a:lstStyle/>
          <a:p>
            <a:r>
              <a:rPr lang="en-US" sz="3600" dirty="0" err="1">
                <a:solidFill>
                  <a:srgbClr val="FF0000"/>
                </a:solidFill>
              </a:rPr>
              <a:t>তোমার</a:t>
            </a:r>
            <a:r>
              <a:rPr lang="en-US" sz="3600" dirty="0">
                <a:solidFill>
                  <a:srgbClr val="FF0000"/>
                </a:solidFill>
              </a:rPr>
              <a:t> </a:t>
            </a:r>
            <a:r>
              <a:rPr lang="en-US" sz="3600" dirty="0" err="1">
                <a:solidFill>
                  <a:srgbClr val="FF0000"/>
                </a:solidFill>
              </a:rPr>
              <a:t>পছন্দের</a:t>
            </a:r>
            <a:r>
              <a:rPr lang="en-US" sz="3600" dirty="0">
                <a:solidFill>
                  <a:srgbClr val="FF0000"/>
                </a:solidFill>
              </a:rPr>
              <a:t> </a:t>
            </a:r>
            <a:r>
              <a:rPr lang="en-US" sz="3600" dirty="0" err="1">
                <a:solidFill>
                  <a:srgbClr val="FF0000"/>
                </a:solidFill>
              </a:rPr>
              <a:t>একটি</a:t>
            </a:r>
            <a:r>
              <a:rPr lang="en-US" sz="3600" dirty="0">
                <a:solidFill>
                  <a:srgbClr val="FF0000"/>
                </a:solidFill>
              </a:rPr>
              <a:t> </a:t>
            </a:r>
            <a:r>
              <a:rPr lang="en-US" sz="3600" dirty="0" err="1">
                <a:solidFill>
                  <a:srgbClr val="FF0000"/>
                </a:solidFill>
              </a:rPr>
              <a:t>মাটির</a:t>
            </a:r>
            <a:r>
              <a:rPr lang="en-US" sz="3600" dirty="0">
                <a:solidFill>
                  <a:srgbClr val="FF0000"/>
                </a:solidFill>
              </a:rPr>
              <a:t> </a:t>
            </a:r>
            <a:r>
              <a:rPr lang="en-US" sz="3600" dirty="0" err="1">
                <a:solidFill>
                  <a:srgbClr val="FF0000"/>
                </a:solidFill>
              </a:rPr>
              <a:t>তৈরি</a:t>
            </a:r>
            <a:r>
              <a:rPr lang="en-US" sz="3600" dirty="0">
                <a:solidFill>
                  <a:srgbClr val="FF0000"/>
                </a:solidFill>
              </a:rPr>
              <a:t> </a:t>
            </a:r>
            <a:r>
              <a:rPr lang="en-US" sz="3600" dirty="0" err="1">
                <a:solidFill>
                  <a:srgbClr val="FF0000"/>
                </a:solidFill>
              </a:rPr>
              <a:t>শিল্পের</a:t>
            </a:r>
            <a:r>
              <a:rPr lang="en-US" sz="3600" dirty="0">
                <a:solidFill>
                  <a:srgbClr val="FF0000"/>
                </a:solidFill>
              </a:rPr>
              <a:t> </a:t>
            </a:r>
            <a:r>
              <a:rPr lang="en-US" sz="3600" dirty="0" err="1">
                <a:solidFill>
                  <a:srgbClr val="FF0000"/>
                </a:solidFill>
              </a:rPr>
              <a:t>ছবি</a:t>
            </a:r>
            <a:r>
              <a:rPr lang="en-US" sz="3600" dirty="0">
                <a:solidFill>
                  <a:srgbClr val="FF0000"/>
                </a:solidFill>
              </a:rPr>
              <a:t> </a:t>
            </a:r>
            <a:r>
              <a:rPr lang="en-US" sz="3600" dirty="0" err="1">
                <a:solidFill>
                  <a:srgbClr val="FF0000"/>
                </a:solidFill>
              </a:rPr>
              <a:t>আঁক</a:t>
            </a:r>
            <a:r>
              <a:rPr lang="en-US" sz="3600" dirty="0">
                <a:solidFill>
                  <a:srgbClr val="FF0000"/>
                </a:solidFill>
              </a:rPr>
              <a:t>-</a:t>
            </a:r>
          </a:p>
        </p:txBody>
      </p:sp>
      <p:pic>
        <p:nvPicPr>
          <p:cNvPr id="5" name="Picture 4">
            <a:extLst>
              <a:ext uri="{FF2B5EF4-FFF2-40B4-BE49-F238E27FC236}">
                <a16:creationId xmlns:a16="http://schemas.microsoft.com/office/drawing/2014/main" id="{97B12DCC-5C71-4030-A84A-FC3BEF266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04" y="2366889"/>
            <a:ext cx="5334000" cy="3124200"/>
          </a:xfrm>
          <a:prstGeom prst="rect">
            <a:avLst/>
          </a:prstGeom>
        </p:spPr>
      </p:pic>
    </p:spTree>
    <p:extLst>
      <p:ext uri="{BB962C8B-B14F-4D97-AF65-F5344CB8AC3E}">
        <p14:creationId xmlns:p14="http://schemas.microsoft.com/office/powerpoint/2010/main" val="20522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941BF0C-75B4-4CC6-A54B-2D3139C7A80B}"/>
              </a:ext>
            </a:extLst>
          </p:cNvPr>
          <p:cNvSpPr/>
          <p:nvPr/>
        </p:nvSpPr>
        <p:spPr>
          <a:xfrm>
            <a:off x="2781299" y="18366"/>
            <a:ext cx="36576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0070C0"/>
                </a:solidFill>
              </a:rPr>
              <a:t>মূল্যায়ন</a:t>
            </a:r>
            <a:endParaRPr lang="en-US" sz="6000" dirty="0">
              <a:solidFill>
                <a:srgbClr val="0070C0"/>
              </a:solidFill>
            </a:endParaRPr>
          </a:p>
        </p:txBody>
      </p:sp>
      <p:sp>
        <p:nvSpPr>
          <p:cNvPr id="7" name="TextBox 6">
            <a:extLst>
              <a:ext uri="{FF2B5EF4-FFF2-40B4-BE49-F238E27FC236}">
                <a16:creationId xmlns:a16="http://schemas.microsoft.com/office/drawing/2014/main" id="{E120B07B-8A42-4942-832C-9D4E9D1C0937}"/>
              </a:ext>
            </a:extLst>
          </p:cNvPr>
          <p:cNvSpPr txBox="1"/>
          <p:nvPr/>
        </p:nvSpPr>
        <p:spPr>
          <a:xfrm>
            <a:off x="573950" y="1066800"/>
            <a:ext cx="7996100" cy="646331"/>
          </a:xfrm>
          <a:prstGeom prst="rect">
            <a:avLst/>
          </a:prstGeom>
          <a:solidFill>
            <a:srgbClr val="FFC000"/>
          </a:solidFill>
        </p:spPr>
        <p:txBody>
          <a:bodyPr wrap="none" rtlCol="0">
            <a:spAutoFit/>
          </a:bodyPr>
          <a:lstStyle/>
          <a:p>
            <a:r>
              <a:rPr lang="en-US" sz="3600" dirty="0" err="1"/>
              <a:t>তোমার</a:t>
            </a:r>
            <a:r>
              <a:rPr lang="en-US" sz="3600" dirty="0"/>
              <a:t> </a:t>
            </a:r>
            <a:r>
              <a:rPr lang="en-US" sz="3600" dirty="0" err="1"/>
              <a:t>দেখা</a:t>
            </a:r>
            <a:r>
              <a:rPr lang="en-US" sz="3600" dirty="0"/>
              <a:t> </a:t>
            </a:r>
            <a:r>
              <a:rPr lang="en-US" sz="3600" dirty="0" err="1"/>
              <a:t>একটি</a:t>
            </a:r>
            <a:r>
              <a:rPr lang="en-US" sz="3600" dirty="0"/>
              <a:t> </a:t>
            </a:r>
            <a:r>
              <a:rPr lang="en-US" sz="3600" dirty="0" err="1"/>
              <a:t>বৈশাখী</a:t>
            </a:r>
            <a:r>
              <a:rPr lang="en-US" sz="3600" dirty="0"/>
              <a:t> </a:t>
            </a:r>
            <a:r>
              <a:rPr lang="en-US" sz="3600" dirty="0" err="1"/>
              <a:t>মেলা</a:t>
            </a:r>
            <a:r>
              <a:rPr lang="en-US" sz="3600" dirty="0"/>
              <a:t> </a:t>
            </a:r>
            <a:r>
              <a:rPr lang="en-US" sz="3600" dirty="0" err="1"/>
              <a:t>সম্পর্কে</a:t>
            </a:r>
            <a:r>
              <a:rPr lang="en-US" sz="3600" dirty="0"/>
              <a:t> ৫ </a:t>
            </a:r>
            <a:r>
              <a:rPr lang="en-US" sz="3600" dirty="0" err="1"/>
              <a:t>টি</a:t>
            </a:r>
            <a:r>
              <a:rPr lang="en-US" sz="3600" dirty="0"/>
              <a:t> </a:t>
            </a:r>
            <a:r>
              <a:rPr lang="en-US" sz="3600" dirty="0" err="1"/>
              <a:t>বাক্য</a:t>
            </a:r>
            <a:r>
              <a:rPr lang="en-US" sz="3600" dirty="0"/>
              <a:t> </a:t>
            </a:r>
            <a:r>
              <a:rPr lang="en-US" sz="3600" dirty="0" err="1"/>
              <a:t>লিখ</a:t>
            </a:r>
            <a:r>
              <a:rPr lang="en-US" sz="3600" dirty="0"/>
              <a:t>-</a:t>
            </a:r>
          </a:p>
        </p:txBody>
      </p:sp>
      <p:pic>
        <p:nvPicPr>
          <p:cNvPr id="3" name="Picture 2">
            <a:extLst>
              <a:ext uri="{FF2B5EF4-FFF2-40B4-BE49-F238E27FC236}">
                <a16:creationId xmlns:a16="http://schemas.microsoft.com/office/drawing/2014/main" id="{8DCB4A84-0271-4A3D-A633-6C1B22213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1981200"/>
            <a:ext cx="8610601" cy="4495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ordArt 3"/>
          <p:cNvSpPr>
            <a:spLocks noChangeArrowheads="1" noChangeShapeType="1" noTextEdit="1"/>
          </p:cNvSpPr>
          <p:nvPr/>
        </p:nvSpPr>
        <p:spPr bwMode="auto">
          <a:xfrm>
            <a:off x="1409700" y="1309468"/>
            <a:ext cx="6324600" cy="1219200"/>
          </a:xfrm>
          <a:prstGeom prst="rect">
            <a:avLst/>
          </a:prstGeom>
        </p:spPr>
        <p:txBody>
          <a:bodyPr wrap="none" fromWordArt="1">
            <a:prstTxWarp prst="textPlain">
              <a:avLst>
                <a:gd name="adj" fmla="val 49443"/>
              </a:avLst>
            </a:prstTxWarp>
          </a:bodyPr>
          <a:lstStyle/>
          <a:p>
            <a:pPr algn="ctr" rtl="0"/>
            <a:r>
              <a:rPr lang="as-IN"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সকল শিক্ষ</a:t>
            </a:r>
            <a:r>
              <a:rPr lang="bn-BD"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a:t>
            </a:r>
            <a:r>
              <a:rPr lang="as-IN"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র্থীদের</a:t>
            </a:r>
            <a:endParaRPr lang="en-US"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sp>
        <p:nvSpPr>
          <p:cNvPr id="12" name="WordArt 2"/>
          <p:cNvSpPr>
            <a:spLocks noChangeArrowheads="1" noChangeShapeType="1" noTextEdit="1"/>
          </p:cNvSpPr>
          <p:nvPr/>
        </p:nvSpPr>
        <p:spPr bwMode="auto">
          <a:xfrm>
            <a:off x="2133600" y="228600"/>
            <a:ext cx="4876800" cy="1066800"/>
          </a:xfrm>
          <a:prstGeom prst="rect">
            <a:avLst/>
          </a:prstGeom>
        </p:spPr>
        <p:txBody>
          <a:bodyPr wrap="none" fromWordArt="1">
            <a:prstTxWarp prst="textPlain">
              <a:avLst>
                <a:gd name="adj" fmla="val 49678"/>
              </a:avLst>
            </a:prstTxWarp>
          </a:bodyPr>
          <a:lstStyle/>
          <a:p>
            <a:pPr algn="ctr" rtl="0"/>
            <a:r>
              <a:rPr lang="as-IN" sz="3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ধন্যবাদ</a:t>
            </a:r>
            <a:endParaRPr lang="en-US" sz="3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pic>
        <p:nvPicPr>
          <p:cNvPr id="5" name="Picture 4">
            <a:extLst>
              <a:ext uri="{FF2B5EF4-FFF2-40B4-BE49-F238E27FC236}">
                <a16:creationId xmlns:a16="http://schemas.microsoft.com/office/drawing/2014/main" id="{9FBE28D2-E663-4550-9D4D-40D405636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895600"/>
            <a:ext cx="4724400" cy="3505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78334"/>
            <a:ext cx="4038600" cy="5324535"/>
          </a:xfrm>
          <a:prstGeom prst="rect">
            <a:avLst/>
          </a:prstGeom>
          <a:solidFill>
            <a:srgbClr val="00B050"/>
          </a:solidFill>
          <a:ln w="28575">
            <a:solidFill>
              <a:schemeClr val="tx1"/>
            </a:solidFill>
          </a:ln>
        </p:spPr>
        <p:txBody>
          <a:bodyPr wrap="square" rtlCol="0">
            <a:spAutoFit/>
          </a:bodyPr>
          <a:lstStyle/>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1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উপস্থাপনায়</a:t>
            </a:r>
            <a:r>
              <a:rPr lang="en-US" sz="3600" dirty="0">
                <a:ln w="0"/>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en-US" sz="3600"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জাহানারা</a:t>
            </a:r>
            <a:r>
              <a:rPr lang="en-US" sz="36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নাসরিন</a:t>
            </a:r>
            <a:r>
              <a:rPr lang="en-US" sz="28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সহকারী</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শিক্ষক</a:t>
            </a:r>
          </a:p>
          <a:p>
            <a:pPr algn="ct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দক্ষিণ</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পশ</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চ</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ম </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চ</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র</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ফ</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ক</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র</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স</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প্র</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বি</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IN"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ক</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ম</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প</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ন</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গ</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ঞ</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জ</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as-IN" sz="2800" dirty="0">
                <a:ln w="0"/>
                <a:effectLst>
                  <a:outerShdw blurRad="38100" dist="19050" dir="2700000" algn="tl" rotWithShape="0">
                    <a:schemeClr val="dk1">
                      <a:alpha val="40000"/>
                    </a:schemeClr>
                  </a:outerShdw>
                </a:effectLst>
                <a:latin typeface="NikoshBAN" pitchFamily="2" charset="0"/>
                <a:cs typeface="NikoshBAN" pitchFamily="2" charset="0"/>
              </a:rPr>
              <a:t>ন</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োয়াখালী</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6" name="TextBox 5"/>
          <p:cNvSpPr txBox="1"/>
          <p:nvPr/>
        </p:nvSpPr>
        <p:spPr>
          <a:xfrm>
            <a:off x="4572000" y="478334"/>
            <a:ext cx="4343400" cy="5447645"/>
          </a:xfrm>
          <a:prstGeom prst="rect">
            <a:avLst/>
          </a:prstGeom>
          <a:solidFill>
            <a:srgbClr val="00B050"/>
          </a:solidFill>
          <a:ln w="28575">
            <a:solidFill>
              <a:schemeClr val="tx1"/>
            </a:solidFill>
          </a:ln>
        </p:spPr>
        <p:txBody>
          <a:bodyPr wrap="square" rtlCol="0">
            <a:spAutoFit/>
          </a:bodyPr>
          <a:lstStyle/>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bn-BD" sz="24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পাঠ পরিচিতি</a:t>
            </a:r>
            <a:r>
              <a:rPr lang="en-US" sz="3600" dirty="0">
                <a:solidFill>
                  <a:srgbClr val="C00000"/>
                </a:solidFill>
                <a:effectLst>
                  <a:outerShdw blurRad="38100" dist="38100" dir="2700000" algn="tl">
                    <a:srgbClr val="000000">
                      <a:alpha val="43137"/>
                    </a:srgbClr>
                  </a:outerShdw>
                </a:effectLst>
                <a:latin typeface="NikoshBAN" pitchFamily="2" charset="0"/>
                <a:cs typeface="NikoshBAN" pitchFamily="2" charset="0"/>
              </a:rPr>
              <a:t>-</a:t>
            </a:r>
          </a:p>
          <a:p>
            <a:pPr algn="ctr"/>
            <a:r>
              <a:rPr lang="en-US" sz="36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শ্রেণিঃ</a:t>
            </a:r>
            <a:r>
              <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পঞ্</a:t>
            </a:r>
            <a:r>
              <a:rPr lang="as-IN"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চ</a:t>
            </a:r>
            <a:r>
              <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ম</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ব</a:t>
            </a:r>
            <a:r>
              <a:rPr lang="en-US"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ষ</a:t>
            </a:r>
            <a:r>
              <a:rPr lang="en-US"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য়</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en-US"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ব</a:t>
            </a:r>
            <a:r>
              <a:rPr lang="en-US"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en-US"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ল</a:t>
            </a:r>
            <a:r>
              <a:rPr lang="as-IN" sz="36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পাঠের শিরোনাম</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bn-BD" sz="2800" dirty="0">
                <a:effectLst>
                  <a:outerShdw blurRad="38100" dist="38100" dir="2700000" algn="tl">
                    <a:srgbClr val="000000">
                      <a:alpha val="43137"/>
                    </a:srgbClr>
                  </a:outerShdw>
                </a:effectLst>
                <a:latin typeface="NikoshBAN" pitchFamily="2" charset="0"/>
                <a:cs typeface="NikoshBAN" pitchFamily="2" charset="0"/>
              </a:rPr>
              <a:t>শখের মৃৎশিল্প</a:t>
            </a:r>
          </a:p>
          <a:p>
            <a:pPr algn="ctr"/>
            <a:r>
              <a:rPr lang="en-US" sz="2800" dirty="0" err="1">
                <a:effectLst>
                  <a:outerShdw blurRad="38100" dist="38100" dir="2700000" algn="tl">
                    <a:srgbClr val="000000">
                      <a:alpha val="43137"/>
                    </a:srgbClr>
                  </a:outerShdw>
                </a:effectLst>
                <a:latin typeface="NikoshBAN" pitchFamily="2" charset="0"/>
                <a:cs typeface="NikoshBAN" pitchFamily="2" charset="0"/>
              </a:rPr>
              <a:t>পাঠ্যাংশঃ</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bn-BD" sz="2800" dirty="0">
                <a:effectLst>
                  <a:outerShdw blurRad="38100" dist="38100" dir="2700000" algn="tl">
                    <a:srgbClr val="000000">
                      <a:alpha val="43137"/>
                    </a:srgbClr>
                  </a:outerShdw>
                </a:effectLst>
                <a:latin typeface="NikoshBAN" pitchFamily="2" charset="0"/>
                <a:cs typeface="NikoshBAN" pitchFamily="2" charset="0"/>
              </a:rPr>
              <a:t>গ্রামের নাম</a:t>
            </a:r>
            <a:r>
              <a:rPr lang="en-US" sz="2800" dirty="0">
                <a:effectLst>
                  <a:outerShdw blurRad="38100" dist="38100" dir="2700000" algn="tl">
                    <a:srgbClr val="000000">
                      <a:alpha val="43137"/>
                    </a:srgbClr>
                  </a:outerShdw>
                </a:effectLst>
                <a:latin typeface="NikoshBAN" pitchFamily="2" charset="0"/>
                <a:cs typeface="NikoshBAN" pitchFamily="2" charset="0"/>
              </a:rPr>
              <a:t>……</a:t>
            </a:r>
            <a:r>
              <a:rPr lang="en-US" sz="2800" dirty="0" err="1">
                <a:effectLst>
                  <a:outerShdw blurRad="38100" dist="38100" dir="2700000" algn="tl">
                    <a:srgbClr val="000000">
                      <a:alpha val="43137"/>
                    </a:srgbClr>
                  </a:outerShdw>
                </a:effectLst>
                <a:latin typeface="NikoshBAN" pitchFamily="2" charset="0"/>
                <a:cs typeface="NikoshBAN" pitchFamily="2" charset="0"/>
              </a:rPr>
              <a:t>কিসের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হাঁড়ি</a:t>
            </a:r>
            <a:r>
              <a:rPr lang="en-US" sz="2800" dirty="0">
                <a:effectLst>
                  <a:outerShdw blurRad="38100" dist="38100" dir="2700000" algn="tl">
                    <a:srgbClr val="000000">
                      <a:alpha val="43137"/>
                    </a:srgbClr>
                  </a:outerShdw>
                </a:effectLst>
                <a:latin typeface="NikoshBAN" pitchFamily="2" charset="0"/>
                <a:cs typeface="NikoshBAN" pitchFamily="2" charset="0"/>
              </a:rPr>
              <a:t>?</a:t>
            </a:r>
            <a:r>
              <a:rPr lang="bn-BD" sz="2800" dirty="0">
                <a:effectLst>
                  <a:outerShdw blurRad="38100" dist="38100" dir="2700000" algn="tl">
                    <a:srgbClr val="000000">
                      <a:alpha val="43137"/>
                    </a:srgbClr>
                  </a:outerShdw>
                </a:effectLst>
                <a:latin typeface="NikoshBAN" pitchFamily="2" charset="0"/>
                <a:cs typeface="NikoshBAN" pitchFamily="2" charset="0"/>
              </a:rPr>
              <a:t>  </a:t>
            </a: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সময়ঃ</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bn-BD" sz="2800" dirty="0">
                <a:effectLst>
                  <a:outerShdw blurRad="38100" dist="38100" dir="2700000" algn="tl">
                    <a:srgbClr val="000000">
                      <a:alpha val="43137"/>
                    </a:srgbClr>
                  </a:outerShdw>
                </a:effectLst>
                <a:latin typeface="NikoshBAN" pitchFamily="2" charset="0"/>
                <a:cs typeface="NikoshBAN" pitchFamily="2" charset="0"/>
              </a:rPr>
              <a:t>৪৫ মিনিট</a:t>
            </a:r>
          </a:p>
        </p:txBody>
      </p:sp>
      <p:pic>
        <p:nvPicPr>
          <p:cNvPr id="1026" name="Picture 2"/>
          <p:cNvPicPr>
            <a:picLocks noChangeAspect="1" noChangeArrowheads="1"/>
          </p:cNvPicPr>
          <p:nvPr/>
        </p:nvPicPr>
        <p:blipFill>
          <a:blip r:embed="rId2" cstate="print"/>
          <a:srcRect/>
          <a:stretch>
            <a:fillRect/>
          </a:stretch>
        </p:blipFill>
        <p:spPr bwMode="auto">
          <a:xfrm>
            <a:off x="5715000" y="685800"/>
            <a:ext cx="1863213" cy="24384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D3DF9F19-6A9E-44FC-AFEA-2E2570A28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191" y="685800"/>
            <a:ext cx="2939018"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676400"/>
            <a:ext cx="8686800" cy="5047536"/>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NikoshBAN" pitchFamily="2" charset="0"/>
                <a:cs typeface="NikoshBAN" pitchFamily="2" charset="0"/>
              </a:rPr>
              <a:t>   </a:t>
            </a:r>
            <a:r>
              <a:rPr lang="bn-BD" sz="5400" dirty="0">
                <a:effectLst>
                  <a:outerShdw blurRad="38100" dist="38100" dir="2700000" algn="tl">
                    <a:srgbClr val="000000">
                      <a:alpha val="43137"/>
                    </a:srgbClr>
                  </a:outerShdw>
                </a:effectLst>
                <a:latin typeface="NikoshBAN" pitchFamily="2" charset="0"/>
                <a:cs typeface="NikoshBAN" pitchFamily="2" charset="0"/>
              </a:rPr>
              <a:t>এ পাঠ শেষে শিক্ষার্থীরা  .........</a:t>
            </a:r>
          </a:p>
          <a:p>
            <a:endParaRPr lang="bn-BD" sz="2000" dirty="0">
              <a:effectLst>
                <a:outerShdw blurRad="38100" dist="38100" dir="2700000" algn="tl">
                  <a:srgbClr val="000000">
                    <a:alpha val="43137"/>
                  </a:srgbClr>
                </a:outerShdw>
              </a:effectLst>
              <a:latin typeface="NikoshBAN" pitchFamily="2" charset="0"/>
              <a:cs typeface="NikoshBAN" pitchFamily="2" charset="0"/>
            </a:endParaRPr>
          </a:p>
          <a:p>
            <a:r>
              <a:rPr lang="bn-BD" sz="4400" dirty="0">
                <a:effectLst>
                  <a:outerShdw blurRad="38100" dist="38100" dir="2700000" algn="tl">
                    <a:srgbClr val="000000">
                      <a:alpha val="43137"/>
                    </a:srgbClr>
                  </a:outerShdw>
                </a:effectLst>
                <a:latin typeface="NikoshBAN" pitchFamily="2" charset="0"/>
                <a:cs typeface="NikoshBAN" pitchFamily="2" charset="0"/>
              </a:rPr>
              <a:t>১.৪.</a:t>
            </a:r>
            <a:r>
              <a:rPr lang="en-US" sz="4400" dirty="0">
                <a:effectLst>
                  <a:outerShdw blurRad="38100" dist="38100" dir="2700000" algn="tl">
                    <a:srgbClr val="000000">
                      <a:alpha val="43137"/>
                    </a:srgbClr>
                  </a:outerShdw>
                </a:effectLst>
                <a:latin typeface="NikoshBAN" pitchFamily="2" charset="0"/>
                <a:cs typeface="NikoshBAN" pitchFamily="2" charset="0"/>
              </a:rPr>
              <a:t>১</a:t>
            </a:r>
            <a:r>
              <a:rPr lang="bn-BD" sz="4400" dirty="0">
                <a:effectLst>
                  <a:outerShdw blurRad="38100" dist="38100" dir="2700000" algn="tl">
                    <a:srgbClr val="000000">
                      <a:alpha val="43137"/>
                    </a:srgbClr>
                  </a:outerShdw>
                </a:effectLst>
                <a:latin typeface="NikoshBAN" pitchFamily="2" charset="0"/>
                <a:cs typeface="NikoshBAN" pitchFamily="2" charset="0"/>
              </a:rPr>
              <a:t> পাঠ্যপুস্তকের পাঠ শ্রবণযোগ্য স্পষ্টস্বরে </a:t>
            </a:r>
          </a:p>
          <a:p>
            <a:r>
              <a:rPr lang="bn-BD" sz="4400" dirty="0">
                <a:effectLst>
                  <a:outerShdw blurRad="38100" dist="38100" dir="2700000" algn="tl">
                    <a:srgbClr val="000000">
                      <a:alpha val="43137"/>
                    </a:srgbClr>
                  </a:outerShdw>
                </a:effectLst>
                <a:latin typeface="NikoshBAN" pitchFamily="2" charset="0"/>
                <a:cs typeface="NikoshBAN" pitchFamily="2" charset="0"/>
              </a:rPr>
              <a:t>    ও প্রমিত উচ্চারণে সাবলীলভাবে পড়তে পারবে। </a:t>
            </a:r>
          </a:p>
          <a:p>
            <a:r>
              <a:rPr lang="bn-BD" sz="4400" dirty="0">
                <a:effectLst>
                  <a:outerShdw blurRad="38100" dist="38100" dir="2700000" algn="tl">
                    <a:srgbClr val="000000">
                      <a:alpha val="43137"/>
                    </a:srgbClr>
                  </a:outerShdw>
                </a:effectLst>
                <a:latin typeface="NikoshBAN" pitchFamily="2" charset="0"/>
                <a:cs typeface="NikoshBAN" pitchFamily="2" charset="0"/>
              </a:rPr>
              <a:t>১.৩.৬ শুদ্ধ উচ্চারণে প্রশ্ন করতে ও উত্তর দিতে</a:t>
            </a:r>
          </a:p>
          <a:p>
            <a:r>
              <a:rPr lang="bn-BD" sz="4400" dirty="0">
                <a:effectLst>
                  <a:outerShdw blurRad="38100" dist="38100" dir="2700000" algn="tl">
                    <a:srgbClr val="000000">
                      <a:alpha val="43137"/>
                    </a:srgbClr>
                  </a:outerShdw>
                </a:effectLst>
                <a:latin typeface="NikoshBAN" pitchFamily="2" charset="0"/>
                <a:cs typeface="NikoshBAN" pitchFamily="2" charset="0"/>
              </a:rPr>
              <a:t>             পারবে। </a:t>
            </a:r>
          </a:p>
          <a:p>
            <a:r>
              <a:rPr lang="bn-BD" sz="4400" dirty="0">
                <a:effectLst>
                  <a:outerShdw blurRad="38100" dist="38100" dir="2700000" algn="tl">
                    <a:srgbClr val="000000">
                      <a:alpha val="43137"/>
                    </a:srgbClr>
                  </a:outerShdw>
                </a:effectLst>
                <a:latin typeface="NikoshBAN" pitchFamily="2" charset="0"/>
                <a:cs typeface="NikoshBAN" pitchFamily="2" charset="0"/>
              </a:rPr>
              <a:t>১.৪.১ যুক্তবর্ণ ভেঙ্গে লিখতে পারবে।  </a:t>
            </a:r>
          </a:p>
          <a:p>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Star: 5 Points 1">
            <a:extLst>
              <a:ext uri="{FF2B5EF4-FFF2-40B4-BE49-F238E27FC236}">
                <a16:creationId xmlns:a16="http://schemas.microsoft.com/office/drawing/2014/main" id="{B7587E27-1623-46C3-9AB2-65C3BBDB9BD3}"/>
              </a:ext>
            </a:extLst>
          </p:cNvPr>
          <p:cNvSpPr/>
          <p:nvPr/>
        </p:nvSpPr>
        <p:spPr>
          <a:xfrm>
            <a:off x="207498" y="1752600"/>
            <a:ext cx="615462"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croll: Horizontal 3">
            <a:extLst>
              <a:ext uri="{FF2B5EF4-FFF2-40B4-BE49-F238E27FC236}">
                <a16:creationId xmlns:a16="http://schemas.microsoft.com/office/drawing/2014/main" id="{D2C0E07A-59C6-4E74-9410-2240CFD94B59}"/>
              </a:ext>
            </a:extLst>
          </p:cNvPr>
          <p:cNvSpPr/>
          <p:nvPr/>
        </p:nvSpPr>
        <p:spPr>
          <a:xfrm>
            <a:off x="3048000" y="108273"/>
            <a:ext cx="2800350" cy="12375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t>শিখনফল</a:t>
            </a:r>
            <a:endParaRPr lang="en-US" sz="5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gla_academy_04.jpg"/>
          <p:cNvPicPr>
            <a:picLocks noChangeAspect="1"/>
          </p:cNvPicPr>
          <p:nvPr/>
        </p:nvPicPr>
        <p:blipFill>
          <a:blip r:embed="rId2" cstate="print"/>
          <a:stretch>
            <a:fillRect/>
          </a:stretch>
        </p:blipFill>
        <p:spPr>
          <a:xfrm>
            <a:off x="4839284" y="457200"/>
            <a:ext cx="3962399" cy="40005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age_356_61461.jpg"/>
          <p:cNvPicPr>
            <a:picLocks noChangeAspect="1"/>
          </p:cNvPicPr>
          <p:nvPr/>
        </p:nvPicPr>
        <p:blipFill>
          <a:blip r:embed="rId3" cstate="print"/>
          <a:stretch>
            <a:fillRect/>
          </a:stretch>
        </p:blipFill>
        <p:spPr>
          <a:xfrm>
            <a:off x="372797" y="457200"/>
            <a:ext cx="4161689" cy="4000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9" presetClass="exit" presetSubtype="0" accel="100000" fill="hold" nodeType="clickEffect">
                                  <p:stCondLst>
                                    <p:cond delay="0"/>
                                  </p:stCondLst>
                                  <p:childTnLst>
                                    <p:anim calcmode="lin" valueType="num">
                                      <p:cBhvr>
                                        <p:cTn id="36" dur="500"/>
                                        <p:tgtEl>
                                          <p:spTgt spid="8"/>
                                        </p:tgtEl>
                                        <p:attrNameLst>
                                          <p:attrName>ppt_w</p:attrName>
                                        </p:attrNameLst>
                                      </p:cBhvr>
                                      <p:tavLst>
                                        <p:tav tm="0">
                                          <p:val>
                                            <p:strVal val="ppt_w"/>
                                          </p:val>
                                        </p:tav>
                                        <p:tav tm="100000">
                                          <p:val>
                                            <p:fltVal val="0"/>
                                          </p:val>
                                        </p:tav>
                                      </p:tavLst>
                                    </p:anim>
                                    <p:anim calcmode="lin" valueType="num">
                                      <p:cBhvr>
                                        <p:cTn id="37" dur="500"/>
                                        <p:tgtEl>
                                          <p:spTgt spid="8"/>
                                        </p:tgtEl>
                                        <p:attrNameLst>
                                          <p:attrName>ppt_h</p:attrName>
                                        </p:attrNameLst>
                                      </p:cBhvr>
                                      <p:tavLst>
                                        <p:tav tm="0">
                                          <p:val>
                                            <p:strVal val="ppt_h"/>
                                          </p:val>
                                        </p:tav>
                                        <p:tav tm="100000">
                                          <p:val>
                                            <p:fltVal val="0"/>
                                          </p:val>
                                        </p:tav>
                                      </p:tavLst>
                                    </p:anim>
                                    <p:anim calcmode="lin" valueType="num">
                                      <p:cBhvr>
                                        <p:cTn id="38" dur="500"/>
                                        <p:tgtEl>
                                          <p:spTgt spid="8"/>
                                        </p:tgtEl>
                                        <p:attrNameLst>
                                          <p:attrName>style.rotation</p:attrName>
                                        </p:attrNameLst>
                                      </p:cBhvr>
                                      <p:tavLst>
                                        <p:tav tm="0">
                                          <p:val>
                                            <p:fltVal val="0"/>
                                          </p:val>
                                        </p:tav>
                                        <p:tav tm="100000">
                                          <p:val>
                                            <p:fltVal val="360"/>
                                          </p:val>
                                        </p:tav>
                                      </p:tavLst>
                                    </p:anim>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9A281-E7AE-4BD9-9D3B-0819223C6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04800"/>
            <a:ext cx="6705600" cy="4648200"/>
          </a:xfrm>
          <a:prstGeom prst="rect">
            <a:avLst/>
          </a:prstGeom>
        </p:spPr>
      </p:pic>
      <p:pic>
        <p:nvPicPr>
          <p:cNvPr id="5" name="Picture 4">
            <a:extLst>
              <a:ext uri="{FF2B5EF4-FFF2-40B4-BE49-F238E27FC236}">
                <a16:creationId xmlns:a16="http://schemas.microsoft.com/office/drawing/2014/main" id="{0DA71F94-B9EF-42E4-8F6F-AADD0C89C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52674"/>
            <a:ext cx="6886575" cy="3876675"/>
          </a:xfrm>
          <a:prstGeom prst="rect">
            <a:avLst/>
          </a:prstGeom>
        </p:spPr>
      </p:pic>
      <p:pic>
        <p:nvPicPr>
          <p:cNvPr id="7" name="Picture 6">
            <a:extLst>
              <a:ext uri="{FF2B5EF4-FFF2-40B4-BE49-F238E27FC236}">
                <a16:creationId xmlns:a16="http://schemas.microsoft.com/office/drawing/2014/main" id="{605630EF-FA2E-481C-BA86-36A1D7427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133600"/>
            <a:ext cx="6705600" cy="4095749"/>
          </a:xfrm>
          <a:prstGeom prst="rect">
            <a:avLst/>
          </a:prstGeom>
        </p:spPr>
      </p:pic>
    </p:spTree>
    <p:extLst>
      <p:ext uri="{BB962C8B-B14F-4D97-AF65-F5344CB8AC3E}">
        <p14:creationId xmlns:p14="http://schemas.microsoft.com/office/powerpoint/2010/main" val="4859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3" fill="hold"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1+ppt_w/2"/>
                                          </p:val>
                                        </p:tav>
                                      </p:tavLst>
                                    </p:anim>
                                    <p:anim calcmode="lin" valueType="num">
                                      <p:cBhvr additive="base">
                                        <p:cTn id="14" dur="500"/>
                                        <p:tgtEl>
                                          <p:spTgt spid="3"/>
                                        </p:tgtEl>
                                        <p:attrNameLst>
                                          <p:attrName>ppt_y</p:attrName>
                                        </p:attrNameLst>
                                      </p:cBhvr>
                                      <p:tavLst>
                                        <p:tav tm="0">
                                          <p:val>
                                            <p:strVal val="ppt_y"/>
                                          </p:val>
                                        </p:tav>
                                        <p:tav tm="100000">
                                          <p:val>
                                            <p:strVal val="0-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nodeType="clickEffect">
                                  <p:stCondLst>
                                    <p:cond delay="0"/>
                                  </p:stCondLst>
                                  <p:childTnLst>
                                    <p:animEffect transition="out" filter="wedg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 decel="100000"/>
                                        <p:tgtEl>
                                          <p:spTgt spid="7"/>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7"/>
                                        </p:tgtEl>
                                        <p:attrNameLst>
                                          <p:attrName>ppt_y</p:attrName>
                                        </p:attrNameLst>
                                      </p:cBhvr>
                                      <p:tavLst>
                                        <p:tav tm="0">
                                          <p:val>
                                            <p:strVal val="ppt_y"/>
                                          </p:val>
                                        </p:tav>
                                        <p:tav tm="100000">
                                          <p:val>
                                            <p:strVal val="ppt_y+1"/>
                                          </p:val>
                                        </p:tav>
                                      </p:tavLst>
                                    </p:anim>
                                    <p:set>
                                      <p:cBhvr>
                                        <p:cTn id="3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34400" cy="2369880"/>
          </a:xfrm>
          <a:prstGeom prst="rect">
            <a:avLst/>
          </a:prstGeom>
          <a:noFill/>
        </p:spPr>
        <p:txBody>
          <a:bodyPr wrap="square" rtlCol="0">
            <a:spAutoFit/>
          </a:bodyPr>
          <a:lstStyle/>
          <a:p>
            <a:pPr algn="ctr"/>
            <a:r>
              <a:rPr lang="en-US" sz="8800" dirty="0" err="1">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আজকের</a:t>
            </a:r>
            <a:r>
              <a:rPr lang="en-US" sz="88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 </a:t>
            </a:r>
            <a:r>
              <a:rPr lang="en-US" sz="8800" dirty="0" err="1">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পাঠ</a:t>
            </a:r>
            <a:r>
              <a:rPr lang="en-US" sz="88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 </a:t>
            </a:r>
            <a:r>
              <a:rPr lang="en-US" sz="8800" dirty="0" err="1">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শিরোনাম</a:t>
            </a:r>
            <a:endParaRPr lang="bn-BD" sz="88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endParaRPr>
          </a:p>
          <a:p>
            <a:pPr algn="ctr"/>
            <a:r>
              <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sym typeface="Webdings"/>
              </a:rPr>
              <a:t></a:t>
            </a:r>
            <a:endPar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Explosion: 8 Points 3">
            <a:extLst>
              <a:ext uri="{FF2B5EF4-FFF2-40B4-BE49-F238E27FC236}">
                <a16:creationId xmlns:a16="http://schemas.microsoft.com/office/drawing/2014/main" id="{4BF0C9CC-D21B-4717-9FB1-58ECBE49B32F}"/>
              </a:ext>
            </a:extLst>
          </p:cNvPr>
          <p:cNvSpPr/>
          <p:nvPr/>
        </p:nvSpPr>
        <p:spPr>
          <a:xfrm>
            <a:off x="2057400" y="1264980"/>
            <a:ext cx="5638800" cy="2514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C00000"/>
                </a:solidFill>
              </a:rPr>
              <a:t>শখের</a:t>
            </a:r>
            <a:r>
              <a:rPr lang="en-US" sz="6000" dirty="0">
                <a:solidFill>
                  <a:srgbClr val="C00000"/>
                </a:solidFill>
              </a:rPr>
              <a:t> </a:t>
            </a:r>
            <a:r>
              <a:rPr lang="en-US" sz="6000" dirty="0" err="1">
                <a:solidFill>
                  <a:srgbClr val="C00000"/>
                </a:solidFill>
              </a:rPr>
              <a:t>মৃৎশিল্প</a:t>
            </a:r>
            <a:endParaRPr lang="en-US" sz="6000" dirty="0">
              <a:solidFill>
                <a:srgbClr val="C00000"/>
              </a:solidFill>
            </a:endParaRPr>
          </a:p>
        </p:txBody>
      </p:sp>
      <p:pic>
        <p:nvPicPr>
          <p:cNvPr id="7" name="Picture 6">
            <a:extLst>
              <a:ext uri="{FF2B5EF4-FFF2-40B4-BE49-F238E27FC236}">
                <a16:creationId xmlns:a16="http://schemas.microsoft.com/office/drawing/2014/main" id="{238F0C06-B039-456B-871E-B1D9F81CF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3924302"/>
            <a:ext cx="5867400" cy="23698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07B0D-A798-40BF-BBA3-104D56AD80B0}"/>
              </a:ext>
            </a:extLst>
          </p:cNvPr>
          <p:cNvSpPr txBox="1"/>
          <p:nvPr/>
        </p:nvSpPr>
        <p:spPr>
          <a:xfrm>
            <a:off x="2166534" y="0"/>
            <a:ext cx="4956806" cy="1107996"/>
          </a:xfrm>
          <a:prstGeom prst="rect">
            <a:avLst/>
          </a:prstGeom>
          <a:solidFill>
            <a:srgbClr val="FFFF00"/>
          </a:solidFill>
        </p:spPr>
        <p:txBody>
          <a:bodyPr wrap="none" rtlCol="0">
            <a:spAutoFit/>
          </a:bodyPr>
          <a:lstStyle/>
          <a:p>
            <a:r>
              <a:rPr lang="en-US" sz="6600" dirty="0" err="1"/>
              <a:t>শিক্ষকের</a:t>
            </a:r>
            <a:r>
              <a:rPr lang="en-US" sz="6600" dirty="0"/>
              <a:t> </a:t>
            </a:r>
            <a:r>
              <a:rPr lang="en-US" sz="6600" dirty="0" err="1"/>
              <a:t>আদর্শপাঠ</a:t>
            </a:r>
            <a:endParaRPr lang="en-US" sz="6600" dirty="0"/>
          </a:p>
        </p:txBody>
      </p:sp>
      <p:pic>
        <p:nvPicPr>
          <p:cNvPr id="9" name="Picture 8">
            <a:extLst>
              <a:ext uri="{FF2B5EF4-FFF2-40B4-BE49-F238E27FC236}">
                <a16:creationId xmlns:a16="http://schemas.microsoft.com/office/drawing/2014/main" id="{EB873646-92EB-498F-A25E-A98E8A1DA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34" y="1219200"/>
            <a:ext cx="4913049" cy="56388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890037"/>
            <a:ext cx="8686800" cy="1754326"/>
          </a:xfrm>
          <a:prstGeom prst="rect">
            <a:avLst/>
          </a:prstGeom>
          <a:solidFill>
            <a:srgbClr val="92D050"/>
          </a:solidFill>
          <a:ln>
            <a:solidFill>
              <a:srgbClr val="FF0000"/>
            </a:solidFill>
          </a:ln>
        </p:spPr>
        <p:txBody>
          <a:bodyPr wrap="square" rtlCol="0">
            <a:spAutoFit/>
          </a:bodyPr>
          <a:lstStyle/>
          <a:p>
            <a:r>
              <a:rPr lang="en-US" sz="5400" dirty="0" err="1">
                <a:effectLst>
                  <a:outerShdw blurRad="38100" dist="38100" dir="2700000" algn="tl">
                    <a:srgbClr val="000000">
                      <a:alpha val="43137"/>
                    </a:srgbClr>
                  </a:outerShdw>
                </a:effectLst>
                <a:latin typeface="NikoshBAN" pitchFamily="2" charset="0"/>
                <a:cs typeface="NikoshBAN" pitchFamily="2" charset="0"/>
              </a:rPr>
              <a:t>একজনে</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পড়বে,সবাই</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শুনবে</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এবং</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কঠিন</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শব্দ</a:t>
            </a:r>
            <a:r>
              <a:rPr lang="en-US" sz="5400" dirty="0">
                <a:effectLst>
                  <a:outerShdw blurRad="38100" dist="38100" dir="2700000" algn="tl">
                    <a:srgbClr val="000000">
                      <a:alpha val="43137"/>
                    </a:srgbClr>
                  </a:outerShdw>
                </a:effectLst>
                <a:latin typeface="NikoshBAN" pitchFamily="2" charset="0"/>
                <a:cs typeface="NikoshBAN" pitchFamily="2" charset="0"/>
              </a:rPr>
              <a:t> ও </a:t>
            </a:r>
            <a:r>
              <a:rPr lang="en-US" sz="5400" dirty="0" err="1">
                <a:effectLst>
                  <a:outerShdw blurRad="38100" dist="38100" dir="2700000" algn="tl">
                    <a:srgbClr val="000000">
                      <a:alpha val="43137"/>
                    </a:srgbClr>
                  </a:outerShdw>
                </a:effectLst>
                <a:latin typeface="NikoshBAN" pitchFamily="2" charset="0"/>
                <a:cs typeface="NikoshBAN" pitchFamily="2" charset="0"/>
              </a:rPr>
              <a:t>যুক্তবর্ণের</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নিচে</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দাগ</a:t>
            </a:r>
            <a:r>
              <a:rPr lang="en-US" sz="5400" dirty="0">
                <a:effectLst>
                  <a:outerShdw blurRad="38100" dist="38100" dir="2700000" algn="tl">
                    <a:srgbClr val="000000">
                      <a:alpha val="43137"/>
                    </a:srgbClr>
                  </a:outerShdw>
                </a:effectLst>
                <a:latin typeface="NikoshBAN" pitchFamily="2" charset="0"/>
                <a:cs typeface="NikoshBAN" pitchFamily="2" charset="0"/>
              </a:rPr>
              <a:t> </a:t>
            </a:r>
            <a:r>
              <a:rPr lang="en-US" sz="5400" dirty="0" err="1">
                <a:effectLst>
                  <a:outerShdw blurRad="38100" dist="38100" dir="2700000" algn="tl">
                    <a:srgbClr val="000000">
                      <a:alpha val="43137"/>
                    </a:srgbClr>
                  </a:outerShdw>
                </a:effectLst>
                <a:latin typeface="NikoshBAN" pitchFamily="2" charset="0"/>
                <a:cs typeface="NikoshBAN" pitchFamily="2" charset="0"/>
              </a:rPr>
              <a:t>দিবে</a:t>
            </a:r>
            <a:r>
              <a:rPr lang="en-US" sz="5400" dirty="0">
                <a:effectLst>
                  <a:outerShdw blurRad="38100" dist="38100" dir="2700000" algn="tl">
                    <a:srgbClr val="000000">
                      <a:alpha val="43137"/>
                    </a:srgbClr>
                  </a:outerShdw>
                </a:effectLst>
                <a:latin typeface="NikoshBAN" pitchFamily="2" charset="0"/>
                <a:cs typeface="NikoshBAN" pitchFamily="2" charset="0"/>
              </a:rPr>
              <a:t>।</a:t>
            </a:r>
          </a:p>
        </p:txBody>
      </p:sp>
      <p:sp>
        <p:nvSpPr>
          <p:cNvPr id="2" name="Flowchart: Punched Tape 1">
            <a:extLst>
              <a:ext uri="{FF2B5EF4-FFF2-40B4-BE49-F238E27FC236}">
                <a16:creationId xmlns:a16="http://schemas.microsoft.com/office/drawing/2014/main" id="{E9A584F4-992B-4104-8566-44184F99BB09}"/>
              </a:ext>
            </a:extLst>
          </p:cNvPr>
          <p:cNvSpPr/>
          <p:nvPr/>
        </p:nvSpPr>
        <p:spPr>
          <a:xfrm>
            <a:off x="1714500" y="-100200"/>
            <a:ext cx="5715000" cy="141614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002060"/>
                </a:solidFill>
              </a:rPr>
              <a:t>শিক্ষার্থীর</a:t>
            </a:r>
            <a:r>
              <a:rPr lang="en-US" sz="5400" dirty="0">
                <a:solidFill>
                  <a:srgbClr val="002060"/>
                </a:solidFill>
              </a:rPr>
              <a:t> </a:t>
            </a:r>
            <a:r>
              <a:rPr lang="en-US" sz="5400" dirty="0" err="1">
                <a:solidFill>
                  <a:srgbClr val="002060"/>
                </a:solidFill>
              </a:rPr>
              <a:t>সরব</a:t>
            </a:r>
            <a:r>
              <a:rPr lang="en-US" sz="5400" dirty="0">
                <a:solidFill>
                  <a:srgbClr val="002060"/>
                </a:solidFill>
              </a:rPr>
              <a:t> </a:t>
            </a:r>
            <a:r>
              <a:rPr lang="en-US" sz="5400" dirty="0" err="1">
                <a:solidFill>
                  <a:srgbClr val="002060"/>
                </a:solidFill>
              </a:rPr>
              <a:t>পাঠ</a:t>
            </a:r>
            <a:endParaRPr lang="en-US" sz="5400" dirty="0">
              <a:solidFill>
                <a:srgbClr val="002060"/>
              </a:solidFill>
            </a:endParaRPr>
          </a:p>
        </p:txBody>
      </p:sp>
      <p:pic>
        <p:nvPicPr>
          <p:cNvPr id="5" name="Picture 4">
            <a:extLst>
              <a:ext uri="{FF2B5EF4-FFF2-40B4-BE49-F238E27FC236}">
                <a16:creationId xmlns:a16="http://schemas.microsoft.com/office/drawing/2014/main" id="{E35EDF09-B9DF-4595-B8D5-A161FA92D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15948"/>
            <a:ext cx="8686800" cy="3484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4"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367A30F-81CE-49E5-A94C-E0141B335FC7}"/>
              </a:ext>
            </a:extLst>
          </p:cNvPr>
          <p:cNvSpPr/>
          <p:nvPr/>
        </p:nvSpPr>
        <p:spPr>
          <a:xfrm>
            <a:off x="1905000" y="152400"/>
            <a:ext cx="56388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rPr>
              <a:t>শব্দার্থ</a:t>
            </a:r>
            <a:r>
              <a:rPr lang="en-US" sz="6000" dirty="0">
                <a:solidFill>
                  <a:srgbClr val="FF0000"/>
                </a:solidFill>
              </a:rPr>
              <a:t> ও </a:t>
            </a:r>
            <a:r>
              <a:rPr lang="en-US" sz="6000" dirty="0" err="1">
                <a:solidFill>
                  <a:srgbClr val="FF0000"/>
                </a:solidFill>
              </a:rPr>
              <a:t>বাক্যগঠন</a:t>
            </a:r>
            <a:endParaRPr lang="en-US" sz="6000" dirty="0">
              <a:solidFill>
                <a:srgbClr val="FF0000"/>
              </a:solidFill>
            </a:endParaRPr>
          </a:p>
        </p:txBody>
      </p:sp>
      <p:sp>
        <p:nvSpPr>
          <p:cNvPr id="5" name="TextBox 4">
            <a:extLst>
              <a:ext uri="{FF2B5EF4-FFF2-40B4-BE49-F238E27FC236}">
                <a16:creationId xmlns:a16="http://schemas.microsoft.com/office/drawing/2014/main" id="{68CEAD26-AD92-438E-BD28-E94F45693EDA}"/>
              </a:ext>
            </a:extLst>
          </p:cNvPr>
          <p:cNvSpPr txBox="1"/>
          <p:nvPr/>
        </p:nvSpPr>
        <p:spPr>
          <a:xfrm>
            <a:off x="228600" y="1185766"/>
            <a:ext cx="7867859" cy="646331"/>
          </a:xfrm>
          <a:prstGeom prst="rect">
            <a:avLst/>
          </a:prstGeom>
          <a:solidFill>
            <a:srgbClr val="FFFF00"/>
          </a:solidFill>
        </p:spPr>
        <p:txBody>
          <a:bodyPr wrap="none" rtlCol="0">
            <a:spAutoFit/>
          </a:bodyPr>
          <a:lstStyle/>
          <a:p>
            <a:r>
              <a:rPr lang="en-US" sz="3600" dirty="0" err="1"/>
              <a:t>নিচের</a:t>
            </a:r>
            <a:r>
              <a:rPr lang="en-US" sz="3600" dirty="0"/>
              <a:t> </a:t>
            </a:r>
            <a:r>
              <a:rPr lang="en-US" sz="3600" dirty="0" err="1"/>
              <a:t>শব্দগুলোর</a:t>
            </a:r>
            <a:r>
              <a:rPr lang="en-US" sz="3600" dirty="0"/>
              <a:t> </a:t>
            </a:r>
            <a:r>
              <a:rPr lang="en-US" sz="3600" dirty="0" err="1"/>
              <a:t>অর্থ</a:t>
            </a:r>
            <a:r>
              <a:rPr lang="en-US" sz="3600" dirty="0"/>
              <a:t> ও </a:t>
            </a:r>
            <a:r>
              <a:rPr lang="en-US" sz="3600" dirty="0" err="1"/>
              <a:t>শব্দগুলো</a:t>
            </a:r>
            <a:r>
              <a:rPr lang="en-US" sz="3600" dirty="0"/>
              <a:t> </a:t>
            </a:r>
            <a:r>
              <a:rPr lang="en-US" sz="3600" dirty="0" err="1"/>
              <a:t>দিয়ে</a:t>
            </a:r>
            <a:r>
              <a:rPr lang="en-US" sz="3600" dirty="0"/>
              <a:t> </a:t>
            </a:r>
            <a:r>
              <a:rPr lang="en-US" sz="3600" dirty="0" err="1"/>
              <a:t>বাক্যগঠন</a:t>
            </a:r>
            <a:r>
              <a:rPr lang="en-US" sz="3600" dirty="0"/>
              <a:t> </a:t>
            </a:r>
            <a:r>
              <a:rPr lang="en-US" sz="3600" dirty="0" err="1"/>
              <a:t>শিখি</a:t>
            </a:r>
            <a:r>
              <a:rPr lang="en-US" sz="3600" dirty="0"/>
              <a:t>।</a:t>
            </a:r>
          </a:p>
        </p:txBody>
      </p:sp>
      <p:sp>
        <p:nvSpPr>
          <p:cNvPr id="6" name="TextBox 5">
            <a:extLst>
              <a:ext uri="{FF2B5EF4-FFF2-40B4-BE49-F238E27FC236}">
                <a16:creationId xmlns:a16="http://schemas.microsoft.com/office/drawing/2014/main" id="{F45E97EE-E587-4812-A9EA-592533DF0AF0}"/>
              </a:ext>
            </a:extLst>
          </p:cNvPr>
          <p:cNvSpPr txBox="1"/>
          <p:nvPr/>
        </p:nvSpPr>
        <p:spPr>
          <a:xfrm>
            <a:off x="228600" y="1865531"/>
            <a:ext cx="3031599" cy="646331"/>
          </a:xfrm>
          <a:prstGeom prst="rect">
            <a:avLst/>
          </a:prstGeom>
          <a:solidFill>
            <a:srgbClr val="00B050"/>
          </a:solidFill>
        </p:spPr>
        <p:txBody>
          <a:bodyPr wrap="none" rtlCol="0">
            <a:spAutoFit/>
          </a:bodyPr>
          <a:lstStyle/>
          <a:p>
            <a:r>
              <a:rPr lang="en-US" sz="3600" dirty="0" err="1">
                <a:solidFill>
                  <a:srgbClr val="FF0000"/>
                </a:solidFill>
              </a:rPr>
              <a:t>বর্ণের</a:t>
            </a:r>
            <a:r>
              <a:rPr lang="en-US" sz="3600" dirty="0">
                <a:solidFill>
                  <a:srgbClr val="FF0000"/>
                </a:solidFill>
              </a:rPr>
              <a:t>, </a:t>
            </a:r>
            <a:r>
              <a:rPr lang="en-US" sz="3600" dirty="0" err="1">
                <a:solidFill>
                  <a:srgbClr val="FF0000"/>
                </a:solidFill>
              </a:rPr>
              <a:t>বিচিত্র</a:t>
            </a:r>
            <a:r>
              <a:rPr lang="en-US" sz="3600" dirty="0">
                <a:solidFill>
                  <a:srgbClr val="FF0000"/>
                </a:solidFill>
              </a:rPr>
              <a:t>, </a:t>
            </a:r>
            <a:r>
              <a:rPr lang="en-US" sz="3600" dirty="0" err="1">
                <a:solidFill>
                  <a:srgbClr val="FF0000"/>
                </a:solidFill>
              </a:rPr>
              <a:t>অপূর্ব</a:t>
            </a:r>
            <a:r>
              <a:rPr lang="en-US" sz="3600" dirty="0">
                <a:solidFill>
                  <a:srgbClr val="FF0000"/>
                </a:solidFill>
              </a:rPr>
              <a:t>, </a:t>
            </a:r>
          </a:p>
        </p:txBody>
      </p:sp>
      <p:sp>
        <p:nvSpPr>
          <p:cNvPr id="7" name="TextBox 6">
            <a:extLst>
              <a:ext uri="{FF2B5EF4-FFF2-40B4-BE49-F238E27FC236}">
                <a16:creationId xmlns:a16="http://schemas.microsoft.com/office/drawing/2014/main" id="{4701944B-57B3-4EE6-8D10-62285639D03A}"/>
              </a:ext>
            </a:extLst>
          </p:cNvPr>
          <p:cNvSpPr txBox="1"/>
          <p:nvPr/>
        </p:nvSpPr>
        <p:spPr>
          <a:xfrm>
            <a:off x="228600" y="2632000"/>
            <a:ext cx="1103187" cy="830997"/>
          </a:xfrm>
          <a:prstGeom prst="rect">
            <a:avLst/>
          </a:prstGeom>
          <a:solidFill>
            <a:srgbClr val="FFC000"/>
          </a:solidFill>
        </p:spPr>
        <p:txBody>
          <a:bodyPr wrap="none" rtlCol="0">
            <a:spAutoFit/>
          </a:bodyPr>
          <a:lstStyle/>
          <a:p>
            <a:r>
              <a:rPr lang="en-US" sz="4800" dirty="0" err="1"/>
              <a:t>বর্ণের</a:t>
            </a:r>
            <a:endParaRPr lang="en-US" sz="4800" dirty="0"/>
          </a:p>
        </p:txBody>
      </p:sp>
      <p:sp>
        <p:nvSpPr>
          <p:cNvPr id="8" name="Arrow: Right 7">
            <a:extLst>
              <a:ext uri="{FF2B5EF4-FFF2-40B4-BE49-F238E27FC236}">
                <a16:creationId xmlns:a16="http://schemas.microsoft.com/office/drawing/2014/main" id="{EF0C77C8-F5FA-4372-95B3-4B7A485C5022}"/>
              </a:ext>
            </a:extLst>
          </p:cNvPr>
          <p:cNvSpPr/>
          <p:nvPr/>
        </p:nvSpPr>
        <p:spPr>
          <a:xfrm>
            <a:off x="1415795" y="2805182"/>
            <a:ext cx="11031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564BF9-D712-4C5F-B742-B0A0D15CCFAC}"/>
              </a:ext>
            </a:extLst>
          </p:cNvPr>
          <p:cNvSpPr txBox="1"/>
          <p:nvPr/>
        </p:nvSpPr>
        <p:spPr>
          <a:xfrm>
            <a:off x="2743200" y="2632000"/>
            <a:ext cx="1160895" cy="830997"/>
          </a:xfrm>
          <a:prstGeom prst="rect">
            <a:avLst/>
          </a:prstGeom>
          <a:solidFill>
            <a:srgbClr val="00B0F0"/>
          </a:solidFill>
        </p:spPr>
        <p:txBody>
          <a:bodyPr wrap="none" rtlCol="0">
            <a:spAutoFit/>
          </a:bodyPr>
          <a:lstStyle/>
          <a:p>
            <a:r>
              <a:rPr lang="en-US" sz="4800" dirty="0" err="1"/>
              <a:t>রঙের</a:t>
            </a:r>
            <a:endParaRPr lang="en-US" sz="4800" dirty="0"/>
          </a:p>
        </p:txBody>
      </p:sp>
      <p:sp>
        <p:nvSpPr>
          <p:cNvPr id="10" name="Arrow: Down 9">
            <a:extLst>
              <a:ext uri="{FF2B5EF4-FFF2-40B4-BE49-F238E27FC236}">
                <a16:creationId xmlns:a16="http://schemas.microsoft.com/office/drawing/2014/main" id="{D2BE2122-170B-417B-B7AF-8B937EB76929}"/>
              </a:ext>
            </a:extLst>
          </p:cNvPr>
          <p:cNvSpPr/>
          <p:nvPr/>
        </p:nvSpPr>
        <p:spPr>
          <a:xfrm>
            <a:off x="537877" y="35737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DFC4FC4-1A59-486B-BE3F-6A8482164B59}"/>
              </a:ext>
            </a:extLst>
          </p:cNvPr>
          <p:cNvSpPr txBox="1"/>
          <p:nvPr/>
        </p:nvSpPr>
        <p:spPr>
          <a:xfrm>
            <a:off x="228600" y="4671961"/>
            <a:ext cx="5886548" cy="707886"/>
          </a:xfrm>
          <a:prstGeom prst="rect">
            <a:avLst/>
          </a:prstGeom>
          <a:solidFill>
            <a:schemeClr val="accent2">
              <a:lumMod val="60000"/>
              <a:lumOff val="40000"/>
            </a:schemeClr>
          </a:solidFill>
        </p:spPr>
        <p:txBody>
          <a:bodyPr wrap="none" rtlCol="0">
            <a:spAutoFit/>
          </a:bodyPr>
          <a:lstStyle/>
          <a:p>
            <a:r>
              <a:rPr lang="en-US" sz="4000" dirty="0" err="1"/>
              <a:t>মেলায়</a:t>
            </a:r>
            <a:r>
              <a:rPr lang="en-US" sz="4000" dirty="0"/>
              <a:t> </a:t>
            </a:r>
            <a:r>
              <a:rPr lang="en-US" sz="4000" dirty="0" err="1"/>
              <a:t>রয়েছে</a:t>
            </a:r>
            <a:r>
              <a:rPr lang="en-US" sz="4000" dirty="0"/>
              <a:t> </a:t>
            </a:r>
            <a:r>
              <a:rPr lang="en-US" sz="4000" dirty="0" err="1"/>
              <a:t>নানা</a:t>
            </a:r>
            <a:r>
              <a:rPr lang="en-US" sz="4000" dirty="0"/>
              <a:t> </a:t>
            </a:r>
            <a:r>
              <a:rPr lang="en-US" sz="4000" dirty="0" err="1"/>
              <a:t>বর্ণের</a:t>
            </a:r>
            <a:r>
              <a:rPr lang="en-US" sz="4000" dirty="0"/>
              <a:t> </a:t>
            </a:r>
            <a:r>
              <a:rPr lang="en-US" sz="4000" dirty="0" err="1"/>
              <a:t>মাটির</a:t>
            </a:r>
            <a:r>
              <a:rPr lang="en-US" sz="4000" dirty="0"/>
              <a:t> </a:t>
            </a:r>
            <a:r>
              <a:rPr lang="en-US" sz="4000" dirty="0" err="1"/>
              <a:t>হাঁড়ি</a:t>
            </a:r>
            <a:r>
              <a:rPr lang="en-US" sz="4000" dirty="0"/>
              <a:t>।</a:t>
            </a:r>
          </a:p>
        </p:txBody>
      </p:sp>
    </p:spTree>
    <p:extLst>
      <p:ext uri="{BB962C8B-B14F-4D97-AF65-F5344CB8AC3E}">
        <p14:creationId xmlns:p14="http://schemas.microsoft.com/office/powerpoint/2010/main" val="2804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10600</TotalTime>
  <Words>428</Words>
  <Application>Microsoft Office PowerPoint</Application>
  <PresentationFormat>On-screen Show (4:3)</PresentationFormat>
  <Paragraphs>96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NikoshBAN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Jahanara Nasrin</dc:creator>
  <cp:lastModifiedBy>User</cp:lastModifiedBy>
  <cp:revision>188</cp:revision>
  <dcterms:created xsi:type="dcterms:W3CDTF">2006-08-16T00:00:00Z</dcterms:created>
  <dcterms:modified xsi:type="dcterms:W3CDTF">2019-11-12T13:14:24Z</dcterms:modified>
</cp:coreProperties>
</file>