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5" r:id="rId2"/>
    <p:sldId id="346" r:id="rId3"/>
    <p:sldId id="345" r:id="rId4"/>
    <p:sldId id="325" r:id="rId5"/>
    <p:sldId id="351" r:id="rId6"/>
    <p:sldId id="285" r:id="rId7"/>
    <p:sldId id="350" r:id="rId8"/>
    <p:sldId id="334" r:id="rId9"/>
    <p:sldId id="307" r:id="rId10"/>
    <p:sldId id="348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0" autoAdjust="0"/>
  </p:normalViewPr>
  <p:slideViewPr>
    <p:cSldViewPr snapToGrid="0">
      <p:cViewPr varScale="1">
        <p:scale>
          <a:sx n="81" d="100"/>
          <a:sy n="81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42B28-5E26-4CE4-AE63-8741D0E676C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1DD163-F316-46B6-9C37-10910181AF5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B092052-10F0-4608-BB0E-3B5C8C7A4055}" type="parTrans" cxnId="{0D54BBB3-E7EF-4BFA-90A0-B3546C663D45}">
      <dgm:prSet/>
      <dgm:spPr/>
      <dgm:t>
        <a:bodyPr/>
        <a:lstStyle/>
        <a:p>
          <a:endParaRPr lang="en-US"/>
        </a:p>
      </dgm:t>
    </dgm:pt>
    <dgm:pt modelId="{D31C2F84-B998-4E78-A4CC-10800CB44914}" type="sibTrans" cxnId="{0D54BBB3-E7EF-4BFA-90A0-B3546C663D45}">
      <dgm:prSet/>
      <dgm:spPr/>
      <dgm:t>
        <a:bodyPr/>
        <a:lstStyle/>
        <a:p>
          <a:endParaRPr lang="en-US"/>
        </a:p>
      </dgm:t>
    </dgm:pt>
    <dgm:pt modelId="{3CED7D88-CB6F-4E28-A41D-D8260AA2230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জন্ম:- 1903 খ্রিঃ নোয়াখালী জেলার কাঞ্চনপুর গ্রামে।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6974DC-4417-472A-846F-72E29CE3A7A0}" type="parTrans" cxnId="{E32A64FE-849A-41A8-B00F-8B2B5EC97E6E}">
      <dgm:prSet/>
      <dgm:spPr/>
      <dgm:t>
        <a:bodyPr/>
        <a:lstStyle/>
        <a:p>
          <a:endParaRPr lang="en-US"/>
        </a:p>
      </dgm:t>
    </dgm:pt>
    <dgm:pt modelId="{00D5F851-87E7-47E8-B65A-342EA426FFAE}" type="sibTrans" cxnId="{E32A64FE-849A-41A8-B00F-8B2B5EC97E6E}">
      <dgm:prSet/>
      <dgm:spPr/>
      <dgm:t>
        <a:bodyPr/>
        <a:lstStyle/>
        <a:p>
          <a:endParaRPr lang="en-US"/>
        </a:p>
      </dgm:t>
    </dgm:pt>
    <dgm:pt modelId="{45591464-11E1-4E6A-9516-CB05A9E0E238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AU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কর্মজীবন:-</a:t>
          </a:r>
        </a:p>
        <a:p>
          <a:pPr algn="ctr"/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সহ:শিক্ষক:-</a:t>
          </a:r>
          <a:r>
            <a:rPr lang="en-A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A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ইউসুফ হাইস্কুল, কুমিল্লা</a:t>
          </a:r>
        </a:p>
        <a:p>
          <a:pPr algn="ctr"/>
          <a:r>
            <a:rPr lang="en-A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অধ্যাপক:-চট্টগ্রাম কলেজ।</a:t>
          </a:r>
          <a:endParaRPr lang="en-AU" sz="1800" b="0" dirty="0">
            <a:latin typeface="NikoshBAN" pitchFamily="2" charset="0"/>
            <a:cs typeface="NikoshBAN" pitchFamily="2" charset="0"/>
          </a:endParaRPr>
        </a:p>
      </dgm:t>
    </dgm:pt>
    <dgm:pt modelId="{17D3CC88-1C9A-4000-BFF7-B9D4D7D780AE}" type="parTrans" cxnId="{0D0CF9F0-57A6-4036-A894-4BA198DB8FA1}">
      <dgm:prSet/>
      <dgm:spPr/>
      <dgm:t>
        <a:bodyPr/>
        <a:lstStyle/>
        <a:p>
          <a:endParaRPr lang="en-US"/>
        </a:p>
      </dgm:t>
    </dgm:pt>
    <dgm:pt modelId="{7C3CA603-06BD-44BE-8651-45BE438A429A}" type="sibTrans" cxnId="{0D0CF9F0-57A6-4036-A894-4BA198DB8FA1}">
      <dgm:prSet/>
      <dgm:spPr/>
      <dgm:t>
        <a:bodyPr/>
        <a:lstStyle/>
        <a:p>
          <a:endParaRPr lang="en-US"/>
        </a:p>
      </dgm:t>
    </dgm:pt>
    <dgm:pt modelId="{91EA82A0-B3BD-4821-A08B-0B5CBA68901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n-US" sz="1400" b="1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endParaRPr lang="en-US" sz="1400" b="1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সাহিত্যকর্ম:-</a:t>
          </a:r>
        </a:p>
        <a:p>
          <a:pPr algn="ctr"/>
          <a:r>
            <a:rPr lang="en-US" sz="20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প্রবন্ধ:- </a:t>
          </a:r>
          <a:r>
            <a:rPr lang="en-US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সংস্কৃতি কথা।</a:t>
          </a:r>
          <a:endParaRPr lang="en-US" sz="2000" b="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0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অনুবাদ গ্রন্থ:- </a:t>
          </a:r>
          <a:r>
            <a:rPr lang="en-US" sz="18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 ও সুখ। বাংলা একাডেমি তাঁর প্রকাশিত ও অপ্রকাশিত সমস্ত রচনা রচনাবলি-আকারে   প্রকাশ করেছে।</a:t>
          </a:r>
        </a:p>
        <a:p>
          <a:pPr algn="ctr"/>
          <a:endParaRPr lang="en-US" sz="1200" b="0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F43299-6181-4B0F-B188-0F7EA2A053FD}" type="parTrans" cxnId="{DCBD2B0C-947A-4E8C-BA09-BFF41807DC84}">
      <dgm:prSet/>
      <dgm:spPr/>
      <dgm:t>
        <a:bodyPr/>
        <a:lstStyle/>
        <a:p>
          <a:endParaRPr lang="en-US"/>
        </a:p>
      </dgm:t>
    </dgm:pt>
    <dgm:pt modelId="{C044F276-E571-4D74-A5E7-B2D2BFD17263}" type="sibTrans" cxnId="{DCBD2B0C-947A-4E8C-BA09-BFF41807DC84}">
      <dgm:prSet/>
      <dgm:spPr/>
      <dgm:t>
        <a:bodyPr/>
        <a:lstStyle/>
        <a:p>
          <a:endParaRPr lang="en-US"/>
        </a:p>
      </dgm:t>
    </dgm:pt>
    <dgm:pt modelId="{2F439533-47C9-454E-8FE6-C2D7CF871A95}">
      <dgm:prSet/>
      <dgm:spPr/>
      <dgm:t>
        <a:bodyPr/>
        <a:lstStyle/>
        <a:p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মৃত্যু: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1956 খ্রিঃ 18ই সেপ্টম্বর মৃত্যু বরণ করেন।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6263EC-2AD2-4019-AD72-B167C2400BB8}" type="parTrans" cxnId="{3DACB5CB-8838-41E3-AAB3-B88DFB43B7E3}">
      <dgm:prSet/>
      <dgm:spPr/>
      <dgm:t>
        <a:bodyPr/>
        <a:lstStyle/>
        <a:p>
          <a:endParaRPr lang="en-US"/>
        </a:p>
      </dgm:t>
    </dgm:pt>
    <dgm:pt modelId="{52365020-F807-499B-84AD-EA4CFA19CF89}" type="sibTrans" cxnId="{3DACB5CB-8838-41E3-AAB3-B88DFB43B7E3}">
      <dgm:prSet/>
      <dgm:spPr/>
      <dgm:t>
        <a:bodyPr/>
        <a:lstStyle/>
        <a:p>
          <a:endParaRPr lang="en-US"/>
        </a:p>
      </dgm:t>
    </dgm:pt>
    <dgm:pt modelId="{E452779C-1AC1-49D9-A13A-B475F620192B}" type="pres">
      <dgm:prSet presAssocID="{80242B28-5E26-4CE4-AE63-8741D0E676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A0C228-252D-44D0-B2C8-709F72EB0525}" type="pres">
      <dgm:prSet presAssocID="{F01DD163-F316-46B6-9C37-10910181AF5B}" presName="centerShape" presStyleLbl="node0" presStyleIdx="0" presStyleCnt="1" custScaleX="298916" custScaleY="300440" custLinFactNeighborY="-3370"/>
      <dgm:spPr/>
      <dgm:t>
        <a:bodyPr/>
        <a:lstStyle/>
        <a:p>
          <a:endParaRPr lang="en-US"/>
        </a:p>
      </dgm:t>
    </dgm:pt>
    <dgm:pt modelId="{340ED841-8FBA-41F9-A42C-D8A057C73971}" type="pres">
      <dgm:prSet presAssocID="{8B6974DC-4417-472A-846F-72E29CE3A7A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C6E856B-BFCD-41B9-9DBF-7155E2CB21E3}" type="pres">
      <dgm:prSet presAssocID="{8B6974DC-4417-472A-846F-72E29CE3A7A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A4CCD30-75D3-4BF2-AB22-4D0DDD4F6147}" type="pres">
      <dgm:prSet presAssocID="{3CED7D88-CB6F-4E28-A41D-D8260AA22308}" presName="node" presStyleLbl="node1" presStyleIdx="0" presStyleCnt="4" custScaleX="177709" custScaleY="138606" custRadScaleRad="247925" custRadScaleInc="15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75B95-3DA5-490F-9399-B5116F52856E}" type="pres">
      <dgm:prSet presAssocID="{17D3CC88-1C9A-4000-BFF7-B9D4D7D780A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ACE01BB-5F64-4E91-9E0E-47470D0ED0EC}" type="pres">
      <dgm:prSet presAssocID="{17D3CC88-1C9A-4000-BFF7-B9D4D7D780A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5D2352C-28A9-4DB4-8E4E-3BA25498B7D9}" type="pres">
      <dgm:prSet presAssocID="{45591464-11E1-4E6A-9516-CB05A9E0E238}" presName="node" presStyleLbl="node1" presStyleIdx="1" presStyleCnt="4" custScaleX="161874" custScaleY="137642" custRadScaleRad="231671" custRadScaleInc="41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28381-700F-4214-A607-4EC492DFBAB6}" type="pres">
      <dgm:prSet presAssocID="{E4F43299-6181-4B0F-B188-0F7EA2A053F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F71DC2D-B32D-4FE4-958C-B4236B373241}" type="pres">
      <dgm:prSet presAssocID="{E4F43299-6181-4B0F-B188-0F7EA2A053F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DED53E6-4842-4AFF-95F8-CCEBC2968FF6}" type="pres">
      <dgm:prSet presAssocID="{91EA82A0-B3BD-4821-A08B-0B5CBA68901E}" presName="node" presStyleLbl="node1" presStyleIdx="2" presStyleCnt="4" custScaleX="188702" custScaleY="155739" custRadScaleRad="216811" custRadScaleInc="23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8E7FD-5CF1-4D0F-8CD2-56D84EC4029A}" type="pres">
      <dgm:prSet presAssocID="{7C6263EC-2AD2-4019-AD72-B167C2400BB8}" presName="parTrans" presStyleLbl="sibTrans2D1" presStyleIdx="3" presStyleCnt="4" custAng="28555"/>
      <dgm:spPr/>
      <dgm:t>
        <a:bodyPr/>
        <a:lstStyle/>
        <a:p>
          <a:endParaRPr lang="en-US"/>
        </a:p>
      </dgm:t>
    </dgm:pt>
    <dgm:pt modelId="{15B2528A-42CC-493A-94F6-FD386DEA695E}" type="pres">
      <dgm:prSet presAssocID="{7C6263EC-2AD2-4019-AD72-B167C2400BB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3A6D936-A066-47D9-8DA8-8EF5436E425A}" type="pres">
      <dgm:prSet presAssocID="{2F439533-47C9-454E-8FE6-C2D7CF871A95}" presName="node" presStyleLbl="node1" presStyleIdx="3" presStyleCnt="4" custScaleX="165299" custScaleY="148678" custRadScaleRad="251922" custRadScaleInc="-37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E396A-034E-42E7-8D0B-6914FC5A986C}" type="presOf" srcId="{8B6974DC-4417-472A-846F-72E29CE3A7A0}" destId="{340ED841-8FBA-41F9-A42C-D8A057C73971}" srcOrd="0" destOrd="0" presId="urn:microsoft.com/office/officeart/2005/8/layout/radial5"/>
    <dgm:cxn modelId="{F187A0CE-D25E-40EC-9DD6-0B8D9D48AEF5}" type="presOf" srcId="{2F439533-47C9-454E-8FE6-C2D7CF871A95}" destId="{43A6D936-A066-47D9-8DA8-8EF5436E425A}" srcOrd="0" destOrd="0" presId="urn:microsoft.com/office/officeart/2005/8/layout/radial5"/>
    <dgm:cxn modelId="{D7087017-BA65-4A0D-8FD8-608DA0FFD726}" type="presOf" srcId="{F01DD163-F316-46B6-9C37-10910181AF5B}" destId="{43A0C228-252D-44D0-B2C8-709F72EB0525}" srcOrd="0" destOrd="0" presId="urn:microsoft.com/office/officeart/2005/8/layout/radial5"/>
    <dgm:cxn modelId="{2AF7DFE5-F997-44A0-8C47-1560A63F1BD1}" type="presOf" srcId="{E4F43299-6181-4B0F-B188-0F7EA2A053FD}" destId="{76828381-700F-4214-A607-4EC492DFBAB6}" srcOrd="0" destOrd="0" presId="urn:microsoft.com/office/officeart/2005/8/layout/radial5"/>
    <dgm:cxn modelId="{8DE1B525-43B1-4593-8836-95831983ECF5}" type="presOf" srcId="{91EA82A0-B3BD-4821-A08B-0B5CBA68901E}" destId="{7DED53E6-4842-4AFF-95F8-CCEBC2968FF6}" srcOrd="0" destOrd="0" presId="urn:microsoft.com/office/officeart/2005/8/layout/radial5"/>
    <dgm:cxn modelId="{84E73B82-26EC-4B9F-8FA3-F598FD1DAF70}" type="presOf" srcId="{17D3CC88-1C9A-4000-BFF7-B9D4D7D780AE}" destId="{64575B95-3DA5-490F-9399-B5116F52856E}" srcOrd="0" destOrd="0" presId="urn:microsoft.com/office/officeart/2005/8/layout/radial5"/>
    <dgm:cxn modelId="{E8B39951-AE83-4DEA-B9CE-F76B8CDA71B4}" type="presOf" srcId="{80242B28-5E26-4CE4-AE63-8741D0E676C1}" destId="{E452779C-1AC1-49D9-A13A-B475F620192B}" srcOrd="0" destOrd="0" presId="urn:microsoft.com/office/officeart/2005/8/layout/radial5"/>
    <dgm:cxn modelId="{8D70C913-80BD-46BA-949F-78F5678EC8A7}" type="presOf" srcId="{7C6263EC-2AD2-4019-AD72-B167C2400BB8}" destId="{F868E7FD-5CF1-4D0F-8CD2-56D84EC4029A}" srcOrd="0" destOrd="0" presId="urn:microsoft.com/office/officeart/2005/8/layout/radial5"/>
    <dgm:cxn modelId="{9B657232-9DD5-4039-97E0-5F8CDA59CE75}" type="presOf" srcId="{17D3CC88-1C9A-4000-BFF7-B9D4D7D780AE}" destId="{6ACE01BB-5F64-4E91-9E0E-47470D0ED0EC}" srcOrd="1" destOrd="0" presId="urn:microsoft.com/office/officeart/2005/8/layout/radial5"/>
    <dgm:cxn modelId="{EF0F680E-D357-4CA9-89DE-72338A23A120}" type="presOf" srcId="{8B6974DC-4417-472A-846F-72E29CE3A7A0}" destId="{5C6E856B-BFCD-41B9-9DBF-7155E2CB21E3}" srcOrd="1" destOrd="0" presId="urn:microsoft.com/office/officeart/2005/8/layout/radial5"/>
    <dgm:cxn modelId="{CB2B647C-E327-4B9F-A21D-47023A998F0E}" type="presOf" srcId="{3CED7D88-CB6F-4E28-A41D-D8260AA22308}" destId="{2A4CCD30-75D3-4BF2-AB22-4D0DDD4F6147}" srcOrd="0" destOrd="0" presId="urn:microsoft.com/office/officeart/2005/8/layout/radial5"/>
    <dgm:cxn modelId="{0D0CF9F0-57A6-4036-A894-4BA198DB8FA1}" srcId="{F01DD163-F316-46B6-9C37-10910181AF5B}" destId="{45591464-11E1-4E6A-9516-CB05A9E0E238}" srcOrd="1" destOrd="0" parTransId="{17D3CC88-1C9A-4000-BFF7-B9D4D7D780AE}" sibTransId="{7C3CA603-06BD-44BE-8651-45BE438A429A}"/>
    <dgm:cxn modelId="{B9F507F8-E533-4194-A9AA-2B8D741DC12D}" type="presOf" srcId="{7C6263EC-2AD2-4019-AD72-B167C2400BB8}" destId="{15B2528A-42CC-493A-94F6-FD386DEA695E}" srcOrd="1" destOrd="0" presId="urn:microsoft.com/office/officeart/2005/8/layout/radial5"/>
    <dgm:cxn modelId="{0D54BBB3-E7EF-4BFA-90A0-B3546C663D45}" srcId="{80242B28-5E26-4CE4-AE63-8741D0E676C1}" destId="{F01DD163-F316-46B6-9C37-10910181AF5B}" srcOrd="0" destOrd="0" parTransId="{DB092052-10F0-4608-BB0E-3B5C8C7A4055}" sibTransId="{D31C2F84-B998-4E78-A4CC-10800CB44914}"/>
    <dgm:cxn modelId="{DC69B595-2CEC-4C40-ACC4-BDF19C015BEC}" type="presOf" srcId="{E4F43299-6181-4B0F-B188-0F7EA2A053FD}" destId="{BF71DC2D-B32D-4FE4-958C-B4236B373241}" srcOrd="1" destOrd="0" presId="urn:microsoft.com/office/officeart/2005/8/layout/radial5"/>
    <dgm:cxn modelId="{E32A64FE-849A-41A8-B00F-8B2B5EC97E6E}" srcId="{F01DD163-F316-46B6-9C37-10910181AF5B}" destId="{3CED7D88-CB6F-4E28-A41D-D8260AA22308}" srcOrd="0" destOrd="0" parTransId="{8B6974DC-4417-472A-846F-72E29CE3A7A0}" sibTransId="{00D5F851-87E7-47E8-B65A-342EA426FFAE}"/>
    <dgm:cxn modelId="{DCBD2B0C-947A-4E8C-BA09-BFF41807DC84}" srcId="{F01DD163-F316-46B6-9C37-10910181AF5B}" destId="{91EA82A0-B3BD-4821-A08B-0B5CBA68901E}" srcOrd="2" destOrd="0" parTransId="{E4F43299-6181-4B0F-B188-0F7EA2A053FD}" sibTransId="{C044F276-E571-4D74-A5E7-B2D2BFD17263}"/>
    <dgm:cxn modelId="{3DACB5CB-8838-41E3-AAB3-B88DFB43B7E3}" srcId="{F01DD163-F316-46B6-9C37-10910181AF5B}" destId="{2F439533-47C9-454E-8FE6-C2D7CF871A95}" srcOrd="3" destOrd="0" parTransId="{7C6263EC-2AD2-4019-AD72-B167C2400BB8}" sibTransId="{52365020-F807-499B-84AD-EA4CFA19CF89}"/>
    <dgm:cxn modelId="{54341FE0-894F-413C-A14C-00F15F11BF10}" type="presOf" srcId="{45591464-11E1-4E6A-9516-CB05A9E0E238}" destId="{65D2352C-28A9-4DB4-8E4E-3BA25498B7D9}" srcOrd="0" destOrd="0" presId="urn:microsoft.com/office/officeart/2005/8/layout/radial5"/>
    <dgm:cxn modelId="{984584EA-CF83-4798-A3CF-6DFF18F79B62}" type="presParOf" srcId="{E452779C-1AC1-49D9-A13A-B475F620192B}" destId="{43A0C228-252D-44D0-B2C8-709F72EB0525}" srcOrd="0" destOrd="0" presId="urn:microsoft.com/office/officeart/2005/8/layout/radial5"/>
    <dgm:cxn modelId="{CAA25C9B-FD15-4101-9D1F-858F4BCA4D15}" type="presParOf" srcId="{E452779C-1AC1-49D9-A13A-B475F620192B}" destId="{340ED841-8FBA-41F9-A42C-D8A057C73971}" srcOrd="1" destOrd="0" presId="urn:microsoft.com/office/officeart/2005/8/layout/radial5"/>
    <dgm:cxn modelId="{DA819A7A-F046-4DFE-BA51-CD4FC27FE30A}" type="presParOf" srcId="{340ED841-8FBA-41F9-A42C-D8A057C73971}" destId="{5C6E856B-BFCD-41B9-9DBF-7155E2CB21E3}" srcOrd="0" destOrd="0" presId="urn:microsoft.com/office/officeart/2005/8/layout/radial5"/>
    <dgm:cxn modelId="{960E9298-B29E-468A-BBCA-639100C0867D}" type="presParOf" srcId="{E452779C-1AC1-49D9-A13A-B475F620192B}" destId="{2A4CCD30-75D3-4BF2-AB22-4D0DDD4F6147}" srcOrd="2" destOrd="0" presId="urn:microsoft.com/office/officeart/2005/8/layout/radial5"/>
    <dgm:cxn modelId="{C7CC214B-A8BA-4F31-A4AE-C3F93C08F157}" type="presParOf" srcId="{E452779C-1AC1-49D9-A13A-B475F620192B}" destId="{64575B95-3DA5-490F-9399-B5116F52856E}" srcOrd="3" destOrd="0" presId="urn:microsoft.com/office/officeart/2005/8/layout/radial5"/>
    <dgm:cxn modelId="{5B892026-6207-40D0-9F20-9B6D444AFB82}" type="presParOf" srcId="{64575B95-3DA5-490F-9399-B5116F52856E}" destId="{6ACE01BB-5F64-4E91-9E0E-47470D0ED0EC}" srcOrd="0" destOrd="0" presId="urn:microsoft.com/office/officeart/2005/8/layout/radial5"/>
    <dgm:cxn modelId="{51E41461-3884-4550-A9FF-49A312C46664}" type="presParOf" srcId="{E452779C-1AC1-49D9-A13A-B475F620192B}" destId="{65D2352C-28A9-4DB4-8E4E-3BA25498B7D9}" srcOrd="4" destOrd="0" presId="urn:microsoft.com/office/officeart/2005/8/layout/radial5"/>
    <dgm:cxn modelId="{7C5486E1-9453-4B14-B5D5-C6C55CEC1637}" type="presParOf" srcId="{E452779C-1AC1-49D9-A13A-B475F620192B}" destId="{76828381-700F-4214-A607-4EC492DFBAB6}" srcOrd="5" destOrd="0" presId="urn:microsoft.com/office/officeart/2005/8/layout/radial5"/>
    <dgm:cxn modelId="{C0EC5B7E-714F-4292-87AC-1D68D9C26E8A}" type="presParOf" srcId="{76828381-700F-4214-A607-4EC492DFBAB6}" destId="{BF71DC2D-B32D-4FE4-958C-B4236B373241}" srcOrd="0" destOrd="0" presId="urn:microsoft.com/office/officeart/2005/8/layout/radial5"/>
    <dgm:cxn modelId="{E127B0B8-F4A3-4CD5-916F-C66EFF34AE0F}" type="presParOf" srcId="{E452779C-1AC1-49D9-A13A-B475F620192B}" destId="{7DED53E6-4842-4AFF-95F8-CCEBC2968FF6}" srcOrd="6" destOrd="0" presId="urn:microsoft.com/office/officeart/2005/8/layout/radial5"/>
    <dgm:cxn modelId="{E6B0A0AC-EBDD-4B39-83F6-68CC11D115B5}" type="presParOf" srcId="{E452779C-1AC1-49D9-A13A-B475F620192B}" destId="{F868E7FD-5CF1-4D0F-8CD2-56D84EC4029A}" srcOrd="7" destOrd="0" presId="urn:microsoft.com/office/officeart/2005/8/layout/radial5"/>
    <dgm:cxn modelId="{3D3D5A52-6907-4321-9EDD-BEE486DBE149}" type="presParOf" srcId="{F868E7FD-5CF1-4D0F-8CD2-56D84EC4029A}" destId="{15B2528A-42CC-493A-94F6-FD386DEA695E}" srcOrd="0" destOrd="0" presId="urn:microsoft.com/office/officeart/2005/8/layout/radial5"/>
    <dgm:cxn modelId="{893BA26B-2C0E-44BB-945B-23D36C7B87AB}" type="presParOf" srcId="{E452779C-1AC1-49D9-A13A-B475F620192B}" destId="{43A6D936-A066-47D9-8DA8-8EF5436E425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0C228-252D-44D0-B2C8-709F72EB0525}">
      <dsp:nvSpPr>
        <dsp:cNvPr id="0" name=""/>
        <dsp:cNvSpPr/>
      </dsp:nvSpPr>
      <dsp:spPr>
        <a:xfrm>
          <a:off x="3844579" y="396695"/>
          <a:ext cx="4528787" cy="45518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4507805" y="1063302"/>
        <a:ext cx="3202335" cy="3218663"/>
      </dsp:txXfrm>
    </dsp:sp>
    <dsp:sp modelId="{340ED841-8FBA-41F9-A42C-D8A057C73971}">
      <dsp:nvSpPr>
        <dsp:cNvPr id="0" name=""/>
        <dsp:cNvSpPr/>
      </dsp:nvSpPr>
      <dsp:spPr>
        <a:xfrm rot="20533112">
          <a:off x="8542062" y="1515653"/>
          <a:ext cx="742778" cy="51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545753" y="1642275"/>
        <a:ext cx="588241" cy="309073"/>
      </dsp:txXfrm>
    </dsp:sp>
    <dsp:sp modelId="{2A4CCD30-75D3-4BF2-AB22-4D0DDD4F6147}">
      <dsp:nvSpPr>
        <dsp:cNvPr id="0" name=""/>
        <dsp:cNvSpPr/>
      </dsp:nvSpPr>
      <dsp:spPr>
        <a:xfrm>
          <a:off x="9499583" y="103508"/>
          <a:ext cx="2692416" cy="2099978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জন্ম:- 1903 খ্রিঃ নোয়াখালী জেলার কাঞ্চনপুর গ্রামে।</a:t>
          </a:r>
          <a:endParaRPr lang="en-US" sz="2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93878" y="411043"/>
        <a:ext cx="1903826" cy="1484908"/>
      </dsp:txXfrm>
    </dsp:sp>
    <dsp:sp modelId="{64575B95-3DA5-490F-9399-B5116F52856E}">
      <dsp:nvSpPr>
        <dsp:cNvPr id="0" name=""/>
        <dsp:cNvSpPr/>
      </dsp:nvSpPr>
      <dsp:spPr>
        <a:xfrm rot="1222343">
          <a:off x="8516172" y="3455889"/>
          <a:ext cx="791216" cy="51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8521005" y="3532015"/>
        <a:ext cx="636679" cy="309073"/>
      </dsp:txXfrm>
    </dsp:sp>
    <dsp:sp modelId="{65D2352C-28A9-4DB4-8E4E-3BA25498B7D9}">
      <dsp:nvSpPr>
        <dsp:cNvPr id="0" name=""/>
        <dsp:cNvSpPr/>
      </dsp:nvSpPr>
      <dsp:spPr>
        <a:xfrm>
          <a:off x="9530021" y="3355714"/>
          <a:ext cx="2452504" cy="208537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কর্মজীবন:-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সহ:শিক্ষক:-</a:t>
          </a:r>
          <a:r>
            <a:rPr lang="en-A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AU" sz="1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ইউসুফ হাইস্কুল, কুমিল্লা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অধ্যাপক:-চট্টগ্রাম কলেজ।</a:t>
          </a:r>
          <a:endParaRPr lang="en-AU" sz="1800" b="0" kern="1200" dirty="0">
            <a:latin typeface="NikoshBAN" pitchFamily="2" charset="0"/>
            <a:cs typeface="NikoshBAN" pitchFamily="2" charset="0"/>
          </a:endParaRPr>
        </a:p>
      </dsp:txBody>
      <dsp:txXfrm>
        <a:off x="9889182" y="3661110"/>
        <a:ext cx="1734182" cy="1474581"/>
      </dsp:txXfrm>
    </dsp:sp>
    <dsp:sp modelId="{76828381-700F-4214-A607-4EC492DFBAB6}">
      <dsp:nvSpPr>
        <dsp:cNvPr id="0" name=""/>
        <dsp:cNvSpPr/>
      </dsp:nvSpPr>
      <dsp:spPr>
        <a:xfrm rot="11771332">
          <a:off x="3288051" y="1664065"/>
          <a:ext cx="468128" cy="51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425705" y="1786667"/>
        <a:ext cx="327690" cy="309073"/>
      </dsp:txXfrm>
    </dsp:sp>
    <dsp:sp modelId="{7DED53E6-4842-4AFF-95F8-CCEBC2968FF6}">
      <dsp:nvSpPr>
        <dsp:cNvPr id="0" name=""/>
        <dsp:cNvSpPr/>
      </dsp:nvSpPr>
      <dsp:spPr>
        <a:xfrm>
          <a:off x="307301" y="223539"/>
          <a:ext cx="2858967" cy="235955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সাহিত্যকর্ম:-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প্রবন্ধ:- </a:t>
          </a:r>
          <a:r>
            <a:rPr lang="en-US" sz="1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সংস্কৃতি কথা।</a:t>
          </a:r>
          <a:endParaRPr lang="en-US" sz="2000" b="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অনুবাদ গ্রন্থ:- </a:t>
          </a:r>
          <a:r>
            <a:rPr lang="en-US" sz="18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 ও সুখ। বাংলা একাডেমি তাঁর প্রকাশিত ও অপ্রকাশিত সমস্ত রচনা রচনাবলি-আকারে   প্রকাশ করেছে।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987" y="569088"/>
        <a:ext cx="2021595" cy="1668457"/>
      </dsp:txXfrm>
    </dsp:sp>
    <dsp:sp modelId="{F868E7FD-5CF1-4D0F-8CD2-56D84EC4029A}">
      <dsp:nvSpPr>
        <dsp:cNvPr id="0" name=""/>
        <dsp:cNvSpPr/>
      </dsp:nvSpPr>
      <dsp:spPr>
        <a:xfrm rot="9666156">
          <a:off x="2782028" y="3431518"/>
          <a:ext cx="872584" cy="5151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932400" y="3509518"/>
        <a:ext cx="718047" cy="309073"/>
      </dsp:txXfrm>
    </dsp:sp>
    <dsp:sp modelId="{43A6D936-A066-47D9-8DA8-8EF5436E425A}">
      <dsp:nvSpPr>
        <dsp:cNvPr id="0" name=""/>
        <dsp:cNvSpPr/>
      </dsp:nvSpPr>
      <dsp:spPr>
        <a:xfrm>
          <a:off x="0" y="3254143"/>
          <a:ext cx="2504396" cy="2252576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মৃত্যু:</a:t>
          </a:r>
          <a:r>
            <a:rPr lang="en-US" sz="2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IN" sz="2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1956 খ্রিঃ 18ই সেপ্টম্বর মৃত্যু বরণ করেন।</a:t>
          </a:r>
          <a:endParaRPr lang="en-US" sz="2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760" y="3584025"/>
        <a:ext cx="1770876" cy="159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6970D-8574-4EC4-B6F7-76BC090057A2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DF9E7-76AF-44FE-92D2-64443D390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F9E7-76AF-44FE-92D2-64443D390A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3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6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0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006C-DC97-45C3-AC8D-87421462D5F8}" type="datetimeFigureOut">
              <a:rPr lang="en-US" smtClean="0"/>
              <a:pPr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D2E6-2D38-4E7F-A4DD-E814FCF20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140477775652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23" y="300789"/>
            <a:ext cx="10514224" cy="634064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56189"/>
              </p:ext>
            </p:extLst>
          </p:nvPr>
        </p:nvGraphicFramePr>
        <p:xfrm>
          <a:off x="855785" y="384517"/>
          <a:ext cx="1840523" cy="1043354"/>
        </p:xfrm>
        <a:graphic>
          <a:graphicData uri="http://schemas.openxmlformats.org/drawingml/2006/table">
            <a:tbl>
              <a:tblPr/>
              <a:tblGrid>
                <a:gridCol w="1840523"/>
              </a:tblGrid>
              <a:tr h="1043354"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স্বাগতম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13_Capitol_Court_2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1475" y="5114925"/>
            <a:ext cx="11287125" cy="165735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876" y="5554444"/>
            <a:ext cx="11677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’জীবন ও বৃক্ষ’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প্রবন্ধের বিষয়বস্তু আলোচনা কর।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0"/>
            <a:ext cx="111537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কাজ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24530_447580425346433_31437720_n.jpg"/>
          <p:cNvPicPr>
            <a:picLocks noChangeAspect="1"/>
          </p:cNvPicPr>
          <p:nvPr/>
        </p:nvPicPr>
        <p:blipFill>
          <a:blip r:embed="rId2"/>
          <a:srcRect b="18222"/>
          <a:stretch>
            <a:fillRect/>
          </a:stretch>
        </p:blipFill>
        <p:spPr>
          <a:xfrm>
            <a:off x="1535723" y="691662"/>
            <a:ext cx="7976853" cy="513763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87985"/>
              </p:ext>
            </p:extLst>
          </p:nvPr>
        </p:nvGraphicFramePr>
        <p:xfrm>
          <a:off x="2450123" y="1230923"/>
          <a:ext cx="4900246" cy="1031631"/>
        </p:xfrm>
        <a:graphic>
          <a:graphicData uri="http://schemas.openxmlformats.org/drawingml/2006/table">
            <a:tbl>
              <a:tblPr/>
              <a:tblGrid>
                <a:gridCol w="4900246"/>
              </a:tblGrid>
              <a:tr h="1031631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latin typeface="SutonnyMJ" pitchFamily="2" charset="0"/>
                          <a:cs typeface="SutonnyMJ" pitchFamily="2" charset="0"/>
                        </a:rPr>
                        <a:t>ধন্যবাদ</a:t>
                      </a:r>
                      <a:endParaRPr lang="en-US" sz="4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1" y="3629025"/>
            <a:ext cx="8429625" cy="2819400"/>
          </a:xfrm>
          <a:prstGeom prst="homePlate">
            <a:avLst>
              <a:gd name="adj" fmla="val 41703"/>
            </a:avLst>
          </a:prstGeom>
          <a:solidFill>
            <a:srgbClr val="D16349"/>
          </a:solidFill>
          <a:ln w="3810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0151" y="228600"/>
            <a:ext cx="9801224" cy="1743075"/>
          </a:xfrm>
          <a:prstGeom prst="roundRect">
            <a:avLst/>
          </a:prstGeom>
          <a:blipFill>
            <a:blip r:embed="rId2">
              <a:duotone>
                <a:srgbClr val="8FB08C">
                  <a:shade val="63000"/>
                  <a:tint val="82000"/>
                </a:srgbClr>
                <a:srgbClr val="8FB08C">
                  <a:tint val="10000"/>
                  <a:satMod val="400000"/>
                </a:srgbClr>
              </a:duotone>
            </a:blip>
            <a:tile tx="0" ty="0" sx="40000" sy="40000" flip="none" algn="tl"/>
          </a:blipFill>
          <a:ln w="12700" cap="flat" cmpd="sng" algn="ctr">
            <a:solidFill>
              <a:srgbClr val="8FB08C"/>
            </a:solidFill>
            <a:prstDash val="solid"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885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" y="3924299"/>
            <a:ext cx="6772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জান্নাতে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বুলবুল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প্রভাষক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বাংলা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বদরগ্ঞ্জ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বাকীবিল্লাহ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কামিল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মাদরাসা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 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বদরগঞ্জ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বাজার,চুয়াডাঙ্গা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E:\pic of my works\image\ppppppp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3387969"/>
            <a:ext cx="2391507" cy="22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42.jpg_wh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71675"/>
            <a:ext cx="8572500" cy="4886325"/>
          </a:xfrm>
          <a:prstGeom prst="rect">
            <a:avLst/>
          </a:prstGeom>
        </p:spPr>
      </p:pic>
      <p:pic>
        <p:nvPicPr>
          <p:cNvPr id="8" name="Picture 7" descr="gettyimages-185116528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43050"/>
            <a:ext cx="4476749" cy="53149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6799" y="0"/>
            <a:ext cx="10106025" cy="1838325"/>
          </a:xfrm>
          <a:prstGeom prst="round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1685925" y="0"/>
            <a:ext cx="8601075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আজ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আামরা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প্রবন্ধ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জানবঃ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50" y="2714625"/>
            <a:ext cx="9772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FF00"/>
                </a:solidFill>
              </a:rPr>
              <a:t>জীবন ও বৃক্ষ</a:t>
            </a:r>
            <a:endParaRPr lang="en-US" sz="13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25" y="6029326"/>
            <a:ext cx="4905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মোতাহের  </a:t>
            </a:r>
            <a:r>
              <a:rPr lang="en-US" sz="3600" b="1" dirty="0" err="1" smtClean="0">
                <a:solidFill>
                  <a:srgbClr val="FF0000"/>
                </a:solidFill>
              </a:rPr>
              <a:t>হোসেন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চৌধুরী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57120" y="0"/>
            <a:ext cx="753872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4160599"/>
              </p:ext>
            </p:extLst>
          </p:nvPr>
        </p:nvGraphicFramePr>
        <p:xfrm>
          <a:off x="0" y="1097280"/>
          <a:ext cx="1219200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605280" y="0"/>
            <a:ext cx="9204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7525" y="5915025"/>
            <a:ext cx="674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মোতাহের </a:t>
            </a:r>
            <a:r>
              <a:rPr lang="en-US" sz="5400" dirty="0" err="1" smtClean="0"/>
              <a:t>হোসেন</a:t>
            </a:r>
            <a:r>
              <a:rPr lang="en-US" sz="5400" dirty="0" smtClean="0"/>
              <a:t> </a:t>
            </a:r>
            <a:r>
              <a:rPr lang="en-US" sz="5400" dirty="0" err="1" smtClean="0"/>
              <a:t>চৌধু</a:t>
            </a:r>
            <a:r>
              <a:rPr lang="en-US" sz="5400" dirty="0" smtClean="0"/>
              <a:t> ‍</a:t>
            </a:r>
            <a:r>
              <a:rPr lang="en-US" sz="5400" dirty="0" err="1" smtClean="0"/>
              <a:t>রী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836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>
        <p:bldAsOne/>
      </p:bldGraphic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শিখন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ফল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ঃ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সমাজের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বৃক্ষের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জীবনের</a:t>
            </a:r>
            <a:r>
              <a:rPr lang="en-US" dirty="0" smtClean="0"/>
              <a:t> </a:t>
            </a:r>
            <a:r>
              <a:rPr lang="en-US" dirty="0" err="1" smtClean="0"/>
              <a:t>সাদৃশ্য</a:t>
            </a:r>
            <a:r>
              <a:rPr lang="en-US" dirty="0" smtClean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571500" y="0"/>
            <a:ext cx="11087100" cy="2000250"/>
          </a:xfrm>
          <a:prstGeom prst="roundRect">
            <a:avLst>
              <a:gd name="adj" fmla="val 2727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7275" y="1"/>
            <a:ext cx="9972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নিরব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প্রবন্ধটি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মনোযোগ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2286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শব্দার্থঃ</a:t>
            </a:r>
            <a:r>
              <a:rPr lang="en-US" sz="4400" b="1" dirty="0" smtClean="0"/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000" y="29718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স্থুলবুদ্ধি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=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219075" y="3581400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তপোবন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=   =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199" y="4267200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নতি </a:t>
            </a:r>
            <a:r>
              <a:rPr lang="en-US" sz="3600" dirty="0" smtClean="0"/>
              <a:t>=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4545" y="4800600"/>
            <a:ext cx="205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গূঢ়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অর্থ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609" y="5410200"/>
            <a:ext cx="283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বস্ত্রজিজ্ঞাসা =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7742" y="29497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অগভীর জ্ঞানসম্পন্ন। 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33344" y="3581400"/>
            <a:ext cx="545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অরণ্যে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F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ষির আশ্রম।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0188" y="4295555"/>
            <a:ext cx="563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অবনত ভাব, বিনয়, নম্রতা।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7328" y="4805917"/>
            <a:ext cx="538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প্রচ্ছন্ন গভীর তাৎপর্য।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3062180" y="5401342"/>
            <a:ext cx="519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বস্ত্রজগৎ সম্পর্কে জানার আগ্রহ।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2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পাঠবিশ্লেষণ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বৃক্ষের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তাকালে</a:t>
            </a:r>
            <a:r>
              <a:rPr lang="en-US" dirty="0" smtClean="0"/>
              <a:t> </a:t>
            </a:r>
            <a:r>
              <a:rPr lang="en-US" dirty="0" err="1" smtClean="0"/>
              <a:t>জীবনের</a:t>
            </a:r>
            <a:r>
              <a:rPr lang="en-US" dirty="0" smtClean="0"/>
              <a:t> </a:t>
            </a:r>
            <a:r>
              <a:rPr lang="en-US" dirty="0" err="1" smtClean="0"/>
              <a:t>তাৎপর্য</a:t>
            </a:r>
            <a:r>
              <a:rPr lang="en-US" dirty="0" smtClean="0"/>
              <a:t> </a:t>
            </a:r>
            <a:r>
              <a:rPr lang="en-US" dirty="0" err="1" smtClean="0"/>
              <a:t>উপলব্ধি</a:t>
            </a:r>
            <a:r>
              <a:rPr lang="en-US" dirty="0" smtClean="0"/>
              <a:t> </a:t>
            </a:r>
            <a:r>
              <a:rPr lang="en-US" dirty="0" err="1" smtClean="0"/>
              <a:t>সহজ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নীরব</a:t>
            </a:r>
            <a:r>
              <a:rPr lang="en-US" dirty="0" smtClean="0"/>
              <a:t> </a:t>
            </a:r>
            <a:r>
              <a:rPr lang="en-US" dirty="0" err="1" smtClean="0"/>
              <a:t>ভাষায়</a:t>
            </a:r>
            <a:r>
              <a:rPr lang="en-US" dirty="0" smtClean="0"/>
              <a:t> </a:t>
            </a:r>
            <a:r>
              <a:rPr lang="en-US" dirty="0" err="1" smtClean="0"/>
              <a:t>বৃক্ষ</a:t>
            </a:r>
            <a:r>
              <a:rPr lang="en-US" dirty="0" smtClean="0"/>
              <a:t> 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সার্থকতার</a:t>
            </a:r>
            <a:r>
              <a:rPr lang="en-US" dirty="0" smtClean="0"/>
              <a:t> </a:t>
            </a:r>
            <a:r>
              <a:rPr lang="en-US" dirty="0" err="1" smtClean="0"/>
              <a:t>গান</a:t>
            </a:r>
            <a:r>
              <a:rPr lang="en-US" dirty="0" smtClean="0"/>
              <a:t> </a:t>
            </a:r>
            <a:r>
              <a:rPr lang="en-US" dirty="0" err="1" smtClean="0"/>
              <a:t>গেয়ে</a:t>
            </a:r>
            <a:r>
              <a:rPr lang="en-US" dirty="0" smtClean="0"/>
              <a:t> </a:t>
            </a:r>
            <a:r>
              <a:rPr lang="en-US" dirty="0" err="1" smtClean="0"/>
              <a:t>শোনায়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কেবল</a:t>
            </a:r>
            <a:r>
              <a:rPr lang="en-US" dirty="0" smtClean="0"/>
              <a:t> </a:t>
            </a:r>
            <a:r>
              <a:rPr lang="en-US" dirty="0" err="1" smtClean="0"/>
              <a:t>দৈহিক</a:t>
            </a:r>
            <a:r>
              <a:rPr lang="en-US" dirty="0" smtClean="0"/>
              <a:t> </a:t>
            </a:r>
            <a:r>
              <a:rPr lang="en-US" dirty="0" err="1" smtClean="0"/>
              <a:t>নয়,অাত্নিক</a:t>
            </a:r>
            <a:r>
              <a:rPr lang="en-US" dirty="0" smtClean="0"/>
              <a:t> ও ।</a:t>
            </a:r>
          </a:p>
          <a:p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নদীর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মধ্যেই</a:t>
            </a:r>
            <a:r>
              <a:rPr lang="en-US" dirty="0" smtClean="0"/>
              <a:t> </a:t>
            </a:r>
            <a:r>
              <a:rPr lang="en-US" dirty="0" err="1" smtClean="0"/>
              <a:t>মনুষত্বের</a:t>
            </a:r>
            <a:r>
              <a:rPr lang="en-US" dirty="0" smtClean="0"/>
              <a:t> </a:t>
            </a:r>
            <a:r>
              <a:rPr lang="en-US" dirty="0" err="1" smtClean="0"/>
              <a:t>সাদৃশ্য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পেয়েছেন</a:t>
            </a:r>
            <a:r>
              <a:rPr lang="en-US" dirty="0" smtClean="0"/>
              <a:t>।</a:t>
            </a:r>
          </a:p>
        </p:txBody>
      </p:sp>
      <p:pic>
        <p:nvPicPr>
          <p:cNvPr id="1026" name="Picture 2" descr="E:\pic of my works\image\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553" y="1422162"/>
            <a:ext cx="2264019" cy="22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pic of my works\image\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46" y="4182758"/>
            <a:ext cx="2244969" cy="21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ic of my works\image\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5" y="1348154"/>
            <a:ext cx="2110153" cy="23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pic of my works\image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4182758"/>
            <a:ext cx="2567353" cy="214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06379" y="76200"/>
            <a:ext cx="9094572" cy="16764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199" y="152400"/>
            <a:ext cx="7166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মূল্যায়ন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কর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1" y="1666081"/>
            <a:ext cx="12039599" cy="5191919"/>
            <a:chOff x="152401" y="1666081"/>
            <a:chExt cx="12039599" cy="5191919"/>
          </a:xfrm>
        </p:grpSpPr>
        <p:pic>
          <p:nvPicPr>
            <p:cNvPr id="11" name="Picture 10" descr="Rabindranath-Tagor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1752600"/>
              <a:ext cx="4495800" cy="5105400"/>
            </a:xfrm>
            <a:prstGeom prst="rect">
              <a:avLst/>
            </a:prstGeom>
          </p:spPr>
        </p:pic>
        <p:pic>
          <p:nvPicPr>
            <p:cNvPr id="14" name="Picture 13" descr="Untitled-12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2450" y="1666081"/>
              <a:ext cx="4019550" cy="5191919"/>
            </a:xfrm>
            <a:prstGeom prst="rect">
              <a:avLst/>
            </a:prstGeom>
          </p:spPr>
        </p:pic>
      </p:grpSp>
      <p:pic>
        <p:nvPicPr>
          <p:cNvPr id="15" name="Picture 14" descr="istockphoto-507142120-612x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569" y="1730191"/>
            <a:ext cx="3331752" cy="5136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900" y="2257425"/>
            <a:ext cx="11087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en-US" sz="6600" dirty="0" smtClean="0"/>
              <a:t>সমাজের কাজ  কী? ব্যাখ্যা কর।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51" y="3305592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2. কবি রবীন্দ্রনাথ  ঠাকুর নদীকেই মনুষ্যত্বের        	প্রতীক করতে চেয়েছেন কেন?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98" y="5435679"/>
            <a:ext cx="112966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3. তপোবনপ্র্রেমিক বলতে কী বোঝানো হয়েছে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086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ultimedia_class-2017-09-05-09-29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12192000" cy="481203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762000" y="0"/>
            <a:ext cx="10668000" cy="2457450"/>
          </a:xfrm>
          <a:prstGeom prst="horizontalScroll">
            <a:avLst>
              <a:gd name="adj" fmla="val 166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কাজঃ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" y="3858161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2: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ÕAvgvi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c_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mZ¨Õ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" y="2438400"/>
            <a:ext cx="98964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1: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cÖvewÜ‡Ki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†`‡k `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xNw`‡bi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civaxbZvi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800" b="1" dirty="0" smtClean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`j 3: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Õ‡Wv›U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Kqvi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AeÕ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cÖvewÜK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evSv‡Z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P‡q‡Qb</a:t>
            </a:r>
            <a:r>
              <a:rPr lang="en-US" sz="4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8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278</Words>
  <Application>Microsoft Office PowerPoint</Application>
  <PresentationFormat>Custom</PresentationFormat>
  <Paragraphs>54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ফলঃ</vt:lpstr>
      <vt:lpstr>PowerPoint Presentation</vt:lpstr>
      <vt:lpstr>পাঠবিশ্লেষণ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GMAC</cp:lastModifiedBy>
  <cp:revision>724</cp:revision>
  <dcterms:created xsi:type="dcterms:W3CDTF">2015-08-25T04:11:12Z</dcterms:created>
  <dcterms:modified xsi:type="dcterms:W3CDTF">2019-11-10T03:45:32Z</dcterms:modified>
</cp:coreProperties>
</file>