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64541-2C42-4196-AFB9-335D6AF39D9E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E63DC-EDB7-47DC-9CF2-73FE8A6A1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E63DC-EDB7-47DC-9CF2-73FE8A6A1A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6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E63DC-EDB7-47DC-9CF2-73FE8A6A1A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7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F7DE-61E2-4151-9014-254E0FBD0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9F2B2-E95D-4225-8D99-1B1FEF1F2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B90EB-6A3D-4D60-8913-7E5AE804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813D7-5290-409A-BC69-1A06567B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52B2B-2072-43BB-A910-AAF66664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47350-B2A8-4324-A600-1086EB77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0A15E-579C-4D94-A01F-4C37F0D6C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2874-B873-4793-880E-B9BE5741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D3EC-676F-4487-9948-E6684AB4C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C682C-F6DB-460A-B5AC-FB3CEE72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08017A-D9AC-4980-9E2A-2EED2540F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9FA80-70D9-4BF6-B919-78E3D78EE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F92F-7A9B-4583-9B36-68982868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CCC3B-3BD8-459B-9582-0D7CFA40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5DEA5-CF84-479F-B067-9987D769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5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8FB7-FB89-4EB4-A49F-77F76989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B4B19-91C5-4691-BAD2-083A86668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A89BD-6F57-4CD4-B5E7-4F129ADA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B68F6-02B0-423C-88F8-9E90D57CB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73CFE-1C31-4A5A-802B-79E1C6FA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2071-37C6-430D-867C-7CCAE853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597C2-9E5F-41BA-ADBF-9CFEDE74E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99879-E00A-45F6-91DC-5D92B497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A0D72-ECFF-49F8-823E-A90FFAD2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0EBAE-D120-4BE2-98DA-3692F83E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7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FCFD-6844-4BB7-A4F7-FB727C0C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7333-04AD-470B-98C9-B420F7B0B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AC9F65-2B71-4BAC-9567-B7CFBA2B9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AF199-4CF1-45D9-B590-6FAAECFB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0A5BB-DF82-4D3B-A23F-135DD7FF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FB124-AAF1-4075-8C4C-72074F03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8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A0F2-F1F2-4036-A2AF-DB78ACEF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B14B0-951E-4D82-B06B-1E6E99F5D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CFF9D-D9B2-4B4F-9352-8982ED84F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62BFB7-2397-4DBD-9410-67B292AF8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57528F-AE0D-42D8-B6E1-D84E1A84B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77169A-F71D-4538-94C2-0BFC7213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0B94D-6BD7-4832-9B8F-43170DCD2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19E680-DC30-4B07-8CB2-31AB680E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0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7F8B-D7C8-4D0A-8908-265BA786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3466A-37B7-4E3C-B8A3-933B8BF5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BF3E4-9684-4B37-BB4A-386D4FC9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AA467-5019-4118-9C3F-05E56FAD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7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BB9E89-741C-4303-8A1B-A0A97DFE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DA237-52F9-4692-9964-E48F2ADD9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C0ACE-23C7-4C8E-A415-AABE1DC8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6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5EED-FEF2-48F4-A855-89F0FF9F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75940-C4A5-46A3-81AF-211514946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C9C01-D5BD-4ABC-AECC-A731C7482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93D09-3F5F-4C40-BB74-2004338A6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69F0A-1C05-4380-B98C-90F7C33F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41C4C-22BA-4417-A495-E78AD8E2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2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D5F1C-4929-4FF3-9FA3-CDC839E5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9A73E-D89C-4E99-AF57-CD243B906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C79AC-5E06-4F62-B417-6B8B39AAA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0B925-6870-4B39-9705-BA3E8C50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0711-9772-4C0C-8232-B0EEA920611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0F34A-D774-44D4-B5F8-0B99E48AD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8360A-050A-489D-9F0D-F850DE56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7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9F935-1196-417D-BDEC-8DB772D2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412EB4-E9CC-4087-8141-6EBFD5D2D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BBE6-ADD5-44AB-ADD9-127B0F99E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0711-9772-4C0C-8232-B0EEA920611B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1A23A-59CC-4EAC-B249-D560EFA5F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15B5F-F51C-486B-A32A-931D69C38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AEFF4-9089-4FB2-81F2-104B4D96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6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46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A737B7-906A-4571-B8FE-C85A7809B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"/>
          <a:stretch/>
        </p:blipFill>
        <p:spPr>
          <a:xfrm>
            <a:off x="113733" y="153265"/>
            <a:ext cx="11914494" cy="654778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sx="59000" sy="59000" algn="tl" rotWithShape="0">
              <a:schemeClr val="accent4">
                <a:lumMod val="60000"/>
                <a:lumOff val="40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D87B30-C64E-4CD5-8FFF-E030448D9BF2}"/>
              </a:ext>
            </a:extLst>
          </p:cNvPr>
          <p:cNvSpPr/>
          <p:nvPr/>
        </p:nvSpPr>
        <p:spPr>
          <a:xfrm>
            <a:off x="7970293" y="5500048"/>
            <a:ext cx="3903261" cy="10372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3DCE28-9DDF-4B8B-885C-5E8A1D79E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80" y="3261816"/>
            <a:ext cx="2698347" cy="2496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80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22">
              <a:srgbClr val="FDEDE4"/>
            </a:gs>
            <a:gs pos="0">
              <a:schemeClr val="accent2">
                <a:lumMod val="5000"/>
                <a:lumOff val="95000"/>
              </a:schemeClr>
            </a:gs>
            <a:gs pos="41000">
              <a:schemeClr val="accent2">
                <a:lumMod val="45000"/>
                <a:lumOff val="55000"/>
                <a:alpha val="4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C36C9D-D2E8-42D6-9206-0CF79592A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8000"/>
                    </a14:imgEffect>
                    <a14:imgEffect>
                      <a14:colorTemperature colorTemp="4858"/>
                    </a14:imgEffect>
                    <a14:imgEffect>
                      <a14:saturation sat="2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6" y="337248"/>
            <a:ext cx="3437495" cy="267890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5BD38D3-2AAD-4700-B8DF-F8F6F2E973B9}"/>
              </a:ext>
            </a:extLst>
          </p:cNvPr>
          <p:cNvSpPr/>
          <p:nvPr/>
        </p:nvSpPr>
        <p:spPr>
          <a:xfrm>
            <a:off x="5813947" y="150125"/>
            <a:ext cx="5363570" cy="996287"/>
          </a:xfrm>
          <a:prstGeom prst="ellipse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ভিডি্ওটি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F58B8-90EC-42CB-A32A-C8716B239BA8}"/>
              </a:ext>
            </a:extLst>
          </p:cNvPr>
          <p:cNvSpPr/>
          <p:nvPr/>
        </p:nvSpPr>
        <p:spPr>
          <a:xfrm>
            <a:off x="204716" y="4203510"/>
            <a:ext cx="11764371" cy="2265528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3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 ক্যাম  বা ওয়েব ক্যামেরা  ডিজিটাল  ক্যামেরারই একটি বিশেষ রুপ  ।এটি হার্ড্ওয়্যার হিসেবে  কম্পিউটারের সাথে যুক্ত থাকে । সাধারনত ল্যাপ কম্পিউটারে  ওয়েব ক্যামেরা সংযুক্ত থাকে । এর মাধ্যমে স্থিরচিত্র বা ভিডিও চিত্র কম্পিউটারে  ইনপুট হিসেবে প্রবেশ করানো হয় । অপরাধ দমনে ওয়েব ক্যাম এর বিশেষ ব্যবহার আছে ।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21D77F89-4F60-493E-8B8B-DDC2E5F7A6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713724"/>
              </p:ext>
            </p:extLst>
          </p:nvPr>
        </p:nvGraphicFramePr>
        <p:xfrm>
          <a:off x="5043488" y="1468438"/>
          <a:ext cx="68008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Packager Shell Object" showAsIcon="1" r:id="rId5" imgW="5040720" imgH="488520" progId="Package">
                  <p:embed/>
                </p:oleObj>
              </mc:Choice>
              <mc:Fallback>
                <p:oleObj name="Packager Shell Object" showAsIcon="1" r:id="rId5" imgW="50407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3488" y="1468438"/>
                        <a:ext cx="6800850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474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30E26C8-6C10-4C5B-9724-DDFFEE480B61}"/>
              </a:ext>
            </a:extLst>
          </p:cNvPr>
          <p:cNvSpPr/>
          <p:nvPr/>
        </p:nvSpPr>
        <p:spPr>
          <a:xfrm>
            <a:off x="5813947" y="150125"/>
            <a:ext cx="5363570" cy="996287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ভিডি্ওটি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32FF3A-1709-4171-93C6-769FB5639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2" y="363656"/>
            <a:ext cx="3191586" cy="259790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BF8C68-111F-48F1-8A32-9008E35DDCC8}"/>
              </a:ext>
            </a:extLst>
          </p:cNvPr>
          <p:cNvSpPr/>
          <p:nvPr/>
        </p:nvSpPr>
        <p:spPr>
          <a:xfrm>
            <a:off x="204716" y="4203510"/>
            <a:ext cx="11764371" cy="226552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কোন  প্রকার ছবি,  মুদ্রিত বা হাতে লেখা  কোন ডকুমেন্ট অথবা  কোন বস্তুর  ডিজিটাল  প্রতিলিপি  তৈরী করার যন্ত্রের নাম  স্ক্যানার ।  এ  ডিজিটাল প্রতিলিপি  বিভিন্ন  প্রকারের তথ্য  ফাইল  আকারে  কম্পিউটারে সংরক্ষন করা যায় ।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8" name="Object 7">
            <a:hlinkClick r:id="" action="ppaction://ole?verb=0"/>
            <a:extLst>
              <a:ext uri="{FF2B5EF4-FFF2-40B4-BE49-F238E27FC236}">
                <a16:creationId xmlns:a16="http://schemas.microsoft.com/office/drawing/2014/main" id="{C2A2E377-8A69-4672-94EE-72FE31737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494695"/>
              </p:ext>
            </p:extLst>
          </p:nvPr>
        </p:nvGraphicFramePr>
        <p:xfrm>
          <a:off x="6032310" y="1704169"/>
          <a:ext cx="4708478" cy="137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2310" y="1704169"/>
                        <a:ext cx="4708478" cy="1376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06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A9E99E6-E8D3-4313-BAD1-745683B9FCA6}"/>
              </a:ext>
            </a:extLst>
          </p:cNvPr>
          <p:cNvSpPr/>
          <p:nvPr/>
        </p:nvSpPr>
        <p:spPr>
          <a:xfrm>
            <a:off x="5813947" y="150125"/>
            <a:ext cx="5363570" cy="996287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ভিডি্ওটি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97EA1-1ECC-458D-A17B-762AD05068E0}"/>
              </a:ext>
            </a:extLst>
          </p:cNvPr>
          <p:cNvSpPr/>
          <p:nvPr/>
        </p:nvSpPr>
        <p:spPr>
          <a:xfrm>
            <a:off x="204716" y="4203510"/>
            <a:ext cx="11764371" cy="226552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ইনপুট ডিভাইস ।  আলোর প্রতিফলন  বিচার করে  এটি  বিভিন্ন  ধরনের তথ্য বুঝতে পারে  ।  বিশেষ ভাবে তৈরী করা কিছু দাগ  বা চিহ্ন ওএম আর পড়তে পারে। পরীক্ষার বহুনির্বাচনী  প্রশ্নে উত্তরপত্র  যাচাইয়ে  এটির ব্যাপক ব্যবহার রয়েছে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6D09F7-1F36-4F11-A68D-236DC481A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38" y="276011"/>
            <a:ext cx="3343561" cy="316322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graphicFrame>
        <p:nvGraphicFramePr>
          <p:cNvPr id="8" name="Object 7">
            <a:hlinkClick r:id="" action="ppaction://ole?verb=0"/>
            <a:extLst>
              <a:ext uri="{FF2B5EF4-FFF2-40B4-BE49-F238E27FC236}">
                <a16:creationId xmlns:a16="http://schemas.microsoft.com/office/drawing/2014/main" id="{D16DE78D-01E3-47CA-9499-B54296324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533257"/>
              </p:ext>
            </p:extLst>
          </p:nvPr>
        </p:nvGraphicFramePr>
        <p:xfrm>
          <a:off x="5962246" y="1596789"/>
          <a:ext cx="4860427" cy="791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Packager Shell Object" showAsIcon="1" r:id="rId4" imgW="4197600" imgH="488520" progId="Package">
                  <p:embed/>
                </p:oleObj>
              </mc:Choice>
              <mc:Fallback>
                <p:oleObj name="Packager Shell Object" showAsIcon="1" r:id="rId4" imgW="41976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2246" y="1596789"/>
                        <a:ext cx="4860427" cy="791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88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ED34D6-A500-4C8E-B29C-B46FD4E2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287149"/>
            <a:ext cx="7328847" cy="6291072"/>
          </a:xfrm>
          <a:prstGeom prst="rect">
            <a:avLst/>
          </a:prstGeom>
          <a:noFill/>
          <a:ln>
            <a:noFill/>
          </a:ln>
          <a:effectLst>
            <a:glow rad="901700">
              <a:schemeClr val="accent1">
                <a:alpha val="46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E7CB429-3C59-4F3C-BF4E-4FC8DE8011DD}"/>
              </a:ext>
            </a:extLst>
          </p:cNvPr>
          <p:cNvSpPr/>
          <p:nvPr/>
        </p:nvSpPr>
        <p:spPr>
          <a:xfrm>
            <a:off x="2784144" y="300250"/>
            <a:ext cx="3753134" cy="6414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469FD-8202-4D93-8403-08DF77139938}"/>
              </a:ext>
            </a:extLst>
          </p:cNvPr>
          <p:cNvSpPr/>
          <p:nvPr/>
        </p:nvSpPr>
        <p:spPr>
          <a:xfrm>
            <a:off x="8270544" y="129227"/>
            <a:ext cx="3686175" cy="6600825"/>
          </a:xfrm>
          <a:prstGeom prst="rect">
            <a:avLst/>
          </a:prstGeom>
          <a:solidFill>
            <a:schemeClr val="accent1">
              <a:alpha val="19000"/>
            </a:schemeClr>
          </a:solidFill>
          <a:effectLst>
            <a:outerShdw blurRad="50800" dist="50800" dir="5400000" sx="74000" sy="74000" algn="ctr" rotWithShape="0">
              <a:srgbClr val="000000">
                <a:alpha val="51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উল্লেখ করা হয়নি  এমন কতকগুলো ডিভাইস যেগুলির ক্যামেরা আছে  সেগুলোর নাম লিখে উপস্থাপন কর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35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C96D03-42FB-4093-B315-0223A16D53FA}"/>
              </a:ext>
            </a:extLst>
          </p:cNvPr>
          <p:cNvSpPr/>
          <p:nvPr/>
        </p:nvSpPr>
        <p:spPr>
          <a:xfrm>
            <a:off x="818867" y="1965279"/>
            <a:ext cx="10925458" cy="96899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১।OMR  এর পূর্নরুপ কি?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2970B86E-C162-4BA6-9BF8-8A2502C0D253}"/>
              </a:ext>
            </a:extLst>
          </p:cNvPr>
          <p:cNvSpPr/>
          <p:nvPr/>
        </p:nvSpPr>
        <p:spPr>
          <a:xfrm>
            <a:off x="846162" y="136478"/>
            <a:ext cx="10956632" cy="159678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57B5B8-8041-4910-A875-64A644B01818}"/>
              </a:ext>
            </a:extLst>
          </p:cNvPr>
          <p:cNvSpPr/>
          <p:nvPr/>
        </p:nvSpPr>
        <p:spPr>
          <a:xfrm>
            <a:off x="777923" y="3207224"/>
            <a:ext cx="10909251" cy="982639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ওয়েব ক্যাম ব্যবহৃত হয় কোন কোন জায়গায়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359C2-F5D8-4D17-81CD-9F3B3DCF9575}"/>
              </a:ext>
            </a:extLst>
          </p:cNvPr>
          <p:cNvSpPr/>
          <p:nvPr/>
        </p:nvSpPr>
        <p:spPr>
          <a:xfrm>
            <a:off x="791571" y="4421875"/>
            <a:ext cx="10909892" cy="928047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ওয়েব ক্যাম ব্যবহৃত হয় কোন কোন জায়গায়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E488AB-5164-4163-9DFD-DAF88AC58782}"/>
              </a:ext>
            </a:extLst>
          </p:cNvPr>
          <p:cNvSpPr/>
          <p:nvPr/>
        </p:nvSpPr>
        <p:spPr>
          <a:xfrm>
            <a:off x="777282" y="5594942"/>
            <a:ext cx="10938467" cy="914399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স্ক্যানার কোন কাজে ব্যবহার করা হয়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B8F4E8-D3A4-4908-8837-E8EB7BB26334}"/>
              </a:ext>
            </a:extLst>
          </p:cNvPr>
          <p:cNvSpPr/>
          <p:nvPr/>
        </p:nvSpPr>
        <p:spPr>
          <a:xfrm>
            <a:off x="789414" y="1953609"/>
            <a:ext cx="11125200" cy="4572000"/>
          </a:xfrm>
          <a:prstGeom prst="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63000">
                <a:schemeClr val="accent3">
                  <a:lumMod val="40000"/>
                  <a:lumOff val="60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 w="571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44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ক্যামেরা, ওয়েব ক্যাম , ভিডিও কনফারেন্স, 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 , ডিজিটাল প্রতিলিপি , ওএম আর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99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2E3AB64-CFB0-46E4-85A8-A309AABACDF9}"/>
              </a:ext>
            </a:extLst>
          </p:cNvPr>
          <p:cNvGrpSpPr/>
          <p:nvPr/>
        </p:nvGrpSpPr>
        <p:grpSpPr>
          <a:xfrm>
            <a:off x="1112860" y="130814"/>
            <a:ext cx="6958510" cy="4741439"/>
            <a:chOff x="1791626" y="269799"/>
            <a:chExt cx="4468738" cy="23271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8EBBA85-D70D-4CCA-91C0-B83320400656}"/>
                </a:ext>
              </a:extLst>
            </p:cNvPr>
            <p:cNvSpPr txBox="1"/>
            <p:nvPr/>
          </p:nvSpPr>
          <p:spPr>
            <a:xfrm>
              <a:off x="4050564" y="1889079"/>
              <a:ext cx="220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9B768D-1B0F-4114-B142-02D6112B0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626" y="269799"/>
              <a:ext cx="3124200" cy="1891761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E01D894-E973-4F4E-A8FD-3EA1E1EDEEBA}"/>
              </a:ext>
            </a:extLst>
          </p:cNvPr>
          <p:cNvSpPr/>
          <p:nvPr/>
        </p:nvSpPr>
        <p:spPr>
          <a:xfrm>
            <a:off x="1158478" y="4916313"/>
            <a:ext cx="97595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ওএমআর</a:t>
            </a:r>
            <a:r>
              <a:rPr lang="en-US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পরীক্ষার কাজে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bn-BD" sz="4400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রের ফলে </a:t>
            </a:r>
            <a:r>
              <a:rPr lang="en-US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400" dirty="0">
                <a:ln>
                  <a:solidFill>
                    <a:srgbClr val="002060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৫টি বাক্যে লিখে আনবে । </a:t>
            </a:r>
            <a:endParaRPr lang="en-US" sz="4400" dirty="0">
              <a:ln>
                <a:solidFill>
                  <a:srgbClr val="002060"/>
                </a:solidFill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1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C9B926-FD1F-439F-9006-FE4484A4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7000"/>
                    </a14:imgEffect>
                    <a14:imgEffect>
                      <a14:colorTemperature colorTemp="5592"/>
                    </a14:imgEffect>
                    <a14:imgEffect>
                      <a14:saturation sat="140000"/>
                    </a14:imgEffect>
                    <a14:imgEffect>
                      <a14:brightnessContrast bright="6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191069"/>
            <a:ext cx="11546006" cy="6441743"/>
          </a:xfrm>
          <a:prstGeom prst="rect">
            <a:avLst/>
          </a:prstGeom>
          <a:effectLst>
            <a:outerShdw blurRad="876300" dist="50800" dir="7200000" sx="117000" sy="117000" algn="ctr" rotWithShape="0">
              <a:schemeClr val="accent5">
                <a:alpha val="42000"/>
              </a:scheme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D142F6-7650-48E4-8745-C6111FFE0A1D}"/>
              </a:ext>
            </a:extLst>
          </p:cNvPr>
          <p:cNvSpPr/>
          <p:nvPr/>
        </p:nvSpPr>
        <p:spPr>
          <a:xfrm>
            <a:off x="7861110" y="4790364"/>
            <a:ext cx="4735773" cy="15831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সকলকে</a:t>
            </a:r>
            <a:r>
              <a:rPr lang="bn-BD" sz="4000" dirty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3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623CF4-15EF-4ADB-8B5E-99E6BF957A96}"/>
              </a:ext>
            </a:extLst>
          </p:cNvPr>
          <p:cNvCxnSpPr>
            <a:cxnSpLocks/>
          </p:cNvCxnSpPr>
          <p:nvPr/>
        </p:nvCxnSpPr>
        <p:spPr>
          <a:xfrm>
            <a:off x="5793475" y="1405719"/>
            <a:ext cx="0" cy="4951863"/>
          </a:xfrm>
          <a:prstGeom prst="line">
            <a:avLst/>
          </a:prstGeom>
          <a:ln w="76200">
            <a:solidFill>
              <a:srgbClr val="0039FF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7DF102B-4D57-4FB5-B495-EEFF3079286E}"/>
              </a:ext>
            </a:extLst>
          </p:cNvPr>
          <p:cNvSpPr/>
          <p:nvPr/>
        </p:nvSpPr>
        <p:spPr>
          <a:xfrm>
            <a:off x="3824896" y="273010"/>
            <a:ext cx="3583874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5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6F29C-DF5C-4F9E-BE42-697F1CA5B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63" y="1104785"/>
            <a:ext cx="2210936" cy="26483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3" name="Round Same Side Corner Rectangle 4">
            <a:extLst>
              <a:ext uri="{FF2B5EF4-FFF2-40B4-BE49-F238E27FC236}">
                <a16:creationId xmlns:a16="http://schemas.microsoft.com/office/drawing/2014/main" id="{AC3C82EB-ADCF-491C-B623-E475732C0B5A}"/>
              </a:ext>
            </a:extLst>
          </p:cNvPr>
          <p:cNvSpPr/>
          <p:nvPr/>
        </p:nvSpPr>
        <p:spPr>
          <a:xfrm>
            <a:off x="613013" y="4267200"/>
            <a:ext cx="3886200" cy="2286000"/>
          </a:xfrm>
          <a:prstGeom prst="round2Same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(কম্পিউটার)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দারুল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ফালাহ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০১৭১৮৯১০৯৪৪, omarict30@gmail.com</a:t>
            </a:r>
          </a:p>
        </p:txBody>
      </p:sp>
      <p:pic>
        <p:nvPicPr>
          <p:cNvPr id="15" name="Picture 14" descr="7.jpg">
            <a:extLst>
              <a:ext uri="{FF2B5EF4-FFF2-40B4-BE49-F238E27FC236}">
                <a16:creationId xmlns:a16="http://schemas.microsoft.com/office/drawing/2014/main" id="{958E2ED2-5004-49B2-823B-C71EB6A97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-180"/>
          <a:stretch/>
        </p:blipFill>
        <p:spPr>
          <a:xfrm>
            <a:off x="8270544" y="1009933"/>
            <a:ext cx="2213211" cy="279779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Round Same Side Corner Rectangle 4">
            <a:extLst>
              <a:ext uri="{FF2B5EF4-FFF2-40B4-BE49-F238E27FC236}">
                <a16:creationId xmlns:a16="http://schemas.microsoft.com/office/drawing/2014/main" id="{BF3806CC-8CD0-4F50-86BD-C814A3D7BC0D}"/>
              </a:ext>
            </a:extLst>
          </p:cNvPr>
          <p:cNvSpPr/>
          <p:nvPr/>
        </p:nvSpPr>
        <p:spPr>
          <a:xfrm>
            <a:off x="7410735" y="4171666"/>
            <a:ext cx="4267201" cy="2286000"/>
          </a:xfrm>
          <a:prstGeom prst="round2Same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</a:p>
          <a:p>
            <a:pPr algn="just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just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 </a:t>
            </a:r>
          </a:p>
          <a:p>
            <a:pPr algn="just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১3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-২০১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829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CF4EF9-F8D1-43F2-93AC-F6C310746894}"/>
              </a:ext>
            </a:extLst>
          </p:cNvPr>
          <p:cNvSpPr/>
          <p:nvPr/>
        </p:nvSpPr>
        <p:spPr>
          <a:xfrm>
            <a:off x="1473958" y="300250"/>
            <a:ext cx="9812741" cy="10918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ুরু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FAB8EB83-FBD9-44CE-BCDB-5D0332A266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192087"/>
              </p:ext>
            </p:extLst>
          </p:nvPr>
        </p:nvGraphicFramePr>
        <p:xfrm>
          <a:off x="3412533" y="2036526"/>
          <a:ext cx="51228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4" imgW="5122080" imgH="488520" progId="Package">
                  <p:embed/>
                </p:oleObj>
              </mc:Choice>
              <mc:Fallback>
                <p:oleObj name="Packager Shell Object" showAsIcon="1" r:id="rId4" imgW="51220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2533" y="2036526"/>
                        <a:ext cx="5122862" cy="488950"/>
                      </a:xfrm>
                      <a:prstGeom prst="rect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0770CA-FDD6-4042-96E2-DD97FDDF82D8}"/>
              </a:ext>
            </a:extLst>
          </p:cNvPr>
          <p:cNvSpPr/>
          <p:nvPr/>
        </p:nvSpPr>
        <p:spPr>
          <a:xfrm>
            <a:off x="1501254" y="2906972"/>
            <a:ext cx="9908275" cy="10918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?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14D51E6-9A6C-4BCE-8125-0ACE21EE0625}"/>
              </a:ext>
            </a:extLst>
          </p:cNvPr>
          <p:cNvSpPr/>
          <p:nvPr/>
        </p:nvSpPr>
        <p:spPr>
          <a:xfrm>
            <a:off x="368491" y="4681181"/>
            <a:ext cx="11586948" cy="10918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ম্পিউটারে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ুনলাম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896312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CF4EF9-F8D1-43F2-93AC-F6C310746894}"/>
              </a:ext>
            </a:extLst>
          </p:cNvPr>
          <p:cNvSpPr/>
          <p:nvPr/>
        </p:nvSpPr>
        <p:spPr>
          <a:xfrm>
            <a:off x="1501253" y="245659"/>
            <a:ext cx="9812741" cy="10918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------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0770CA-FDD6-4042-96E2-DD97FDDF82D8}"/>
              </a:ext>
            </a:extLst>
          </p:cNvPr>
          <p:cNvSpPr/>
          <p:nvPr/>
        </p:nvSpPr>
        <p:spPr>
          <a:xfrm>
            <a:off x="3521124" y="4817659"/>
            <a:ext cx="4899546" cy="10918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B9EBD-C01D-4386-A666-4B1054EDEB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70" y="1405719"/>
            <a:ext cx="4080680" cy="34119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06127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7B6314B-D522-4B70-B426-BF97F0560274}"/>
              </a:ext>
            </a:extLst>
          </p:cNvPr>
          <p:cNvSpPr txBox="1"/>
          <p:nvPr/>
        </p:nvSpPr>
        <p:spPr>
          <a:xfrm>
            <a:off x="982639" y="4701653"/>
            <a:ext cx="10235821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</a:p>
          <a:p>
            <a:pPr lvl="0"/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এবংঐসব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9CF4EF9-F8D1-43F2-93AC-F6C310746894}"/>
              </a:ext>
            </a:extLst>
          </p:cNvPr>
          <p:cNvSpPr/>
          <p:nvPr/>
        </p:nvSpPr>
        <p:spPr>
          <a:xfrm>
            <a:off x="1078172" y="409431"/>
            <a:ext cx="9812741" cy="26340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োমাদের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</p:txBody>
      </p:sp>
    </p:spTree>
    <p:extLst>
      <p:ext uri="{BB962C8B-B14F-4D97-AF65-F5344CB8AC3E}">
        <p14:creationId xmlns:p14="http://schemas.microsoft.com/office/powerpoint/2010/main" val="159568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7966DA06-E5D8-4017-87D6-68793170DD0E}"/>
              </a:ext>
            </a:extLst>
          </p:cNvPr>
          <p:cNvSpPr/>
          <p:nvPr/>
        </p:nvSpPr>
        <p:spPr>
          <a:xfrm>
            <a:off x="2323532" y="187657"/>
            <a:ext cx="78486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ছবিগুলো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84C7D1-A1AA-4610-B8C7-AD962B4F8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1" y="1364776"/>
            <a:ext cx="3437766" cy="22109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371715-B259-4181-8708-0FE146A19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0" y="3780430"/>
            <a:ext cx="3360697" cy="20881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03C45A-1670-49A3-8D40-D154D651C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807" y="1297676"/>
            <a:ext cx="3088944" cy="22370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F5BF74-315E-45B5-85C1-6F05F18577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t="9802" r="17545" b="7417"/>
          <a:stretch/>
        </p:blipFill>
        <p:spPr>
          <a:xfrm>
            <a:off x="8816454" y="3753135"/>
            <a:ext cx="3029803" cy="221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Bevel 11">
            <a:extLst>
              <a:ext uri="{FF2B5EF4-FFF2-40B4-BE49-F238E27FC236}">
                <a16:creationId xmlns:a16="http://schemas.microsoft.com/office/drawing/2014/main" id="{EEC026FA-B29C-4A75-AB60-2F487C1C46D8}"/>
              </a:ext>
            </a:extLst>
          </p:cNvPr>
          <p:cNvSpPr/>
          <p:nvPr/>
        </p:nvSpPr>
        <p:spPr>
          <a:xfrm>
            <a:off x="4899546" y="1823113"/>
            <a:ext cx="2838735" cy="550597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বোর্ড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Bevel 11">
            <a:extLst>
              <a:ext uri="{FF2B5EF4-FFF2-40B4-BE49-F238E27FC236}">
                <a16:creationId xmlns:a16="http://schemas.microsoft.com/office/drawing/2014/main" id="{67EB78B3-3ACB-479A-B098-6626F3607C29}"/>
              </a:ext>
            </a:extLst>
          </p:cNvPr>
          <p:cNvSpPr/>
          <p:nvPr/>
        </p:nvSpPr>
        <p:spPr>
          <a:xfrm>
            <a:off x="4940490" y="2587388"/>
            <a:ext cx="2784143" cy="550597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Bevel 11">
            <a:extLst>
              <a:ext uri="{FF2B5EF4-FFF2-40B4-BE49-F238E27FC236}">
                <a16:creationId xmlns:a16="http://schemas.microsoft.com/office/drawing/2014/main" id="{45C94CCB-A57D-44E2-9426-E309D35821E3}"/>
              </a:ext>
            </a:extLst>
          </p:cNvPr>
          <p:cNvSpPr/>
          <p:nvPr/>
        </p:nvSpPr>
        <p:spPr>
          <a:xfrm>
            <a:off x="4926842" y="4061346"/>
            <a:ext cx="2866029" cy="550597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ওয়েবক্যাম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Bevel 11">
            <a:extLst>
              <a:ext uri="{FF2B5EF4-FFF2-40B4-BE49-F238E27FC236}">
                <a16:creationId xmlns:a16="http://schemas.microsoft.com/office/drawing/2014/main" id="{055F20DC-0A7C-4FBD-8BB5-1DA760046F8F}"/>
              </a:ext>
            </a:extLst>
          </p:cNvPr>
          <p:cNvSpPr/>
          <p:nvPr/>
        </p:nvSpPr>
        <p:spPr>
          <a:xfrm>
            <a:off x="4967786" y="4784678"/>
            <a:ext cx="2866029" cy="550597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ওএ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41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>
            <a:extLst>
              <a:ext uri="{FF2B5EF4-FFF2-40B4-BE49-F238E27FC236}">
                <a16:creationId xmlns:a16="http://schemas.microsoft.com/office/drawing/2014/main" id="{B162401D-65C4-46D7-A972-D60C0451C930}"/>
              </a:ext>
            </a:extLst>
          </p:cNvPr>
          <p:cNvSpPr/>
          <p:nvPr/>
        </p:nvSpPr>
        <p:spPr>
          <a:xfrm>
            <a:off x="300252" y="258170"/>
            <a:ext cx="11614244" cy="1143000"/>
          </a:xfrm>
          <a:prstGeom prst="wave">
            <a:avLst/>
          </a:prstGeom>
          <a:solidFill>
            <a:schemeClr val="accent3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94774F2-CE7D-43CF-8471-A3DDEE416F13}"/>
              </a:ext>
            </a:extLst>
          </p:cNvPr>
          <p:cNvSpPr/>
          <p:nvPr/>
        </p:nvSpPr>
        <p:spPr>
          <a:xfrm>
            <a:off x="327546" y="1893627"/>
            <a:ext cx="11559653" cy="3962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যন্ত্রের মাধ্যমে কম্পিউটারে তথ্য প্রদান করা হয় তাদেরকে ইনপুট ডিভাইস বলা হয়।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7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794741-93F5-4841-A1E9-747F448EDFC7}"/>
              </a:ext>
            </a:extLst>
          </p:cNvPr>
          <p:cNvSpPr/>
          <p:nvPr/>
        </p:nvSpPr>
        <p:spPr>
          <a:xfrm>
            <a:off x="163773" y="150125"/>
            <a:ext cx="11805314" cy="6455391"/>
          </a:xfrm>
          <a:prstGeom prst="rect">
            <a:avLst/>
          </a:prstGeom>
          <a:blipFill dpi="0" rotWithShape="1">
            <a:blip r:embed="rId3">
              <a:alphaModFix amt="44000"/>
            </a:blip>
            <a:srcRect/>
            <a:tile tx="0" ty="0" sx="100000" sy="100000" flip="none" algn="tl"/>
          </a:blipFill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াইসের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785925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1E69C8-CA51-4D49-A749-0EE703F4B7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r="4665" b="3394"/>
          <a:stretch/>
        </p:blipFill>
        <p:spPr>
          <a:xfrm>
            <a:off x="653955" y="313046"/>
            <a:ext cx="4382069" cy="314325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050AFF5-1A93-4534-8F80-029E8FCF1476}"/>
              </a:ext>
            </a:extLst>
          </p:cNvPr>
          <p:cNvSpPr/>
          <p:nvPr/>
        </p:nvSpPr>
        <p:spPr>
          <a:xfrm>
            <a:off x="6305267" y="95534"/>
            <a:ext cx="5363570" cy="996287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ভিডি্ওটি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5D8B11-90F8-4C1A-A5D5-8B94576959F7}"/>
              </a:ext>
            </a:extLst>
          </p:cNvPr>
          <p:cNvSpPr/>
          <p:nvPr/>
        </p:nvSpPr>
        <p:spPr>
          <a:xfrm>
            <a:off x="204716" y="4244453"/>
            <a:ext cx="11764371" cy="226552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।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্যামেরাই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্যামেরা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ম্পিউটারেরে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্প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ম্পি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7E02AD58-3DCA-435C-B704-F60634024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098483"/>
              </p:ext>
            </p:extLst>
          </p:nvPr>
        </p:nvGraphicFramePr>
        <p:xfrm>
          <a:off x="5390866" y="1918316"/>
          <a:ext cx="6632811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ackager Shell Object" showAsIcon="1" r:id="rId4" imgW="5729760" imgH="488520" progId="Package">
                  <p:embed/>
                </p:oleObj>
              </mc:Choice>
              <mc:Fallback>
                <p:oleObj name="Packager Shell Object" showAsIcon="1" r:id="rId4" imgW="5729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0866" y="1918316"/>
                        <a:ext cx="6632811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75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648</Words>
  <Application>Microsoft Office PowerPoint</Application>
  <PresentationFormat>Widescreen</PresentationFormat>
  <Paragraphs>52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NikoshLightBAN</vt:lpstr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</cp:revision>
  <dcterms:created xsi:type="dcterms:W3CDTF">2019-11-07T04:35:19Z</dcterms:created>
  <dcterms:modified xsi:type="dcterms:W3CDTF">2019-11-12T08:49:41Z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10555944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