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58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 varScale="1">
        <p:scale>
          <a:sx n="69" d="100"/>
          <a:sy n="69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A103C-70C6-4059-B2F6-8FCA97A3EC1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2F05B-F33A-4F3E-885D-11424B8F8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2F05B-F33A-4F3E-885D-11424B8F8C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2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2F05B-F33A-4F3E-885D-11424B8F8C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2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066799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83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81000"/>
            <a:ext cx="68580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C00000"/>
                </a:solidFill>
              </a:rPr>
              <a:t>সাধারন শেয়ার ব্যয় এর সুত্র কয়টি ?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981200"/>
            <a:ext cx="8534400" cy="2743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২ টি । যথাঃ </a:t>
            </a:r>
            <a:endParaRPr lang="en-US" sz="6000" dirty="0" smtClean="0"/>
          </a:p>
          <a:p>
            <a:pPr algn="ctr"/>
            <a:r>
              <a:rPr lang="bn-IN" sz="6000" dirty="0" smtClean="0"/>
              <a:t>১/ শূন্য ল্ভ্যাংশ</a:t>
            </a:r>
            <a:r>
              <a:rPr lang="en-US" sz="6000" dirty="0" smtClean="0"/>
              <a:t> </a:t>
            </a:r>
            <a:r>
              <a:rPr lang="bn-IN" sz="6000" dirty="0" smtClean="0"/>
              <a:t>বৃদ্ধি  পদ্ধতি </a:t>
            </a:r>
          </a:p>
          <a:p>
            <a:pPr algn="ctr"/>
            <a:r>
              <a:rPr lang="bn-IN" sz="6000" dirty="0" smtClean="0"/>
              <a:t>২/ স্থিরহারে  ল্ভ্যাংশ বৃদ্ধি  পদ্ধতি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2749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457200"/>
            <a:ext cx="51054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FF0000"/>
                </a:solidFill>
              </a:rPr>
              <a:t>একক কাজ 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828800"/>
            <a:ext cx="8305800" cy="2590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C00000"/>
                </a:solidFill>
              </a:rPr>
              <a:t>সাধারন শেয়ার ব্যয় এর সুত্র </a:t>
            </a:r>
            <a:r>
              <a:rPr lang="bn-IN" sz="4800" dirty="0" smtClean="0">
                <a:solidFill>
                  <a:srgbClr val="C00000"/>
                </a:solidFill>
              </a:rPr>
              <a:t>২ টি লিখ । </a:t>
            </a:r>
          </a:p>
          <a:p>
            <a:pPr algn="ctr"/>
            <a:r>
              <a:rPr lang="bn-IN" sz="4000" dirty="0" smtClean="0">
                <a:solidFill>
                  <a:srgbClr val="C00000"/>
                </a:solidFill>
              </a:rPr>
              <a:t>                                                                          </a:t>
            </a:r>
          </a:p>
          <a:p>
            <a:pPr algn="ctr"/>
            <a:r>
              <a:rPr lang="bn-IN" sz="4000" dirty="0">
                <a:solidFill>
                  <a:srgbClr val="C00000"/>
                </a:solidFill>
              </a:rPr>
              <a:t>	</a:t>
            </a:r>
            <a:r>
              <a:rPr lang="bn-IN" sz="4000" dirty="0" smtClean="0">
                <a:solidFill>
                  <a:srgbClr val="C00000"/>
                </a:solidFill>
              </a:rPr>
              <a:t>			সময়ঃ ৩ মিনিট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83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04800"/>
            <a:ext cx="64008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C00000"/>
                </a:solidFill>
              </a:rPr>
              <a:t>এসো একটি  সমাধান  করি 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447800"/>
            <a:ext cx="8991600" cy="32004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একটি কোম্পানির শেয়ারের বর্তমান বাজারমূল্য ১১০ টাকা । প্রতিষ্ঠানটি এ বছর প্রতি শেয়ারে ১০ টাকা  হারে ল্ভ্যাংশ ঘোষনা করে। কোম্পানির সাধারন শেয়ার মূলধন ব্যয়  নির্ণয় কর।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50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8839200" cy="426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সাধারন শেয়ার মূলধন ব্যয় = ল্ভ্যাংশ১ / শেয়ার মূল্য০ </a:t>
            </a:r>
            <a:r>
              <a:rPr lang="en-US" sz="4000" dirty="0" smtClean="0">
                <a:solidFill>
                  <a:srgbClr val="FF0000"/>
                </a:solidFill>
              </a:rPr>
              <a:t>×</a:t>
            </a:r>
            <a:r>
              <a:rPr lang="bn-IN" sz="4000" dirty="0" smtClean="0">
                <a:solidFill>
                  <a:srgbClr val="FF0000"/>
                </a:solidFill>
              </a:rPr>
              <a:t>১০০ 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= ১০/১১০</a:t>
            </a:r>
            <a:r>
              <a:rPr lang="en-US" sz="4000" dirty="0" smtClean="0">
                <a:solidFill>
                  <a:srgbClr val="FF0000"/>
                </a:solidFill>
              </a:rPr>
              <a:t>×</a:t>
            </a:r>
            <a:r>
              <a:rPr lang="bn-IN" sz="4000" dirty="0" smtClean="0">
                <a:solidFill>
                  <a:srgbClr val="FF0000"/>
                </a:solidFill>
              </a:rPr>
              <a:t>১০০ 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=      ০.০৯০৯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=   ৯. ০৯ % </a:t>
            </a: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1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"/>
            <a:ext cx="41148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C00000"/>
                </a:solidFill>
              </a:rPr>
              <a:t>জোড়ায়  কাজ 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371600"/>
            <a:ext cx="7696200" cy="3276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একটি কোম্পানির শেয়ারের বর্তমান বাজারমূল্২৫০ টাকা । প্রতিষ্ঠানটি এ বছর প্রতি শেয়ারে ১২ %   হারে ল্ভ্যাংশ ঘোষনা করে। কোম্পানির সাধারন শেয়ার মূলধন ব্যয়  নির্ণয় কর। 					সময়ঃ ৫ মিনিট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7609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09600"/>
            <a:ext cx="54102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</a:rPr>
              <a:t>এসো অন্য আরেকটি অংক সমাধান করি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00200"/>
            <a:ext cx="9144000" cy="18346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একটি কোম্পানির শেয়ারের বর্তমান বাজারমূল্য ১৫০ টাকা। কোম্পানিটি সমাপ্ত বছরে প্রতি শেয়ারে ১৫ টাকা হারে লভ্যাংশ দেয়। অতীত রেকর্ড  পর্যালোচনা করে দেখা যায় কোম্পানির লভ্যাংশ গড়ে ৫  শতাংশ হারে লভ্যাংশ দেয়। কোম্পানির সাধারন শেয়ার  মূলধন ব্যয়  নির্ণয় কর।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505200"/>
            <a:ext cx="9144000" cy="1524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সাধারন শেয়ার মূলধন ব্যয়= লভ্যাংশ১/শেয়ারমূল্য০+বৃদ্ধির হার </a:t>
            </a:r>
            <a:r>
              <a:rPr lang="en-US" sz="2800" dirty="0" smtClean="0"/>
              <a:t>×</a:t>
            </a:r>
            <a:r>
              <a:rPr lang="bn-IN" sz="2800" dirty="0" smtClean="0"/>
              <a:t>১০০ </a:t>
            </a:r>
          </a:p>
          <a:p>
            <a:pPr algn="ctr"/>
            <a:r>
              <a:rPr lang="bn-IN" sz="2800" dirty="0" smtClean="0"/>
              <a:t>                     = ১৫(১+০.০৫)/১৫০+০.০৫</a:t>
            </a:r>
            <a:r>
              <a:rPr lang="en-US" sz="2800" dirty="0" smtClean="0"/>
              <a:t>×</a:t>
            </a:r>
            <a:r>
              <a:rPr lang="bn-IN" sz="2800" dirty="0" smtClean="0"/>
              <a:t>১০০</a:t>
            </a:r>
          </a:p>
          <a:p>
            <a:pPr algn="ctr"/>
            <a:r>
              <a:rPr lang="bn-IN" sz="2800" dirty="0" smtClean="0"/>
              <a:t>=      ১৫.৫%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80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04800"/>
            <a:ext cx="37338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দলগত কাজ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676400"/>
            <a:ext cx="9067800" cy="312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9144000" cy="3200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একটি কোম্পানির শেয়ারের বর্তমান বাজারমূল্য ২০০ টাকা। কোম্পানিটি সমাপ্ত বছরে প্রতি শেয়ারে ১০ টাকা হারে লভ্যাংশ দেয়। অতীত রেকর্ড  পর্যালোচনা করে দেখা যায় কোম্পানির লভ্যাংশ গড়ে ৫  শতাংশ হারে লভ্যাংশ দেয়। কোম্পানির সাধারন শেয়ার  মূলধন ব্যয়  নির্ণয় কর।  							সময়ঃ ৮ মিনিট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0154" y="381000"/>
            <a:ext cx="34290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/>
              <a:t>মুল্যায়ন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76200" y="1676400"/>
            <a:ext cx="9067800" cy="2590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১। শেয়ার কাকে বলে? 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২। সাধারন শেয়ারের শূন্য লভ্যাংশ বৃদ্ধি পদ্ধতির  সূত্রটি বল। 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৩। সাধারন শেয়ারের স্থিরহার লভ্যাংশ পদ্ধতির সূত্রটি বল। 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7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457200"/>
            <a:ext cx="31242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</a:rPr>
              <a:t>বাড়ির কাজ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17785"/>
            <a:ext cx="8153400" cy="320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9144000" cy="3200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একটি কোম্পানির শেয়ারের বর্তমান বাজারমূল্য ৩০০ টাকা। কোম্পানিটি সমাপ্ত বছরে প্রতি শেয়ারে ১৫ টাকা হারে লভ্যাংশ দেয়। অতীত রেকর্ড  পর্যালোচনা করে দেখা যায় কোম্পানির লভ্যাংশ গড়ে ৭  শতাংশ হারে লভ্যাংশ দেয়। কোম্পানির সাধারন শেয়ার  মূলধন ব্যয়  নির্ণয়  করে নিয়ে আসবে। 						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04800"/>
            <a:ext cx="32766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C00000"/>
                </a:solidFill>
              </a:rPr>
              <a:t>ধন্যবাদ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5000" y="1524000"/>
            <a:ext cx="6248400" cy="350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6248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57300" y="3124200"/>
            <a:ext cx="6629400" cy="3733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</a:rPr>
              <a:t>মোঃ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ইকবাল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মিয়া</a:t>
            </a:r>
            <a:endParaRPr lang="en-US" sz="3600" dirty="0" smtClean="0">
              <a:solidFill>
                <a:srgbClr val="00B0F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00B0F0"/>
                </a:solidFill>
              </a:rPr>
              <a:t>সহকারী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শিক্ষক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smtClean="0">
                <a:solidFill>
                  <a:srgbClr val="00B0F0"/>
                </a:solidFill>
              </a:rPr>
              <a:t>(</a:t>
            </a:r>
            <a:r>
              <a:rPr lang="en-US" sz="3600" dirty="0" err="1" smtClean="0">
                <a:solidFill>
                  <a:srgbClr val="00B0F0"/>
                </a:solidFill>
              </a:rPr>
              <a:t>হিসাব্বিজ্ঞান</a:t>
            </a:r>
            <a:r>
              <a:rPr lang="en-US" sz="3600" dirty="0" smtClean="0">
                <a:solidFill>
                  <a:srgbClr val="00B0F0"/>
                </a:solidFill>
              </a:rPr>
              <a:t>)</a:t>
            </a:r>
          </a:p>
          <a:p>
            <a:pPr algn="ctr"/>
            <a:r>
              <a:rPr lang="en-US" sz="3600" dirty="0" err="1" smtClean="0">
                <a:solidFill>
                  <a:srgbClr val="00B0F0"/>
                </a:solidFill>
              </a:rPr>
              <a:t>পলাশ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পাইলট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উচ্চ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বিদ্যালয়</a:t>
            </a:r>
            <a:endParaRPr lang="en-US" sz="3600" dirty="0" smtClean="0">
              <a:solidFill>
                <a:srgbClr val="00B0F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00B0F0"/>
                </a:solidFill>
              </a:rPr>
              <a:t>পলাশ</a:t>
            </a:r>
            <a:r>
              <a:rPr lang="en-US" sz="3600" dirty="0" smtClean="0">
                <a:solidFill>
                  <a:srgbClr val="00B0F0"/>
                </a:solidFill>
              </a:rPr>
              <a:t> , </a:t>
            </a:r>
            <a:r>
              <a:rPr lang="en-US" sz="3600" dirty="0" err="1" smtClean="0">
                <a:solidFill>
                  <a:srgbClr val="00B0F0"/>
                </a:solidFill>
              </a:rPr>
              <a:t>নরসিংদী</a:t>
            </a:r>
            <a:r>
              <a:rPr lang="en-US" sz="3600" dirty="0" smtClean="0">
                <a:solidFill>
                  <a:srgbClr val="00B0F0"/>
                </a:solidFill>
              </a:rPr>
              <a:t> । </a:t>
            </a:r>
          </a:p>
          <a:p>
            <a:pPr algn="ctr"/>
            <a:r>
              <a:rPr lang="en-US" sz="3600" dirty="0" err="1" smtClean="0">
                <a:solidFill>
                  <a:srgbClr val="00B0F0"/>
                </a:solidFill>
              </a:rPr>
              <a:t>মোবাঃ</a:t>
            </a:r>
            <a:r>
              <a:rPr lang="en-US" sz="3600" dirty="0" smtClean="0">
                <a:solidFill>
                  <a:srgbClr val="00B0F0"/>
                </a:solidFill>
              </a:rPr>
              <a:t> ০১৭১৭৬৪৯৯৩২</a:t>
            </a:r>
          </a:p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E-mail; iqraiqbal014@gmail.com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2050" name="Picture 2" descr="E:\FAMILY PICTURE\31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20782"/>
            <a:ext cx="2819401" cy="302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</a:rPr>
              <a:t>শ্রেণীঃ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</a:rPr>
              <a:t>ণবম</a:t>
            </a:r>
            <a:endParaRPr lang="en-US" sz="5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5400" b="1" dirty="0" err="1" smtClean="0">
                <a:solidFill>
                  <a:schemeClr val="tx1"/>
                </a:solidFill>
              </a:rPr>
              <a:t>বিষয়ঃ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bn-IN" sz="5400" b="1" dirty="0" smtClean="0">
                <a:solidFill>
                  <a:schemeClr val="tx1"/>
                </a:solidFill>
              </a:rPr>
              <a:t>ফিন্যান্স এবং ব্যাংকিং </a:t>
            </a:r>
            <a:endParaRPr lang="en-US" sz="5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5400" b="1" dirty="0" err="1" smtClean="0">
                <a:solidFill>
                  <a:schemeClr val="tx1"/>
                </a:solidFill>
              </a:rPr>
              <a:t>অধ্যায়ঃ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</a:rPr>
              <a:t>ষষ্ঠ</a:t>
            </a:r>
            <a:endParaRPr lang="en-US" sz="5400" b="1" dirty="0" smtClean="0">
              <a:solidFill>
                <a:schemeClr val="tx1"/>
              </a:solidFill>
            </a:endParaRPr>
          </a:p>
          <a:p>
            <a:pPr algn="ctr"/>
            <a:r>
              <a:rPr lang="bn-IN" sz="5400" b="1" dirty="0" smtClean="0">
                <a:solidFill>
                  <a:schemeClr val="tx1"/>
                </a:solidFill>
              </a:rPr>
              <a:t>মুলধন ব্যয় (সাধারন শেয়ার</a:t>
            </a:r>
            <a:r>
              <a:rPr lang="bn-IN" sz="54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bn-IN" sz="5400" b="1" dirty="0" smtClean="0">
                <a:solidFill>
                  <a:schemeClr val="tx1"/>
                </a:solidFill>
              </a:rPr>
              <a:t>তারিখঃ ২৯/ ০৯/১৯ </a:t>
            </a:r>
          </a:p>
          <a:p>
            <a:pPr algn="ctr"/>
            <a:r>
              <a:rPr lang="bn-IN" sz="5400" b="1" dirty="0" smtClean="0">
                <a:solidFill>
                  <a:schemeClr val="tx1"/>
                </a:solidFill>
              </a:rPr>
              <a:t>সময়ঃ ৫০ মিনিট  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533400"/>
            <a:ext cx="53340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 smtClean="0"/>
              <a:t>শেয়ার কি?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2590800"/>
            <a:ext cx="6324600" cy="2514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</a:rPr>
              <a:t>একটি  কোম্পানির মোট মুলধনের ক্ষুদ্র ক্ষুদ্র অংশ ই হচ্ছে  শেয়ার ।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ব্যবসায়ে প্রচলিত প্রথম শেয়ারটির নাম কি?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981200" y="2514600"/>
            <a:ext cx="5715000" cy="2209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002060"/>
                </a:solidFill>
              </a:rPr>
              <a:t>সাধারন শেয়ার </a:t>
            </a:r>
            <a:endParaRPr lang="en-US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533400"/>
            <a:ext cx="6248400" cy="1752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C00000"/>
                </a:solidFill>
              </a:rPr>
              <a:t>তাহলে আজকের পাঠ 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3124200"/>
            <a:ext cx="6477000" cy="1905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</a:rPr>
              <a:t>সাধারন  শেয়ার 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533400"/>
            <a:ext cx="57912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002060"/>
                </a:solidFill>
              </a:rPr>
              <a:t>শিখন ফল </a:t>
            </a:r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057400"/>
            <a:ext cx="66294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এই ফাঠ শেষে শিক্ষার্থীরা...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743200"/>
            <a:ext cx="7467600" cy="2209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* শেয়ার কি তা বলতে পারবে, </a:t>
            </a:r>
          </a:p>
          <a:p>
            <a:pPr algn="ctr"/>
            <a:r>
              <a:rPr lang="bn-IN" sz="3600" dirty="0" smtClean="0"/>
              <a:t>* সাধারন শেয়ার ব্যয় কি তা লিখতে পারবে, </a:t>
            </a:r>
          </a:p>
          <a:p>
            <a:pPr algn="ctr"/>
            <a:r>
              <a:rPr lang="bn-IN" sz="3600" dirty="0" smtClean="0"/>
              <a:t>*সুত্র প্রয়োগ করে গানিতিক সমাধান  করতে পারবে,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198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22632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914400"/>
            <a:ext cx="7467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চল আমরা একটি ভিডিও দেখি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813865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85800"/>
            <a:ext cx="6096000" cy="13716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সাধারন শেয়ার ব্যয় কাকে বলে?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28600" y="2348346"/>
            <a:ext cx="9067800" cy="2819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C00000"/>
                </a:solidFill>
              </a:rPr>
              <a:t>যে শেয়ারে নির্দিষ্ট পরিমানে সুদ প্রদান করেনা  কিন্তু ব্যবসায়ে পরিচালনায় অংশ গ্রহন  এবং ভোটাধিকার প্রয়োগ করতে পারে  তাকে সাধারন শেয়ার  ব্যয় বলে ।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279</TotalTime>
  <Words>445</Words>
  <Application>Microsoft Office PowerPoint</Application>
  <PresentationFormat>On-screen Show (4:3)</PresentationFormat>
  <Paragraphs>59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Angles</vt:lpstr>
      <vt:lpstr>Packager Shell Object</vt:lpstr>
      <vt:lpstr>Welcome to 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all</dc:title>
  <dc:creator>Walton</dc:creator>
  <cp:lastModifiedBy>Walton</cp:lastModifiedBy>
  <cp:revision>48</cp:revision>
  <dcterms:created xsi:type="dcterms:W3CDTF">2006-08-16T00:00:00Z</dcterms:created>
  <dcterms:modified xsi:type="dcterms:W3CDTF">2019-09-29T14:29:57Z</dcterms:modified>
</cp:coreProperties>
</file>