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80" r:id="rId24"/>
    <p:sldId id="278" r:id="rId25"/>
    <p:sldId id="279" r:id="rId26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0059145" cy="73152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75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3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7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2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59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8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1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4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4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80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80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24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2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66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7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0B050"/>
            </a:gs>
            <a:gs pos="84000">
              <a:srgbClr val="FF0000"/>
            </a:gs>
            <a:gs pos="67000">
              <a:schemeClr val="accent6">
                <a:lumMod val="75000"/>
              </a:schemeClr>
            </a:gs>
            <a:gs pos="95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067714" cy="73152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AF2E8A-1BF0-4652-B438-093E61FF03D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4489D7-030B-41EF-A286-EAB91332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6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0B050"/>
            </a:gs>
            <a:gs pos="85000">
              <a:srgbClr val="FF0000"/>
            </a:gs>
            <a:gs pos="67000">
              <a:schemeClr val="accent6">
                <a:lumMod val="75000"/>
              </a:schemeClr>
            </a:gs>
            <a:gs pos="95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27C65-28ED-4FCB-876B-0C668C800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618978"/>
            <a:ext cx="8834511" cy="602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5EBA91-0551-44EB-9D37-162CFE5C2E17}"/>
              </a:ext>
            </a:extLst>
          </p:cNvPr>
          <p:cNvSpPr/>
          <p:nvPr/>
        </p:nvSpPr>
        <p:spPr>
          <a:xfrm>
            <a:off x="1435719" y="1420837"/>
            <a:ext cx="7116621" cy="4304714"/>
          </a:xfrm>
          <a:prstGeom prst="rect">
            <a:avLst/>
          </a:prstGeom>
        </p:spPr>
        <p:txBody>
          <a:bodyPr wrap="none">
            <a:prstTxWarp prst="textArchUpPour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0" cap="none" spc="0" normalizeH="0" baseline="0" noProof="0" dirty="0">
                <a:ln w="28575">
                  <a:solidFill>
                    <a:srgbClr val="FF0000"/>
                  </a:solidFill>
                </a:ln>
                <a:gradFill>
                  <a:gsLst>
                    <a:gs pos="79000">
                      <a:srgbClr val="00B050"/>
                    </a:gs>
                    <a:gs pos="66000">
                      <a:srgbClr val="FF0000"/>
                    </a:gs>
                    <a:gs pos="67000">
                      <a:schemeClr val="accent6">
                        <a:lumMod val="75000"/>
                      </a:schemeClr>
                    </a:gs>
                    <a:gs pos="44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kumimoji="0" lang="en-US" sz="1800" b="1" i="0" u="none" strike="noStrike" kern="0" cap="none" spc="0" normalizeH="0" baseline="0" noProof="0" dirty="0">
              <a:ln w="28575">
                <a:solidFill>
                  <a:srgbClr val="FF0000"/>
                </a:solidFill>
              </a:ln>
              <a:gradFill>
                <a:gsLst>
                  <a:gs pos="79000">
                    <a:srgbClr val="00B050"/>
                  </a:gs>
                  <a:gs pos="66000">
                    <a:srgbClr val="FF0000"/>
                  </a:gs>
                  <a:gs pos="67000">
                    <a:schemeClr val="accent6">
                      <a:lumMod val="75000"/>
                    </a:schemeClr>
                  </a:gs>
                  <a:gs pos="44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51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B175F-68EA-4892-8097-750A2C57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77085"/>
              </p:ext>
            </p:extLst>
          </p:nvPr>
        </p:nvGraphicFramePr>
        <p:xfrm>
          <a:off x="685799" y="3176952"/>
          <a:ext cx="8686801" cy="2240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17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0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উপকরণ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হেক্টর প্রতি প্রয়োজনীয় উপকরণ (কেজি)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উপকরণের</a:t>
                      </a:r>
                      <a:r>
                        <a:rPr lang="bn-BD" sz="2800" b="0" baseline="0" dirty="0">
                          <a:latin typeface="NikoshBAN" pitchFamily="2" charset="0"/>
                          <a:cs typeface="NikoshBAN" pitchFamily="2" charset="0"/>
                        </a:rPr>
                        <a:t> মূল্য হার (টাকা)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হেক্টর</a:t>
                      </a:r>
                      <a:r>
                        <a:rPr lang="bn-BD" sz="2800" b="0" baseline="0" dirty="0">
                          <a:latin typeface="NikoshBAN" pitchFamily="2" charset="0"/>
                          <a:cs typeface="NikoshBAN" pitchFamily="2" charset="0"/>
                        </a:rPr>
                        <a:t> প্রতি ব্যয় (টাকা)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76E476B4-75E2-45DC-904F-16485D0172C5}"/>
              </a:ext>
            </a:extLst>
          </p:cNvPr>
          <p:cNvSpPr/>
          <p:nvPr/>
        </p:nvSpPr>
        <p:spPr>
          <a:xfrm>
            <a:off x="1865141" y="645941"/>
            <a:ext cx="65532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বস্তুগত উপকরন ব্যয় নির্ণয়ের ছক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22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DE88F5-4929-4E29-8CB7-64709F271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44" y="2881312"/>
            <a:ext cx="1976909" cy="155853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910737-6384-4D11-9D06-7B335015C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24" y="2881312"/>
            <a:ext cx="1976910" cy="155853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D7CF8C0-0623-4F9B-9F3F-2698FADA73C5}"/>
              </a:ext>
            </a:extLst>
          </p:cNvPr>
          <p:cNvSpPr/>
          <p:nvPr/>
        </p:nvSpPr>
        <p:spPr>
          <a:xfrm>
            <a:off x="3133579" y="192259"/>
            <a:ext cx="41148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অবস্তুগত উপকরন 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08C87-BD11-4C1D-BCB8-2FB117F22503}"/>
              </a:ext>
            </a:extLst>
          </p:cNvPr>
          <p:cNvSpPr/>
          <p:nvPr/>
        </p:nvSpPr>
        <p:spPr>
          <a:xfrm>
            <a:off x="1281951" y="4627872"/>
            <a:ext cx="1743221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শ্রমিক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01BBB8-02EB-4953-85FB-83292F6EA1E6}"/>
              </a:ext>
            </a:extLst>
          </p:cNvPr>
          <p:cNvSpPr/>
          <p:nvPr/>
        </p:nvSpPr>
        <p:spPr>
          <a:xfrm>
            <a:off x="4408493" y="4606372"/>
            <a:ext cx="1579037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FA60BB-18EF-4AE7-8FD1-D7A3682308A7}"/>
              </a:ext>
            </a:extLst>
          </p:cNvPr>
          <p:cNvSpPr/>
          <p:nvPr/>
        </p:nvSpPr>
        <p:spPr>
          <a:xfrm>
            <a:off x="7033230" y="4606372"/>
            <a:ext cx="1532207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যান্ত্রিক শক্তি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48BF9D-159D-4BD4-BC2C-72E5EC6BD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47" y="2881312"/>
            <a:ext cx="1933135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96A82-8D45-427F-B001-361D912FF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95" y="1054080"/>
            <a:ext cx="3408358" cy="14499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B1A9CD-7119-4E96-8311-48620D33A3C7}"/>
              </a:ext>
            </a:extLst>
          </p:cNvPr>
          <p:cNvSpPr/>
          <p:nvPr/>
        </p:nvSpPr>
        <p:spPr>
          <a:xfrm>
            <a:off x="4408493" y="1224621"/>
            <a:ext cx="1241413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ফসল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620AB-C96C-4EA4-84BF-F161D9EC8F7E}"/>
              </a:ext>
            </a:extLst>
          </p:cNvPr>
          <p:cNvSpPr txBox="1"/>
          <p:nvPr/>
        </p:nvSpPr>
        <p:spPr>
          <a:xfrm>
            <a:off x="618978" y="5528603"/>
            <a:ext cx="883451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443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557FEC-FDDF-4F7A-B2CC-3C8E84C9F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41580"/>
              </p:ext>
            </p:extLst>
          </p:nvPr>
        </p:nvGraphicFramePr>
        <p:xfrm>
          <a:off x="685799" y="2754923"/>
          <a:ext cx="8686801" cy="2667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17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ক্রমিক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কাজের বিবরণ 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শ্রমিক</a:t>
                      </a:r>
                      <a:r>
                        <a:rPr lang="bn-BD" sz="2800" b="0" baseline="0" dirty="0">
                          <a:latin typeface="NikoshBAN" pitchFamily="2" charset="0"/>
                          <a:cs typeface="NikoshBAN" pitchFamily="2" charset="0"/>
                        </a:rPr>
                        <a:t> সংখ্যা বা চাষ সংখ্যা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দৈনিক</a:t>
                      </a:r>
                      <a:r>
                        <a:rPr lang="bn-BD" sz="2800" b="0" baseline="0" dirty="0">
                          <a:latin typeface="NikoshBAN" pitchFamily="2" charset="0"/>
                          <a:cs typeface="NikoshBAN" pitchFamily="2" charset="0"/>
                        </a:rPr>
                        <a:t> মজুরি বা চাষ প্রতি খরচ  (টাকা)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n-BD" sz="2800" b="0" dirty="0">
                          <a:latin typeface="NikoshBAN" pitchFamily="2" charset="0"/>
                          <a:cs typeface="NikoshBAN" pitchFamily="2" charset="0"/>
                        </a:rPr>
                        <a:t>হেক্টর</a:t>
                      </a:r>
                      <a:r>
                        <a:rPr lang="bn-BD" sz="2800" b="0" baseline="0" dirty="0">
                          <a:latin typeface="NikoshBAN" pitchFamily="2" charset="0"/>
                          <a:cs typeface="NikoshBAN" pitchFamily="2" charset="0"/>
                        </a:rPr>
                        <a:t> প্রতি </a:t>
                      </a:r>
                    </a:p>
                    <a:p>
                      <a:pPr algn="ctr"/>
                      <a:r>
                        <a:rPr lang="bn-BD" sz="2800" b="0" baseline="0" dirty="0">
                          <a:latin typeface="NikoshBAN" pitchFamily="2" charset="0"/>
                          <a:cs typeface="NikoshBAN" pitchFamily="2" charset="0"/>
                        </a:rPr>
                        <a:t>ব্যয় (টাকা)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5C720E6-9F3E-4E6A-A79B-2D7A9BE26EDC}"/>
              </a:ext>
            </a:extLst>
          </p:cNvPr>
          <p:cNvSpPr/>
          <p:nvPr/>
        </p:nvSpPr>
        <p:spPr>
          <a:xfrm>
            <a:off x="1752599" y="575603"/>
            <a:ext cx="65532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অবস্তুগত উপকরন ব্যয় নির্ণয়ের ছক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72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1877734-0301-4380-ACE9-5B5F7511CE7F}"/>
              </a:ext>
            </a:extLst>
          </p:cNvPr>
          <p:cNvSpPr/>
          <p:nvPr/>
        </p:nvSpPr>
        <p:spPr>
          <a:xfrm>
            <a:off x="3601329" y="584981"/>
            <a:ext cx="2602523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74EEC4-8052-411F-AD82-69847F844523}"/>
              </a:ext>
            </a:extLst>
          </p:cNvPr>
          <p:cNvSpPr txBox="1">
            <a:spLocks/>
          </p:cNvSpPr>
          <p:nvPr/>
        </p:nvSpPr>
        <p:spPr>
          <a:xfrm>
            <a:off x="711591" y="5053819"/>
            <a:ext cx="8635218" cy="6623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বস্তুগত উপকরণ ব্যয় ও অবস্তুগত উপকরণ ব্যয়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3542A-383F-43D1-A2FF-C6E1DDF3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52" y="1770764"/>
            <a:ext cx="3731075" cy="2859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1119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0CAF35-FF7D-49CD-8C44-EC7E4C30A5A2}"/>
              </a:ext>
            </a:extLst>
          </p:cNvPr>
          <p:cNvSpPr/>
          <p:nvPr/>
        </p:nvSpPr>
        <p:spPr>
          <a:xfrm>
            <a:off x="3797690" y="503494"/>
            <a:ext cx="3124200" cy="69499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উপরি ব্যয়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BBE90-67C9-4691-8B8F-C6ADB97D1A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"/>
          <a:stretch/>
        </p:blipFill>
        <p:spPr>
          <a:xfrm>
            <a:off x="3049751" y="2097907"/>
            <a:ext cx="2029507" cy="1559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AE2DBF-94E7-43B0-986B-D883348D4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51" y="2097906"/>
            <a:ext cx="2029507" cy="1559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7FDAE57-ECBA-48B4-B09D-0BA44378CDAD}"/>
              </a:ext>
            </a:extLst>
          </p:cNvPr>
          <p:cNvGrpSpPr/>
          <p:nvPr/>
        </p:nvGrpSpPr>
        <p:grpSpPr>
          <a:xfrm>
            <a:off x="898574" y="1509651"/>
            <a:ext cx="8458200" cy="523220"/>
            <a:chOff x="228600" y="4582180"/>
            <a:chExt cx="8458200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00FF45-DD5D-497F-8E11-3933B2F6138C}"/>
                </a:ext>
              </a:extLst>
            </p:cNvPr>
            <p:cNvSpPr txBox="1"/>
            <p:nvPr/>
          </p:nvSpPr>
          <p:spPr>
            <a:xfrm>
              <a:off x="228600" y="45821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উপরি ব্যয়  = 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731C0E-C3AE-4590-8A63-580F3D099FFB}"/>
                </a:ext>
              </a:extLst>
            </p:cNvPr>
            <p:cNvSpPr txBox="1"/>
            <p:nvPr/>
          </p:nvSpPr>
          <p:spPr>
            <a:xfrm>
              <a:off x="1749972" y="4582180"/>
              <a:ext cx="6936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মোট উপকরণ ব্যয়ের উপর সুদ  +    জমির মূল্যের উপর সুদ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A1A119-B262-4A87-8091-60DB20804F29}"/>
              </a:ext>
            </a:extLst>
          </p:cNvPr>
          <p:cNvSpPr txBox="1"/>
          <p:nvPr/>
        </p:nvSpPr>
        <p:spPr>
          <a:xfrm>
            <a:off x="5686217" y="2265297"/>
            <a:ext cx="376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+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E4569064-F4B2-4845-B0EC-C7C36121952E}"/>
              </a:ext>
            </a:extLst>
          </p:cNvPr>
          <p:cNvSpPr/>
          <p:nvPr/>
        </p:nvSpPr>
        <p:spPr>
          <a:xfrm>
            <a:off x="2895600" y="4301184"/>
            <a:ext cx="4267200" cy="69499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মোট উৎপাদন  ব্যয়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579DB2-7978-4830-B67E-CBB3B75E8C85}"/>
              </a:ext>
            </a:extLst>
          </p:cNvPr>
          <p:cNvGrpSpPr/>
          <p:nvPr/>
        </p:nvGrpSpPr>
        <p:grpSpPr>
          <a:xfrm>
            <a:off x="723900" y="5618500"/>
            <a:ext cx="8534400" cy="578882"/>
            <a:chOff x="723900" y="5618500"/>
            <a:chExt cx="8534400" cy="578882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4C58154A-86D2-450B-81DE-668E6DE6C670}"/>
                </a:ext>
              </a:extLst>
            </p:cNvPr>
            <p:cNvSpPr/>
            <p:nvPr/>
          </p:nvSpPr>
          <p:spPr>
            <a:xfrm>
              <a:off x="723900" y="5618500"/>
              <a:ext cx="2364828" cy="5788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মোট উৎপাদন  ব্যয়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36804F-778C-4552-BA2D-60D477FC300F}"/>
                </a:ext>
              </a:extLst>
            </p:cNvPr>
            <p:cNvSpPr txBox="1"/>
            <p:nvPr/>
          </p:nvSpPr>
          <p:spPr>
            <a:xfrm>
              <a:off x="3469728" y="5618500"/>
              <a:ext cx="2664372" cy="57888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মোট উপকরণ ব্যয়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B5C9E8-38A7-41B0-AC58-499DD5826C3B}"/>
                </a:ext>
              </a:extLst>
            </p:cNvPr>
            <p:cNvSpPr txBox="1"/>
            <p:nvPr/>
          </p:nvSpPr>
          <p:spPr>
            <a:xfrm>
              <a:off x="6593928" y="5618500"/>
              <a:ext cx="2664372" cy="57888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মোট উপরি ব্যয়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E53B83-6149-4CFD-885E-B28A4123BB94}"/>
                </a:ext>
              </a:extLst>
            </p:cNvPr>
            <p:cNvSpPr/>
            <p:nvPr/>
          </p:nvSpPr>
          <p:spPr>
            <a:xfrm>
              <a:off x="3009900" y="5639521"/>
              <a:ext cx="4973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=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1E0C73-D7E3-4EA2-B989-BAC8C8C7C422}"/>
                </a:ext>
              </a:extLst>
            </p:cNvPr>
            <p:cNvSpPr/>
            <p:nvPr/>
          </p:nvSpPr>
          <p:spPr>
            <a:xfrm>
              <a:off x="6134100" y="5618500"/>
              <a:ext cx="4973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+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463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70B6DEC-31DC-45DC-8B62-136BA775A929}"/>
              </a:ext>
            </a:extLst>
          </p:cNvPr>
          <p:cNvSpPr/>
          <p:nvPr/>
        </p:nvSpPr>
        <p:spPr>
          <a:xfrm>
            <a:off x="1787769" y="3699802"/>
            <a:ext cx="2895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D830950F-A43A-4D4F-842D-19C4D0707D22}"/>
              </a:ext>
            </a:extLst>
          </p:cNvPr>
          <p:cNvSpPr/>
          <p:nvPr/>
        </p:nvSpPr>
        <p:spPr>
          <a:xfrm>
            <a:off x="5715000" y="3671668"/>
            <a:ext cx="2895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DAA4F4F1-25B3-41A1-919C-F4BBE7744E44}"/>
              </a:ext>
            </a:extLst>
          </p:cNvPr>
          <p:cNvSpPr/>
          <p:nvPr/>
        </p:nvSpPr>
        <p:spPr>
          <a:xfrm>
            <a:off x="2895600" y="2155828"/>
            <a:ext cx="4267200" cy="676729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ফসল উৎপাদনে আয়ের ধরন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D0465709-CC34-451A-8290-BCB63D4F034F}"/>
              </a:ext>
            </a:extLst>
          </p:cNvPr>
          <p:cNvSpPr/>
          <p:nvPr/>
        </p:nvSpPr>
        <p:spPr>
          <a:xfrm>
            <a:off x="3052689" y="588715"/>
            <a:ext cx="4267200" cy="6858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0"/>
                  <a:lumOff val="100000"/>
                </a:schemeClr>
              </a:gs>
              <a:gs pos="9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ফসল উৎপাদনে আয়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6FBB3-F06B-43AF-AEF8-B083EE530034}"/>
              </a:ext>
            </a:extLst>
          </p:cNvPr>
          <p:cNvGrpSpPr/>
          <p:nvPr/>
        </p:nvGrpSpPr>
        <p:grpSpPr>
          <a:xfrm>
            <a:off x="3322320" y="2832557"/>
            <a:ext cx="3840480" cy="848133"/>
            <a:chOff x="3322320" y="2832557"/>
            <a:chExt cx="3840480" cy="84813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3505FA-11CE-4B7E-A79C-C751B8F210A3}"/>
                </a:ext>
              </a:extLst>
            </p:cNvPr>
            <p:cNvGrpSpPr/>
            <p:nvPr/>
          </p:nvGrpSpPr>
          <p:grpSpPr>
            <a:xfrm>
              <a:off x="3322320" y="3210594"/>
              <a:ext cx="3840480" cy="470096"/>
              <a:chOff x="2067951" y="1561514"/>
              <a:chExt cx="6598641" cy="47009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14372D3-8DC2-4586-ABAF-C76551EEAA44}"/>
                  </a:ext>
                </a:extLst>
              </p:cNvPr>
              <p:cNvGrpSpPr/>
              <p:nvPr/>
            </p:nvGrpSpPr>
            <p:grpSpPr>
              <a:xfrm>
                <a:off x="2067951" y="1574409"/>
                <a:ext cx="6598641" cy="457201"/>
                <a:chOff x="2067951" y="1574409"/>
                <a:chExt cx="6598641" cy="457201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F5F575D3-CCF7-4CDB-85C9-D196D6CE6F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7951" y="1574409"/>
                  <a:ext cx="0" cy="45720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D257D27D-F84A-4DAD-83BD-8A4155D87C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66592" y="1574409"/>
                  <a:ext cx="0" cy="45720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DA4283-8405-44FC-8783-0EDD25824B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51" y="1561514"/>
                <a:ext cx="6598641" cy="1289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5336792-D947-4195-AD2E-E1124D59C2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1600" y="2832557"/>
              <a:ext cx="4689" cy="3995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818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F06992-E6AF-4BE0-A908-567958080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8"/>
          <a:stretch/>
        </p:blipFill>
        <p:spPr>
          <a:xfrm>
            <a:off x="1290711" y="2028093"/>
            <a:ext cx="3581400" cy="2562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B15310-8824-4BCC-836E-1FDBA16FE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11" y="2028092"/>
            <a:ext cx="3581400" cy="2562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5C36F6B-ACC5-46FB-BC51-23E5AA43D634}"/>
              </a:ext>
            </a:extLst>
          </p:cNvPr>
          <p:cNvSpPr/>
          <p:nvPr/>
        </p:nvSpPr>
        <p:spPr>
          <a:xfrm>
            <a:off x="3348111" y="732692"/>
            <a:ext cx="3657600" cy="838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A10E72-3EFB-4EFE-B33B-967AF88E85A2}"/>
              </a:ext>
            </a:extLst>
          </p:cNvPr>
          <p:cNvSpPr/>
          <p:nvPr/>
        </p:nvSpPr>
        <p:spPr>
          <a:xfrm>
            <a:off x="1976511" y="4695092"/>
            <a:ext cx="2209800" cy="5334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40000"/>
                  <a:lumOff val="6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উৎপাদিত ফসল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C4F16B-B6E0-4C78-A466-D61FE59C2773}"/>
              </a:ext>
            </a:extLst>
          </p:cNvPr>
          <p:cNvSpPr/>
          <p:nvPr/>
        </p:nvSpPr>
        <p:spPr>
          <a:xfrm>
            <a:off x="6167511" y="4695092"/>
            <a:ext cx="2209800" cy="5334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40000"/>
                  <a:lumOff val="6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উপদ্রব্য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3DE653-A749-4563-AD97-F9B20DD9C5E9}"/>
              </a:ext>
            </a:extLst>
          </p:cNvPr>
          <p:cNvSpPr/>
          <p:nvPr/>
        </p:nvSpPr>
        <p:spPr>
          <a:xfrm>
            <a:off x="1290711" y="5533292"/>
            <a:ext cx="7772400" cy="1143000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60000">
                <a:srgbClr val="E9E1F6"/>
              </a:gs>
              <a:gs pos="26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উৎপাদিত ফসল ও উপদ্রব্য বিক্রয় করে যে আয় হয় তাকে সামগ্রিক আয়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06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71372CE-248A-4FEC-A8A7-8766F4AB7DE1}"/>
              </a:ext>
            </a:extLst>
          </p:cNvPr>
          <p:cNvSpPr/>
          <p:nvPr/>
        </p:nvSpPr>
        <p:spPr>
          <a:xfrm>
            <a:off x="2733822" y="596168"/>
            <a:ext cx="4267200" cy="69499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B3A313E-94E1-483A-90A8-B7E66CAB93B1}"/>
              </a:ext>
            </a:extLst>
          </p:cNvPr>
          <p:cNvSpPr/>
          <p:nvPr/>
        </p:nvSpPr>
        <p:spPr>
          <a:xfrm>
            <a:off x="4159570" y="4314743"/>
            <a:ext cx="2364828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383A-8B53-46DA-952D-997DC1617BC3}"/>
              </a:ext>
            </a:extLst>
          </p:cNvPr>
          <p:cNvSpPr txBox="1"/>
          <p:nvPr/>
        </p:nvSpPr>
        <p:spPr>
          <a:xfrm>
            <a:off x="1288489" y="3472774"/>
            <a:ext cx="2664372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9F044-3026-43E1-B9FF-7EF8F4D30700}"/>
              </a:ext>
            </a:extLst>
          </p:cNvPr>
          <p:cNvSpPr txBox="1"/>
          <p:nvPr/>
        </p:nvSpPr>
        <p:spPr>
          <a:xfrm>
            <a:off x="6142958" y="3492956"/>
            <a:ext cx="3014691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মোট উৎপাদন ব্যয়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C21DD-1852-47B2-8A8A-EC77CB8FD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8"/>
          <a:stretch/>
        </p:blipFill>
        <p:spPr>
          <a:xfrm>
            <a:off x="823526" y="1895327"/>
            <a:ext cx="1771519" cy="1267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248526-348C-4198-AE64-E17E51A08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15" y="1895327"/>
            <a:ext cx="1771518" cy="1267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804D2A-608A-4FEA-A12E-4C985C19D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"/>
          <a:stretch/>
        </p:blipFill>
        <p:spPr>
          <a:xfrm>
            <a:off x="5531942" y="1814708"/>
            <a:ext cx="1771518" cy="142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8E3FC0-7EE9-4322-97C8-F74A37C8E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76" y="1814708"/>
            <a:ext cx="1708476" cy="142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Minus Sign 15">
            <a:extLst>
              <a:ext uri="{FF2B5EF4-FFF2-40B4-BE49-F238E27FC236}">
                <a16:creationId xmlns:a16="http://schemas.microsoft.com/office/drawing/2014/main" id="{8B5C8824-04B3-482A-95B6-D90E7A44493B}"/>
              </a:ext>
            </a:extLst>
          </p:cNvPr>
          <p:cNvSpPr/>
          <p:nvPr/>
        </p:nvSpPr>
        <p:spPr>
          <a:xfrm>
            <a:off x="4646872" y="3346994"/>
            <a:ext cx="914400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D1644015-8829-4EFB-A325-4CC953370465}"/>
              </a:ext>
            </a:extLst>
          </p:cNvPr>
          <p:cNvSpPr/>
          <p:nvPr/>
        </p:nvSpPr>
        <p:spPr>
          <a:xfrm>
            <a:off x="4877628" y="2178342"/>
            <a:ext cx="573349" cy="69499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E386D978-4576-4C5F-958D-E05147D7A922}"/>
              </a:ext>
            </a:extLst>
          </p:cNvPr>
          <p:cNvSpPr/>
          <p:nvPr/>
        </p:nvSpPr>
        <p:spPr>
          <a:xfrm>
            <a:off x="3484160" y="4314743"/>
            <a:ext cx="468701" cy="58708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74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0161C4-9ACA-4C45-816E-C9978094E165}"/>
              </a:ext>
            </a:extLst>
          </p:cNvPr>
          <p:cNvSpPr/>
          <p:nvPr/>
        </p:nvSpPr>
        <p:spPr>
          <a:xfrm>
            <a:off x="2968283" y="654147"/>
            <a:ext cx="37338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6A0171-AC97-4FE6-98E7-2906691534D0}"/>
              </a:ext>
            </a:extLst>
          </p:cNvPr>
          <p:cNvSpPr txBox="1">
            <a:spLocks/>
          </p:cNvSpPr>
          <p:nvPr/>
        </p:nvSpPr>
        <p:spPr>
          <a:xfrm>
            <a:off x="1540008" y="5007430"/>
            <a:ext cx="7239000" cy="11430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প্রকৃত আয় কীভাবে নির্ণয় করা যায় বর্ণনা কর।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27277-E114-42A3-ABE7-4206C588E9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470" y="1761862"/>
            <a:ext cx="3374939" cy="28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9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C9CD7A3-6820-468B-A48C-CCAB2EFE95B5}"/>
              </a:ext>
            </a:extLst>
          </p:cNvPr>
          <p:cNvSpPr/>
          <p:nvPr/>
        </p:nvSpPr>
        <p:spPr>
          <a:xfrm>
            <a:off x="1752398" y="1752600"/>
            <a:ext cx="6957848" cy="381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নির্দিষ্ট পরিমান জমিতে পেঁপে চাষের প্রকৃত ব্যয় বের করতে আমাদের যা করতে হবে।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3BAE03E1-2BB9-4EA3-8129-71200FFE8E35}"/>
              </a:ext>
            </a:extLst>
          </p:cNvPr>
          <p:cNvSpPr/>
          <p:nvPr/>
        </p:nvSpPr>
        <p:spPr>
          <a:xfrm>
            <a:off x="2971800" y="439616"/>
            <a:ext cx="4114800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বস্তুগত উপকরন 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26324-98EE-472C-AEFC-1142A9D7D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66" y="1254550"/>
            <a:ext cx="1915434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4817A-B7CE-42D6-A80A-94A8011B1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6" y="1254550"/>
            <a:ext cx="1915434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8C55D-3EA0-4668-98C0-561ABAD38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49" y="1254548"/>
            <a:ext cx="1907551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2433C9-AE92-4A47-A155-2EB86FDC07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49" y="1254550"/>
            <a:ext cx="1907551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FAF4ED-B699-478C-98BF-5183F6EADB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28" y="3471741"/>
            <a:ext cx="1928572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736667-7752-4575-8422-30DC7E66AB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28" y="3459670"/>
            <a:ext cx="1928572" cy="163074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4D25E-9969-4A6C-9AE2-A870C0850F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350" b="5574"/>
          <a:stretch/>
        </p:blipFill>
        <p:spPr>
          <a:xfrm>
            <a:off x="2050907" y="3471741"/>
            <a:ext cx="1907551" cy="160496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0ADE57-8AAD-4F6D-8BFE-94EDE2C537D6}"/>
              </a:ext>
            </a:extLst>
          </p:cNvPr>
          <p:cNvSpPr/>
          <p:nvPr/>
        </p:nvSpPr>
        <p:spPr>
          <a:xfrm>
            <a:off x="980166" y="2862141"/>
            <a:ext cx="1915434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পেঁপের বীজ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7929E9-2982-4C8A-BB60-2FCF77FC64D6}"/>
              </a:ext>
            </a:extLst>
          </p:cNvPr>
          <p:cNvSpPr/>
          <p:nvPr/>
        </p:nvSpPr>
        <p:spPr>
          <a:xfrm>
            <a:off x="3037566" y="2862141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32CE4-82CA-460D-B6DF-685F011065D9}"/>
              </a:ext>
            </a:extLst>
          </p:cNvPr>
          <p:cNvSpPr/>
          <p:nvPr/>
        </p:nvSpPr>
        <p:spPr>
          <a:xfrm>
            <a:off x="5102849" y="2862141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কীটনাশক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B82589-D8AA-4361-B1D8-B6BD4203CA3A}"/>
              </a:ext>
            </a:extLst>
          </p:cNvPr>
          <p:cNvSpPr/>
          <p:nvPr/>
        </p:nvSpPr>
        <p:spPr>
          <a:xfrm>
            <a:off x="7152290" y="2859511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ছত্রাকনাশক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63E299-321F-4E25-9DF3-109BF49FC421}"/>
              </a:ext>
            </a:extLst>
          </p:cNvPr>
          <p:cNvSpPr/>
          <p:nvPr/>
        </p:nvSpPr>
        <p:spPr>
          <a:xfrm>
            <a:off x="2043024" y="5076704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বাঁশ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E17313-833A-4AE0-B3C2-C0466CAC755F}"/>
              </a:ext>
            </a:extLst>
          </p:cNvPr>
          <p:cNvSpPr/>
          <p:nvPr/>
        </p:nvSpPr>
        <p:spPr>
          <a:xfrm>
            <a:off x="4091228" y="5090417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সুতালি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F25BC5-8560-4F95-881C-97C1B159964C}"/>
              </a:ext>
            </a:extLst>
          </p:cNvPr>
          <p:cNvSpPr/>
          <p:nvPr/>
        </p:nvSpPr>
        <p:spPr>
          <a:xfrm>
            <a:off x="6148628" y="5090417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পানি সেচ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27F72-F773-410B-BA59-C407016FE95E}"/>
              </a:ext>
            </a:extLst>
          </p:cNvPr>
          <p:cNvSpPr/>
          <p:nvPr/>
        </p:nvSpPr>
        <p:spPr>
          <a:xfrm>
            <a:off x="838200" y="5697416"/>
            <a:ext cx="8382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পেঁপে চাষের জন্য পেঁপের বীজ, সার, কীটনাশক, ছত্রাকনাশক, বাঁশ, সুতালি, পানি সেচ বাবদ খরচ বের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82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82AEE60-41E2-4A79-B020-5C7E51FDC88C}"/>
              </a:ext>
            </a:extLst>
          </p:cNvPr>
          <p:cNvSpPr txBox="1">
            <a:spLocks/>
          </p:cNvSpPr>
          <p:nvPr/>
        </p:nvSpPr>
        <p:spPr>
          <a:xfrm>
            <a:off x="1285002" y="2713102"/>
            <a:ext cx="3048000" cy="929461"/>
          </a:xfrm>
          <a:prstGeom prst="flowChartTermina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6CCD17-F007-46CD-AAC7-D0CD833DA253}"/>
              </a:ext>
            </a:extLst>
          </p:cNvPr>
          <p:cNvSpPr txBox="1">
            <a:spLocks/>
          </p:cNvSpPr>
          <p:nvPr/>
        </p:nvSpPr>
        <p:spPr>
          <a:xfrm>
            <a:off x="963637" y="3723949"/>
            <a:ext cx="3690730" cy="277174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0"/>
              </a:spcAft>
              <a:buFont typeface="Arial"/>
              <a:buNone/>
            </a:pP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সম্ভু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রায়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Font typeface="Arial"/>
              <a:buNone/>
            </a:pP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Font typeface="Arial"/>
              <a:buNone/>
            </a:pP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মনোহরপুর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Font typeface="Arial"/>
              <a:buNone/>
            </a:pP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মনিরামপুর,যশোর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4E743-1655-4CE6-9F4C-704C8D4888E3}"/>
              </a:ext>
            </a:extLst>
          </p:cNvPr>
          <p:cNvSpPr txBox="1"/>
          <p:nvPr/>
        </p:nvSpPr>
        <p:spPr>
          <a:xfrm>
            <a:off x="5950634" y="2661822"/>
            <a:ext cx="2710859" cy="995422"/>
          </a:xfrm>
          <a:prstGeom prst="flowChartTermina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0412F-8DE8-470E-9337-DEB828654803}"/>
              </a:ext>
            </a:extLst>
          </p:cNvPr>
          <p:cNvSpPr txBox="1"/>
          <p:nvPr/>
        </p:nvSpPr>
        <p:spPr>
          <a:xfrm>
            <a:off x="5611837" y="3723950"/>
            <a:ext cx="3581400" cy="282630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D91D79F-5AF4-4E2C-90D0-B5126054BB49}"/>
              </a:ext>
            </a:extLst>
          </p:cNvPr>
          <p:cNvSpPr/>
          <p:nvPr/>
        </p:nvSpPr>
        <p:spPr>
          <a:xfrm>
            <a:off x="3944214" y="764944"/>
            <a:ext cx="2169972" cy="995422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780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30557074-60D7-44E2-B4BF-754D3215E798}"/>
              </a:ext>
            </a:extLst>
          </p:cNvPr>
          <p:cNvSpPr/>
          <p:nvPr/>
        </p:nvSpPr>
        <p:spPr>
          <a:xfrm>
            <a:off x="3077308" y="509954"/>
            <a:ext cx="41148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অবস্তুগত উপকরন 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A360BE-F5DC-46B5-97B1-3B909481E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8" y="1324890"/>
            <a:ext cx="1915434" cy="160495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7E4387-9C09-485B-9F30-8A4E7BB5C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" y="1324890"/>
            <a:ext cx="1915434" cy="16049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86B04A-405A-4F5F-86FE-C1F926DCB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57" y="3553196"/>
            <a:ext cx="1907551" cy="160495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A6119D-36A7-4610-A45D-90BC08119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74" y="1340765"/>
            <a:ext cx="1907551" cy="160495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E01184-CD5C-4975-8178-8E9BF0FDC0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57" y="3548434"/>
            <a:ext cx="1907551" cy="160496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299F75E-6325-44EE-A19B-62DA20EF7955}"/>
              </a:ext>
            </a:extLst>
          </p:cNvPr>
          <p:cNvSpPr/>
          <p:nvPr/>
        </p:nvSpPr>
        <p:spPr>
          <a:xfrm>
            <a:off x="1085674" y="2932479"/>
            <a:ext cx="1915434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বীজতলা তৈরি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528079-EF5F-475B-90C0-BE21C173CEA6}"/>
              </a:ext>
            </a:extLst>
          </p:cNvPr>
          <p:cNvSpPr/>
          <p:nvPr/>
        </p:nvSpPr>
        <p:spPr>
          <a:xfrm>
            <a:off x="4220308" y="2932479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বীজ বপন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3DADF-2D73-4582-9514-3C61EDB97AD4}"/>
              </a:ext>
            </a:extLst>
          </p:cNvPr>
          <p:cNvSpPr/>
          <p:nvPr/>
        </p:nvSpPr>
        <p:spPr>
          <a:xfrm>
            <a:off x="7257874" y="2948354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চারার পরিচর্যা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EFCC59-11FD-4DEA-BB19-92810684C01C}"/>
              </a:ext>
            </a:extLst>
          </p:cNvPr>
          <p:cNvSpPr/>
          <p:nvPr/>
        </p:nvSpPr>
        <p:spPr>
          <a:xfrm>
            <a:off x="2609598" y="5158154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পেঁপের চারা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B7A24B-EC24-4B18-BADF-31787AD4FE4D}"/>
              </a:ext>
            </a:extLst>
          </p:cNvPr>
          <p:cNvSpPr/>
          <p:nvPr/>
        </p:nvSpPr>
        <p:spPr>
          <a:xfrm>
            <a:off x="5733874" y="5153396"/>
            <a:ext cx="1915434" cy="457200"/>
          </a:xfrm>
          <a:prstGeom prst="rect">
            <a:avLst/>
          </a:prstGeom>
          <a:ln w="952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শ্রমিক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59849C-A88C-49D7-946E-DCF0B15BB2AA}"/>
              </a:ext>
            </a:extLst>
          </p:cNvPr>
          <p:cNvSpPr/>
          <p:nvPr/>
        </p:nvSpPr>
        <p:spPr>
          <a:xfrm>
            <a:off x="943708" y="5767754"/>
            <a:ext cx="83820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বীজতলা তৈরি, বীজ বপন, চারার পরিচর্যা, চারা তোলার শ্রমিকের সংখ্যা ও খরচ বের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4CE931-9666-4E0F-9FD3-A97D9399E3ED}"/>
              </a:ext>
            </a:extLst>
          </p:cNvPr>
          <p:cNvSpPr/>
          <p:nvPr/>
        </p:nvSpPr>
        <p:spPr>
          <a:xfrm>
            <a:off x="923662" y="5586046"/>
            <a:ext cx="83820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তিন বার জমি চাষ ও মই এর জন্য চাষের খরচ বের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037345-376C-4902-974E-7319841895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2" y="1699846"/>
            <a:ext cx="4176584" cy="3429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32" name="Picture 31" descr="1-a.jpg">
            <a:extLst>
              <a:ext uri="{FF2B5EF4-FFF2-40B4-BE49-F238E27FC236}">
                <a16:creationId xmlns:a16="http://schemas.microsoft.com/office/drawing/2014/main" id="{DBDFFB99-3784-4E95-8220-E3D06718DA8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5278" y="1699846"/>
            <a:ext cx="4176584" cy="3429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FB8F7D15-F37E-4A00-A9FC-3E6FBA046A3E}"/>
              </a:ext>
            </a:extLst>
          </p:cNvPr>
          <p:cNvSpPr/>
          <p:nvPr/>
        </p:nvSpPr>
        <p:spPr>
          <a:xfrm>
            <a:off x="3057262" y="556846"/>
            <a:ext cx="41148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অবস্তুগত উপকরন 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ni7.jpg">
            <a:extLst>
              <a:ext uri="{FF2B5EF4-FFF2-40B4-BE49-F238E27FC236}">
                <a16:creationId xmlns:a16="http://schemas.microsoft.com/office/drawing/2014/main" id="{717671E5-B69C-485A-94DA-9EC4E215972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3532" y="1641319"/>
            <a:ext cx="2858376" cy="187078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6CFE9FB5-3D3E-466E-B52A-1AD55FAC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820696" y="3223846"/>
            <a:ext cx="2609412" cy="1849492"/>
          </a:xfrm>
          <a:prstGeom prst="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8C25D4A-5FCF-4863-B674-777D5B550998}"/>
              </a:ext>
            </a:extLst>
          </p:cNvPr>
          <p:cNvSpPr/>
          <p:nvPr/>
        </p:nvSpPr>
        <p:spPr>
          <a:xfrm>
            <a:off x="3820696" y="5094634"/>
            <a:ext cx="2609412" cy="5676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চারা রোপণ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AD080F-8BED-4EFC-91F7-3E4E1668A861}"/>
              </a:ext>
            </a:extLst>
          </p:cNvPr>
          <p:cNvSpPr/>
          <p:nvPr/>
        </p:nvSpPr>
        <p:spPr>
          <a:xfrm>
            <a:off x="943708" y="5814647"/>
            <a:ext cx="83820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৩। মাদা তৈরি, সার মেশানো, চারা রোপণের জন্য শ্রমিকের সংখ্যা ও খরচ বের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Untitled.png">
            <a:extLst>
              <a:ext uri="{FF2B5EF4-FFF2-40B4-BE49-F238E27FC236}">
                <a16:creationId xmlns:a16="http://schemas.microsoft.com/office/drawing/2014/main" id="{25378FED-036E-4185-B1E2-A966974EAB2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6106" y="1660929"/>
            <a:ext cx="2876988" cy="187079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F64A318-E0D0-4D82-83DF-AF6617EA9AB3}"/>
              </a:ext>
            </a:extLst>
          </p:cNvPr>
          <p:cNvSpPr/>
          <p:nvPr/>
        </p:nvSpPr>
        <p:spPr>
          <a:xfrm>
            <a:off x="816847" y="3542803"/>
            <a:ext cx="2886247" cy="5192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মাদা তৈরি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C0B818-C679-4848-8CCE-BE1F3435A545}"/>
              </a:ext>
            </a:extLst>
          </p:cNvPr>
          <p:cNvSpPr/>
          <p:nvPr/>
        </p:nvSpPr>
        <p:spPr>
          <a:xfrm>
            <a:off x="6524920" y="3542802"/>
            <a:ext cx="2876988" cy="5192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সার মেশানো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30">
            <a:extLst>
              <a:ext uri="{FF2B5EF4-FFF2-40B4-BE49-F238E27FC236}">
                <a16:creationId xmlns:a16="http://schemas.microsoft.com/office/drawing/2014/main" id="{9A889074-952A-4F50-8E74-A82265D7D397}"/>
              </a:ext>
            </a:extLst>
          </p:cNvPr>
          <p:cNvSpPr/>
          <p:nvPr/>
        </p:nvSpPr>
        <p:spPr>
          <a:xfrm>
            <a:off x="3077308" y="556846"/>
            <a:ext cx="41148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অবস্তুগত উপকরন 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F7ADBD-C351-42D6-84D4-FDF1F4863F74}"/>
              </a:ext>
            </a:extLst>
          </p:cNvPr>
          <p:cNvSpPr/>
          <p:nvPr/>
        </p:nvSpPr>
        <p:spPr>
          <a:xfrm>
            <a:off x="917711" y="5720861"/>
            <a:ext cx="8382000" cy="9758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৪। সার প্রয়োগ ও অন্যান্য পরিচর্যা, ফসল সংগ্রহের জন্য খরচ বের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0D24B9D-4D90-4179-A336-E9C72CB984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38" y="1225061"/>
            <a:ext cx="3146536" cy="184928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A4B858-A920-4FDA-B53F-74D807354A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56" y="1225061"/>
            <a:ext cx="3162300" cy="184928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90C3820-2D8C-43AE-82D0-767946B4AEA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/>
          <a:stretch/>
        </p:blipFill>
        <p:spPr>
          <a:xfrm>
            <a:off x="3808055" y="3587262"/>
            <a:ext cx="2590802" cy="1600200"/>
          </a:xfrm>
          <a:prstGeom prst="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99CE794-2C6E-4701-997A-597FAB8BE530}"/>
              </a:ext>
            </a:extLst>
          </p:cNvPr>
          <p:cNvSpPr/>
          <p:nvPr/>
        </p:nvSpPr>
        <p:spPr>
          <a:xfrm>
            <a:off x="1293456" y="3074349"/>
            <a:ext cx="31623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সার প্রয়োগ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0E55FED-AFB6-4D6F-8526-9EEA55BC2F30}"/>
              </a:ext>
            </a:extLst>
          </p:cNvPr>
          <p:cNvSpPr/>
          <p:nvPr/>
        </p:nvSpPr>
        <p:spPr>
          <a:xfrm>
            <a:off x="5781373" y="3074349"/>
            <a:ext cx="31623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অন্যান্য পরিচর্যা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BFFF12A-0BB3-4D53-8966-E18D2A3A11F1}"/>
              </a:ext>
            </a:extLst>
          </p:cNvPr>
          <p:cNvSpPr/>
          <p:nvPr/>
        </p:nvSpPr>
        <p:spPr>
          <a:xfrm>
            <a:off x="3808056" y="5187461"/>
            <a:ext cx="2590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ফসল সংগ্রহ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12">
            <a:extLst>
              <a:ext uri="{FF2B5EF4-FFF2-40B4-BE49-F238E27FC236}">
                <a16:creationId xmlns:a16="http://schemas.microsoft.com/office/drawing/2014/main" id="{F5597BC6-B713-4BD0-A3D6-62B301FCE637}"/>
              </a:ext>
            </a:extLst>
          </p:cNvPr>
          <p:cNvSpPr/>
          <p:nvPr/>
        </p:nvSpPr>
        <p:spPr>
          <a:xfrm>
            <a:off x="3046056" y="463061"/>
            <a:ext cx="41148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অবস্তুগত উপকরন 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28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4E5FF04-FFA7-46EA-8BF4-C682928B5E20}"/>
              </a:ext>
            </a:extLst>
          </p:cNvPr>
          <p:cNvSpPr/>
          <p:nvPr/>
        </p:nvSpPr>
        <p:spPr>
          <a:xfrm>
            <a:off x="3467100" y="648286"/>
            <a:ext cx="3124200" cy="6949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উপরি ব্যয়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B30870A7-E870-42DC-A741-7944E53C2820}"/>
              </a:ext>
            </a:extLst>
          </p:cNvPr>
          <p:cNvSpPr/>
          <p:nvPr/>
        </p:nvSpPr>
        <p:spPr>
          <a:xfrm>
            <a:off x="990600" y="4082542"/>
            <a:ext cx="8077200" cy="1671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জমির বাজার মূল্যের ১২.৫০% হারে ফসল উৎপাদনকালীন সময়ের সুদ বের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067B1CC2-0477-4C0E-ABEB-53F12CFA815D}"/>
              </a:ext>
            </a:extLst>
          </p:cNvPr>
          <p:cNvSpPr/>
          <p:nvPr/>
        </p:nvSpPr>
        <p:spPr>
          <a:xfrm>
            <a:off x="990600" y="1796542"/>
            <a:ext cx="8077200" cy="1671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১।  মোট  উপকরণ  ব্যয়ের  উপর  ১২.৫০%  হারে  ফসল উৎপাদনকালীন সময়ের সুদ বের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6E8620B4-1E5C-4837-ABF9-F1045004A2A8}"/>
              </a:ext>
            </a:extLst>
          </p:cNvPr>
          <p:cNvSpPr/>
          <p:nvPr/>
        </p:nvSpPr>
        <p:spPr>
          <a:xfrm>
            <a:off x="2895600" y="648286"/>
            <a:ext cx="4267200" cy="6949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মোট উৎপাদন  ব্যয়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D2B2A2B-2A44-4196-ABEF-9ABCA6055093}"/>
              </a:ext>
            </a:extLst>
          </p:cNvPr>
          <p:cNvSpPr/>
          <p:nvPr/>
        </p:nvSpPr>
        <p:spPr>
          <a:xfrm>
            <a:off x="762000" y="2934286"/>
            <a:ext cx="2364828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মোট উৎপাদন  ব্যয়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00592-CC47-4CD8-8ADD-DD54836FC4B7}"/>
              </a:ext>
            </a:extLst>
          </p:cNvPr>
          <p:cNvSpPr txBox="1"/>
          <p:nvPr/>
        </p:nvSpPr>
        <p:spPr>
          <a:xfrm>
            <a:off x="3507828" y="2934286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মোট উপকরণ ব্যয়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DE5E1-5702-4BC1-8BFB-489F90B298F4}"/>
              </a:ext>
            </a:extLst>
          </p:cNvPr>
          <p:cNvSpPr txBox="1"/>
          <p:nvPr/>
        </p:nvSpPr>
        <p:spPr>
          <a:xfrm>
            <a:off x="6632028" y="2934286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মোট উপরি ব্যয়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338CA-E65C-44EF-B845-34B6342A1C2E}"/>
              </a:ext>
            </a:extLst>
          </p:cNvPr>
          <p:cNvSpPr/>
          <p:nvPr/>
        </p:nvSpPr>
        <p:spPr>
          <a:xfrm>
            <a:off x="3048000" y="2955307"/>
            <a:ext cx="49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78DA5E-076F-4E53-B760-781678F51408}"/>
              </a:ext>
            </a:extLst>
          </p:cNvPr>
          <p:cNvSpPr/>
          <p:nvPr/>
        </p:nvSpPr>
        <p:spPr>
          <a:xfrm>
            <a:off x="6172200" y="2934286"/>
            <a:ext cx="497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+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41650C-25EA-47F4-A29B-57B101B10F9F}"/>
              </a:ext>
            </a:extLst>
          </p:cNvPr>
          <p:cNvSpPr/>
          <p:nvPr/>
        </p:nvSpPr>
        <p:spPr>
          <a:xfrm>
            <a:off x="762000" y="4768342"/>
            <a:ext cx="8534400" cy="1671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মোট উপকরণ ব্যয় ও মোট উপরি ব্যয় যোগ করে মোট উৎপাদন ব্যয় বের করতে হবে।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8232D317-703A-47E4-9EAD-6EA400744E2B}"/>
              </a:ext>
            </a:extLst>
          </p:cNvPr>
          <p:cNvSpPr/>
          <p:nvPr/>
        </p:nvSpPr>
        <p:spPr>
          <a:xfrm>
            <a:off x="3200400" y="648286"/>
            <a:ext cx="3657600" cy="83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0748E8-BF5B-4D74-98B7-9360B68AC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43686"/>
            <a:ext cx="3581400" cy="256255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AE4B4D-4F71-4AA8-AD43-526373521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43685"/>
            <a:ext cx="3581400" cy="256255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7FF50E1-B510-4A1E-87FD-459B97624380}"/>
              </a:ext>
            </a:extLst>
          </p:cNvPr>
          <p:cNvSpPr/>
          <p:nvPr/>
        </p:nvSpPr>
        <p:spPr>
          <a:xfrm>
            <a:off x="1371600" y="4610686"/>
            <a:ext cx="3124200" cy="5334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40000"/>
                  <a:lumOff val="6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পেঁপের সম্ভাব্য ফলন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105F53BC-85DF-4DFB-9B76-E44A270A916B}"/>
              </a:ext>
            </a:extLst>
          </p:cNvPr>
          <p:cNvSpPr/>
          <p:nvPr/>
        </p:nvSpPr>
        <p:spPr>
          <a:xfrm>
            <a:off x="5562600" y="4610686"/>
            <a:ext cx="3124200" cy="5334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40000"/>
                  <a:lumOff val="6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বাজারদর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FEE5380A-843E-4BC1-B120-4EAA8A808660}"/>
              </a:ext>
            </a:extLst>
          </p:cNvPr>
          <p:cNvSpPr/>
          <p:nvPr/>
        </p:nvSpPr>
        <p:spPr>
          <a:xfrm>
            <a:off x="1143000" y="5448886"/>
            <a:ext cx="7772400" cy="1143000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60000">
                <a:srgbClr val="E9E1F6"/>
              </a:gs>
              <a:gs pos="26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পেঁপের সম্ভাব্য ফলনকে বাজারদর দিয়ে গুন করে সামগ্রিক আয় বের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8DB99C-AF59-4BF2-BB92-E957D389C581}"/>
                  </a:ext>
                </a:extLst>
              </p:cNvPr>
              <p:cNvSpPr txBox="1"/>
              <p:nvPr/>
            </p:nvSpPr>
            <p:spPr>
              <a:xfrm>
                <a:off x="4677104" y="2855631"/>
                <a:ext cx="609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8DB99C-AF59-4BF2-BB92-E957D389C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04" y="2855631"/>
                <a:ext cx="609600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9E475AC4-CDE1-4E5E-8BE9-6C2D0338BE26}"/>
              </a:ext>
            </a:extLst>
          </p:cNvPr>
          <p:cNvSpPr/>
          <p:nvPr/>
        </p:nvSpPr>
        <p:spPr>
          <a:xfrm>
            <a:off x="2895600" y="723314"/>
            <a:ext cx="4267200" cy="69499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581FD167-ED01-4345-A1A6-F01D4568230F}"/>
              </a:ext>
            </a:extLst>
          </p:cNvPr>
          <p:cNvSpPr/>
          <p:nvPr/>
        </p:nvSpPr>
        <p:spPr>
          <a:xfrm>
            <a:off x="762000" y="3095694"/>
            <a:ext cx="2364828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প্রকৃত আয়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625A1-2AB1-41F3-8251-FCC878AE88A1}"/>
              </a:ext>
            </a:extLst>
          </p:cNvPr>
          <p:cNvSpPr txBox="1"/>
          <p:nvPr/>
        </p:nvSpPr>
        <p:spPr>
          <a:xfrm>
            <a:off x="3507828" y="3095694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সামগ্রিক আয়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6ABB7F-5088-4D5C-8BAF-D76FE5B2BEC6}"/>
              </a:ext>
            </a:extLst>
          </p:cNvPr>
          <p:cNvSpPr txBox="1"/>
          <p:nvPr/>
        </p:nvSpPr>
        <p:spPr>
          <a:xfrm>
            <a:off x="6632028" y="3095694"/>
            <a:ext cx="26643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মোট উৎপাদন ব্যয়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D26572-CB69-4C2B-A0EA-A24341D2B57D}"/>
              </a:ext>
            </a:extLst>
          </p:cNvPr>
          <p:cNvSpPr/>
          <p:nvPr/>
        </p:nvSpPr>
        <p:spPr>
          <a:xfrm>
            <a:off x="3048000" y="3116715"/>
            <a:ext cx="497321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AFBBF9-5C6C-4FB9-A626-130E7524D9A3}"/>
              </a:ext>
            </a:extLst>
          </p:cNvPr>
          <p:cNvSpPr/>
          <p:nvPr/>
        </p:nvSpPr>
        <p:spPr>
          <a:xfrm>
            <a:off x="6172200" y="2552114"/>
            <a:ext cx="497321" cy="20005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AB473351-06D8-4642-9C35-8E7C889CFCE2}"/>
              </a:ext>
            </a:extLst>
          </p:cNvPr>
          <p:cNvSpPr/>
          <p:nvPr/>
        </p:nvSpPr>
        <p:spPr>
          <a:xfrm>
            <a:off x="762000" y="4843370"/>
            <a:ext cx="8534400" cy="167114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সামগ্রিক আয় থেকে মোট উৎপাদন ব্যয় বিয়োগ করে প্রকৃত আয় হিসাব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73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 animBg="1"/>
      <p:bldP spid="2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B3057AB-BE89-4B07-B8C5-50B6342ADDB7}"/>
              </a:ext>
            </a:extLst>
          </p:cNvPr>
          <p:cNvSpPr/>
          <p:nvPr/>
        </p:nvSpPr>
        <p:spPr>
          <a:xfrm>
            <a:off x="3162300" y="628357"/>
            <a:ext cx="3733800" cy="762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084048-53CE-4A9D-B725-C9A8EC9A0AB4}"/>
              </a:ext>
            </a:extLst>
          </p:cNvPr>
          <p:cNvSpPr txBox="1">
            <a:spLocks/>
          </p:cNvSpPr>
          <p:nvPr/>
        </p:nvSpPr>
        <p:spPr>
          <a:xfrm>
            <a:off x="971843" y="4996376"/>
            <a:ext cx="8382000" cy="1143000"/>
          </a:xfrm>
          <a:prstGeom prst="round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শিক্ষার্থীরা দুটি দলে ভাগ হয়ে ১২০০ বর্গমিটার জমিতে পেঁপে চাষের  জন্য আয়-ব্যয়ের হিসাব কর।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4B175-1ADF-49C8-93A3-FAF3846609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296" y="1757300"/>
            <a:ext cx="3445093" cy="28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3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272DAA-8D1F-4140-8935-C4BE730BF927}"/>
              </a:ext>
            </a:extLst>
          </p:cNvPr>
          <p:cNvSpPr/>
          <p:nvPr/>
        </p:nvSpPr>
        <p:spPr>
          <a:xfrm>
            <a:off x="1474075" y="3187606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তিন ধরনের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A1441-A588-4F2E-9B4D-9E75FB2D45E3}"/>
              </a:ext>
            </a:extLst>
          </p:cNvPr>
          <p:cNvSpPr txBox="1"/>
          <p:nvPr/>
        </p:nvSpPr>
        <p:spPr>
          <a:xfrm>
            <a:off x="3505200" y="965983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06DFD-D322-47AE-89F6-ACD5D9B78059}"/>
              </a:ext>
            </a:extLst>
          </p:cNvPr>
          <p:cNvSpPr txBox="1"/>
          <p:nvPr/>
        </p:nvSpPr>
        <p:spPr>
          <a:xfrm>
            <a:off x="1447800" y="2032782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ফসল উৎপাদনে আমরা সাধারনত কয় ধরনের ব্যয় দেখতে পাই?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651D7C-C210-4E30-AF44-27EB4CF80868}"/>
              </a:ext>
            </a:extLst>
          </p:cNvPr>
          <p:cNvSpPr/>
          <p:nvPr/>
        </p:nvSpPr>
        <p:spPr>
          <a:xfrm>
            <a:off x="5181600" y="26423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দুই ধরনের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3171CA-C0D8-4A8E-9739-41B4D2E037E7}"/>
              </a:ext>
            </a:extLst>
          </p:cNvPr>
          <p:cNvSpPr/>
          <p:nvPr/>
        </p:nvSpPr>
        <p:spPr>
          <a:xfrm>
            <a:off x="1474075" y="2647637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এক ধরনের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B8E860-DC88-4BE2-85BD-3767556A6D01}"/>
              </a:ext>
            </a:extLst>
          </p:cNvPr>
          <p:cNvSpPr/>
          <p:nvPr/>
        </p:nvSpPr>
        <p:spPr>
          <a:xfrm>
            <a:off x="5191125" y="31757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চার ধরনের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235D1-128D-4FC6-9938-F30B5CB11DDB}"/>
              </a:ext>
            </a:extLst>
          </p:cNvPr>
          <p:cNvSpPr txBox="1"/>
          <p:nvPr/>
        </p:nvSpPr>
        <p:spPr>
          <a:xfrm>
            <a:off x="1447800" y="3937782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উৎপাদিত ফসল ও উপদ্রব্য বিক্রয় করে যে আয় হয় তাজে কী বলে।?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A7ED59-81B6-4BF7-AD59-5885AB344838}"/>
              </a:ext>
            </a:extLst>
          </p:cNvPr>
          <p:cNvSpPr/>
          <p:nvPr/>
        </p:nvSpPr>
        <p:spPr>
          <a:xfrm>
            <a:off x="1447800" y="45473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প্রকৃত আয়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718E00-CC6E-4CAC-9CFE-A91269681076}"/>
              </a:ext>
            </a:extLst>
          </p:cNvPr>
          <p:cNvSpPr/>
          <p:nvPr/>
        </p:nvSpPr>
        <p:spPr>
          <a:xfrm>
            <a:off x="1447800" y="50807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মোট আয়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D2B64-B372-4285-AE9C-F4FED5787AD7}"/>
              </a:ext>
            </a:extLst>
          </p:cNvPr>
          <p:cNvSpPr/>
          <p:nvPr/>
        </p:nvSpPr>
        <p:spPr>
          <a:xfrm>
            <a:off x="5191126" y="50807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>
                <a:latin typeface="NikoshBAN" pitchFamily="2" charset="0"/>
                <a:cs typeface="NikoshBAN" pitchFamily="2" charset="0"/>
              </a:rPr>
              <a:t>ঘ) উপরি আয়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C403B2-37B4-4DC4-96E3-E5C19F38FFAC}"/>
              </a:ext>
            </a:extLst>
          </p:cNvPr>
          <p:cNvSpPr/>
          <p:nvPr/>
        </p:nvSpPr>
        <p:spPr>
          <a:xfrm>
            <a:off x="5181599" y="45473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সামগ্রিক আয়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6C3E720-ECEB-49B8-B7CD-1EA1844D334B}"/>
              </a:ext>
            </a:extLst>
          </p:cNvPr>
          <p:cNvSpPr/>
          <p:nvPr/>
        </p:nvSpPr>
        <p:spPr>
          <a:xfrm>
            <a:off x="5162154" y="4542581"/>
            <a:ext cx="365760" cy="3657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887D41B-C6A8-438E-A4B9-F35053950AAA}"/>
              </a:ext>
            </a:extLst>
          </p:cNvPr>
          <p:cNvSpPr/>
          <p:nvPr/>
        </p:nvSpPr>
        <p:spPr>
          <a:xfrm>
            <a:off x="1474075" y="3198642"/>
            <a:ext cx="365760" cy="3657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5308A8-9880-47DD-8867-0D01B5039A85}"/>
              </a:ext>
            </a:extLst>
          </p:cNvPr>
          <p:cNvSpPr/>
          <p:nvPr/>
        </p:nvSpPr>
        <p:spPr>
          <a:xfrm>
            <a:off x="1438272" y="26423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সার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C506A5-E71F-470B-AACF-910876C9A5EE}"/>
              </a:ext>
            </a:extLst>
          </p:cNvPr>
          <p:cNvSpPr/>
          <p:nvPr/>
        </p:nvSpPr>
        <p:spPr>
          <a:xfrm>
            <a:off x="5181600" y="45473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দুই ভাগে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09811B-46AD-4639-8752-DF0C8195E31F}"/>
              </a:ext>
            </a:extLst>
          </p:cNvPr>
          <p:cNvSpPr txBox="1"/>
          <p:nvPr/>
        </p:nvSpPr>
        <p:spPr>
          <a:xfrm>
            <a:off x="1438274" y="2032782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নিচের কোনটি বস্তুগত উপকরণ ব্যয়?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D770FE-9A29-4E51-A8DB-D3A89B58CC13}"/>
              </a:ext>
            </a:extLst>
          </p:cNvPr>
          <p:cNvSpPr/>
          <p:nvPr/>
        </p:nvSpPr>
        <p:spPr>
          <a:xfrm>
            <a:off x="5172074" y="26423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শ্রমিক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36FC0A-FD7D-43FF-92DA-9B9E874C23B2}"/>
              </a:ext>
            </a:extLst>
          </p:cNvPr>
          <p:cNvSpPr/>
          <p:nvPr/>
        </p:nvSpPr>
        <p:spPr>
          <a:xfrm>
            <a:off x="1438273" y="31757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পশু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C0E136-33C9-47B3-A4A5-983E5D2354ED}"/>
              </a:ext>
            </a:extLst>
          </p:cNvPr>
          <p:cNvSpPr/>
          <p:nvPr/>
        </p:nvSpPr>
        <p:spPr>
          <a:xfrm>
            <a:off x="5181599" y="31757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যান্ত্রিক শক্তি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1E3400-8F68-4DDF-90B0-12621251552F}"/>
              </a:ext>
            </a:extLst>
          </p:cNvPr>
          <p:cNvSpPr txBox="1"/>
          <p:nvPr/>
        </p:nvSpPr>
        <p:spPr>
          <a:xfrm>
            <a:off x="1438274" y="3937782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উপকরণ ব্যয়কে কয় ভাগে ভাগ করা যায়?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846022-04F8-4957-8722-C991A96C55E3}"/>
              </a:ext>
            </a:extLst>
          </p:cNvPr>
          <p:cNvSpPr/>
          <p:nvPr/>
        </p:nvSpPr>
        <p:spPr>
          <a:xfrm>
            <a:off x="1438274" y="45473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এক ভাগে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3EC839-7E91-4DDC-8574-E504F7587735}"/>
              </a:ext>
            </a:extLst>
          </p:cNvPr>
          <p:cNvSpPr/>
          <p:nvPr/>
        </p:nvSpPr>
        <p:spPr>
          <a:xfrm>
            <a:off x="1438271" y="50807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তিন ভাগে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95D949-C1FD-4AF8-891E-E22BEA4C61EC}"/>
              </a:ext>
            </a:extLst>
          </p:cNvPr>
          <p:cNvSpPr/>
          <p:nvPr/>
        </p:nvSpPr>
        <p:spPr>
          <a:xfrm>
            <a:off x="5181600" y="5080782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চার ভাগে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3F034BA5-AB3E-4C28-A5CB-7E956AFFC2C1}"/>
              </a:ext>
            </a:extLst>
          </p:cNvPr>
          <p:cNvSpPr/>
          <p:nvPr/>
        </p:nvSpPr>
        <p:spPr>
          <a:xfrm>
            <a:off x="5172074" y="4562622"/>
            <a:ext cx="365760" cy="3657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D537F3E5-32FB-4537-8AB0-DE11DC6F50FE}"/>
              </a:ext>
            </a:extLst>
          </p:cNvPr>
          <p:cNvSpPr/>
          <p:nvPr/>
        </p:nvSpPr>
        <p:spPr>
          <a:xfrm>
            <a:off x="1429380" y="2657622"/>
            <a:ext cx="365760" cy="3657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9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512388-1DB6-4FF2-BC86-1BDF8ADE5B2E}"/>
              </a:ext>
            </a:extLst>
          </p:cNvPr>
          <p:cNvSpPr txBox="1"/>
          <p:nvPr/>
        </p:nvSpPr>
        <p:spPr>
          <a:xfrm>
            <a:off x="3247292" y="616761"/>
            <a:ext cx="3352800" cy="85129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AC3AC-035F-44B5-BE22-2A97185A7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92" y="1991833"/>
            <a:ext cx="3352800" cy="2323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8EDBD-3338-40A2-9AAA-3C03E5971813}"/>
              </a:ext>
            </a:extLst>
          </p:cNvPr>
          <p:cNvSpPr txBox="1"/>
          <p:nvPr/>
        </p:nvSpPr>
        <p:spPr>
          <a:xfrm>
            <a:off x="998806" y="4839286"/>
            <a:ext cx="8314006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নিণ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99555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6D1794-1086-4461-B607-69A20224F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3" y="604911"/>
            <a:ext cx="8784231" cy="610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BF5A3D-638D-4A65-86CE-3B96FEB7BA2A}"/>
              </a:ext>
            </a:extLst>
          </p:cNvPr>
          <p:cNvSpPr txBox="1">
            <a:spLocks/>
          </p:cNvSpPr>
          <p:nvPr/>
        </p:nvSpPr>
        <p:spPr>
          <a:xfrm>
            <a:off x="661183" y="703385"/>
            <a:ext cx="8314006" cy="600690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Pour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37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CF92B-B269-42EA-A699-0316F73BD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36" y="1973653"/>
            <a:ext cx="2800350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85E84B-EF3D-4432-B61F-1DF660D1E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57" y="2000250"/>
            <a:ext cx="275272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55487-AACC-46E4-8EE5-E8306B78F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2" y="4302148"/>
            <a:ext cx="2684583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D65038-E7A9-4CCF-A7AD-5FEF678F8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1"/>
          <a:stretch/>
        </p:blipFill>
        <p:spPr>
          <a:xfrm>
            <a:off x="637357" y="1973653"/>
            <a:ext cx="2949908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F60A74-3788-478A-AE76-EF2E60C26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07" y="4302147"/>
            <a:ext cx="2800350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7A0DCF-A5D5-4F7B-A4EE-3BCD019D3C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7" y="4302147"/>
            <a:ext cx="3014300" cy="1552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E71EBA-B0FB-4FB3-8932-AB9481138F3D}"/>
              </a:ext>
            </a:extLst>
          </p:cNvPr>
          <p:cNvSpPr txBox="1"/>
          <p:nvPr/>
        </p:nvSpPr>
        <p:spPr>
          <a:xfrm>
            <a:off x="3304809" y="695052"/>
            <a:ext cx="3945546" cy="57888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ছবিগুলো ভালভাবে লক্ষ্য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59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279770-A499-41AA-94D9-90C05A0CA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765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603F7-7837-46A5-A9AE-E864DE41B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3" y="2476500"/>
            <a:ext cx="3886200" cy="237449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6ACD95-2A4F-4CCF-90C6-7201842EEE0A}"/>
              </a:ext>
            </a:extLst>
          </p:cNvPr>
          <p:cNvSpPr txBox="1"/>
          <p:nvPr/>
        </p:nvSpPr>
        <p:spPr>
          <a:xfrm>
            <a:off x="1903828" y="575603"/>
            <a:ext cx="6019800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04262-2F53-4958-8E18-1270EB002479}"/>
              </a:ext>
            </a:extLst>
          </p:cNvPr>
          <p:cNvSpPr txBox="1"/>
          <p:nvPr/>
        </p:nvSpPr>
        <p:spPr>
          <a:xfrm>
            <a:off x="2192802" y="5326817"/>
            <a:ext cx="5441852" cy="9194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কৃষি পন্যের হিসাবরক্ষন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65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08C86-6E7F-4471-B7AC-8BE991349443}"/>
              </a:ext>
            </a:extLst>
          </p:cNvPr>
          <p:cNvSpPr txBox="1"/>
          <p:nvPr/>
        </p:nvSpPr>
        <p:spPr>
          <a:xfrm>
            <a:off x="1782556" y="4902591"/>
            <a:ext cx="6305843" cy="9088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কৃষি হিসাবরক্ষন পদ্ধতি (ফসল উৎপাদন)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77131-0174-4C83-89B8-5B33291670A4}"/>
              </a:ext>
            </a:extLst>
          </p:cNvPr>
          <p:cNvSpPr txBox="1"/>
          <p:nvPr/>
        </p:nvSpPr>
        <p:spPr>
          <a:xfrm>
            <a:off x="2800057" y="665216"/>
            <a:ext cx="4458286" cy="1178719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1DDFD-A30B-49AE-BD9F-21741242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4" y="2037365"/>
            <a:ext cx="4645729" cy="25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93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D0053960-4902-4E1A-83AC-9E8562233915}"/>
              </a:ext>
            </a:extLst>
          </p:cNvPr>
          <p:cNvSpPr/>
          <p:nvPr/>
        </p:nvSpPr>
        <p:spPr>
          <a:xfrm>
            <a:off x="4006064" y="573988"/>
            <a:ext cx="2211855" cy="108198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7A828B-DEC2-4815-B5E2-527DDBA5860A}"/>
              </a:ext>
            </a:extLst>
          </p:cNvPr>
          <p:cNvSpPr/>
          <p:nvPr/>
        </p:nvSpPr>
        <p:spPr>
          <a:xfrm>
            <a:off x="724390" y="1911024"/>
            <a:ext cx="39885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36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6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D0CB73-ABA3-4E77-8C48-E6B9809B5494}"/>
              </a:ext>
            </a:extLst>
          </p:cNvPr>
          <p:cNvSpPr/>
          <p:nvPr/>
        </p:nvSpPr>
        <p:spPr>
          <a:xfrm>
            <a:off x="1752094" y="2748164"/>
            <a:ext cx="713868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কৃষি হিসাবরক্ষন কী? তা বলতে পারবে। 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F22FA7-04B9-4FD6-A410-7BF6817CDD90}"/>
              </a:ext>
            </a:extLst>
          </p:cNvPr>
          <p:cNvSpPr/>
          <p:nvPr/>
        </p:nvSpPr>
        <p:spPr>
          <a:xfrm>
            <a:off x="1752092" y="3572799"/>
            <a:ext cx="713868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উপকরন ব্যয় ব্যাখ্যা করতে পারবে। 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C5B45-C023-4E78-BDAD-96FA592E2798}"/>
              </a:ext>
            </a:extLst>
          </p:cNvPr>
          <p:cNvSpPr/>
          <p:nvPr/>
        </p:nvSpPr>
        <p:spPr>
          <a:xfrm>
            <a:off x="1752092" y="4409939"/>
            <a:ext cx="713868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উপরি ব্যয় ব্যাখ্যা করতে পারবে।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4B979-652B-48FC-BCCD-92E41344A971}"/>
              </a:ext>
            </a:extLst>
          </p:cNvPr>
          <p:cNvSpPr/>
          <p:nvPr/>
        </p:nvSpPr>
        <p:spPr>
          <a:xfrm>
            <a:off x="1752092" y="5234574"/>
            <a:ext cx="713868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মোট উৎপাদন ব্যয় নির্ণয় 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7505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E7F5871-42F5-4380-BEC2-DAFAB5546124}"/>
              </a:ext>
            </a:extLst>
          </p:cNvPr>
          <p:cNvSpPr/>
          <p:nvPr/>
        </p:nvSpPr>
        <p:spPr>
          <a:xfrm>
            <a:off x="3176024" y="544836"/>
            <a:ext cx="3706352" cy="6469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হিসাবরক্ষন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922E5-3D5E-4DB9-8CFB-0CE5742A0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7" y="2046623"/>
            <a:ext cx="3454538" cy="2594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356A39-E568-489E-8484-0DCAEF5C8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10" y="2053882"/>
            <a:ext cx="3454537" cy="25943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4357D914-5040-4CC3-9136-672791B5A223}"/>
              </a:ext>
            </a:extLst>
          </p:cNvPr>
          <p:cNvSpPr/>
          <p:nvPr/>
        </p:nvSpPr>
        <p:spPr>
          <a:xfrm>
            <a:off x="1011627" y="5075271"/>
            <a:ext cx="8342929" cy="1371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যদি কোনো ফসল উৎপাদনে ব্যয় থেকে আয় কাঙ্খিত মাত্রার বেশি হয় তবে সে ফসল উৎপাদনে যাওয়া উচিত।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20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73DAB902-DC34-4DEB-B8C9-CECB8FD84EFD}"/>
              </a:ext>
            </a:extLst>
          </p:cNvPr>
          <p:cNvSpPr/>
          <p:nvPr/>
        </p:nvSpPr>
        <p:spPr>
          <a:xfrm>
            <a:off x="3924384" y="2066927"/>
            <a:ext cx="259080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উপরি ব্যয়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20201233-6301-4DFC-AD3D-16AA906EA1F8}"/>
              </a:ext>
            </a:extLst>
          </p:cNvPr>
          <p:cNvSpPr/>
          <p:nvPr/>
        </p:nvSpPr>
        <p:spPr>
          <a:xfrm>
            <a:off x="6813453" y="2066927"/>
            <a:ext cx="259080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মোট উৎপাদন ব্যয়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97F51926-5E97-48D1-A6E7-EC1D3D1F1C32}"/>
              </a:ext>
            </a:extLst>
          </p:cNvPr>
          <p:cNvSpPr/>
          <p:nvPr/>
        </p:nvSpPr>
        <p:spPr>
          <a:xfrm>
            <a:off x="2876843" y="3578762"/>
            <a:ext cx="30480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বস্তুগত উপকরন ব্যয়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99F8ABC-252D-4EC5-87A7-2290595A3BD2}"/>
              </a:ext>
            </a:extLst>
          </p:cNvPr>
          <p:cNvSpPr/>
          <p:nvPr/>
        </p:nvSpPr>
        <p:spPr>
          <a:xfrm>
            <a:off x="2876843" y="4580205"/>
            <a:ext cx="30480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অবস্তুগত উপকরন ব্যয়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E0E31797-8251-495A-9CE0-5BD7E3A65BBE}"/>
              </a:ext>
            </a:extLst>
          </p:cNvPr>
          <p:cNvSpPr/>
          <p:nvPr/>
        </p:nvSpPr>
        <p:spPr>
          <a:xfrm>
            <a:off x="3305629" y="710419"/>
            <a:ext cx="3657600" cy="533400"/>
          </a:xfrm>
          <a:prstGeom prst="round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ফসল উৎপাদনে ব্যয়ের ধরন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243A12D-A8F5-4027-9540-12FEB3811574}"/>
              </a:ext>
            </a:extLst>
          </p:cNvPr>
          <p:cNvSpPr/>
          <p:nvPr/>
        </p:nvSpPr>
        <p:spPr>
          <a:xfrm>
            <a:off x="1077519" y="2107224"/>
            <a:ext cx="259080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উপকরন ব্যয়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D03EA1-5F8E-457A-96E3-60411C082BA7}"/>
              </a:ext>
            </a:extLst>
          </p:cNvPr>
          <p:cNvGrpSpPr/>
          <p:nvPr/>
        </p:nvGrpSpPr>
        <p:grpSpPr>
          <a:xfrm>
            <a:off x="2361027" y="1322071"/>
            <a:ext cx="6175717" cy="711005"/>
            <a:chOff x="2067951" y="1320605"/>
            <a:chExt cx="6598641" cy="7110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A4E443-D6C0-4853-87D5-18111EBD17D4}"/>
                </a:ext>
              </a:extLst>
            </p:cNvPr>
            <p:cNvGrpSpPr/>
            <p:nvPr/>
          </p:nvGrpSpPr>
          <p:grpSpPr>
            <a:xfrm>
              <a:off x="2067951" y="1320605"/>
              <a:ext cx="6598641" cy="711005"/>
              <a:chOff x="2067951" y="1320605"/>
              <a:chExt cx="6598641" cy="711005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9B0078F-4B2F-4885-92EF-BEFED7647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51" y="1574409"/>
                <a:ext cx="0" cy="45720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3738CA2-2B82-4136-A087-675B714E3F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66592" y="1574409"/>
                <a:ext cx="0" cy="45720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0550143-1430-46AA-A0F1-E4A507925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200" y="1320605"/>
                <a:ext cx="0" cy="71100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33C659-B200-46A6-B9C6-F3F05F07AA44}"/>
                </a:ext>
              </a:extLst>
            </p:cNvPr>
            <p:cNvCxnSpPr>
              <a:cxnSpLocks/>
            </p:cNvCxnSpPr>
            <p:nvPr/>
          </p:nvCxnSpPr>
          <p:spPr>
            <a:xfrm>
              <a:off x="2067951" y="1561514"/>
              <a:ext cx="6598641" cy="128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7B0465-F95F-4CB8-B5F5-D71ADA08A3A3}"/>
              </a:ext>
            </a:extLst>
          </p:cNvPr>
          <p:cNvGrpSpPr/>
          <p:nvPr/>
        </p:nvGrpSpPr>
        <p:grpSpPr>
          <a:xfrm>
            <a:off x="2214042" y="2692205"/>
            <a:ext cx="662801" cy="2152356"/>
            <a:chOff x="2214042" y="2692205"/>
            <a:chExt cx="662801" cy="215235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F0A094-4DE6-47FE-B1BF-1B14690649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5764" y="2692205"/>
              <a:ext cx="0" cy="21388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B9CE787-2E65-4144-9DD6-79E3DB1AD682}"/>
                </a:ext>
              </a:extLst>
            </p:cNvPr>
            <p:cNvCxnSpPr>
              <a:cxnSpLocks/>
            </p:cNvCxnSpPr>
            <p:nvPr/>
          </p:nvCxnSpPr>
          <p:spPr>
            <a:xfrm>
              <a:off x="2214042" y="3836962"/>
              <a:ext cx="66280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7B2708D-8F92-46D0-BC2A-44C171C5F0EF}"/>
                </a:ext>
              </a:extLst>
            </p:cNvPr>
            <p:cNvCxnSpPr>
              <a:cxnSpLocks/>
            </p:cNvCxnSpPr>
            <p:nvPr/>
          </p:nvCxnSpPr>
          <p:spPr>
            <a:xfrm>
              <a:off x="2214042" y="4844561"/>
              <a:ext cx="66280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119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0E5F0-5062-4EE6-A88E-8172C2C33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1"/>
          <a:stretch/>
        </p:blipFill>
        <p:spPr>
          <a:xfrm>
            <a:off x="838197" y="3217212"/>
            <a:ext cx="2482826" cy="195738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08CE44-5581-47B6-AED1-96939CD351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2" b="5212"/>
          <a:stretch/>
        </p:blipFill>
        <p:spPr>
          <a:xfrm>
            <a:off x="3520527" y="1379949"/>
            <a:ext cx="3017344" cy="1439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EE815A22-6505-4C5D-943A-4AB0D93AFDF0}"/>
              </a:ext>
            </a:extLst>
          </p:cNvPr>
          <p:cNvSpPr/>
          <p:nvPr/>
        </p:nvSpPr>
        <p:spPr>
          <a:xfrm>
            <a:off x="2971800" y="542958"/>
            <a:ext cx="4114800" cy="50995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বস্তুগত উপকরন ব্যয়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88F90-FCFF-48C8-B73D-1B845C0C3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71" y="3217214"/>
            <a:ext cx="2482826" cy="195738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96711C-0C80-4123-8A0D-4EA7ED6E3C0D}"/>
              </a:ext>
            </a:extLst>
          </p:cNvPr>
          <p:cNvSpPr/>
          <p:nvPr/>
        </p:nvSpPr>
        <p:spPr>
          <a:xfrm>
            <a:off x="838197" y="5250798"/>
            <a:ext cx="248282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বীজ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8F0B8-BA2D-4D76-9860-2FBD63113F62}"/>
              </a:ext>
            </a:extLst>
          </p:cNvPr>
          <p:cNvSpPr/>
          <p:nvPr/>
        </p:nvSpPr>
        <p:spPr>
          <a:xfrm>
            <a:off x="3787784" y="5250798"/>
            <a:ext cx="248282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6B2D5-0DA3-4673-AB81-1A1ECA188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84" y="3217213"/>
            <a:ext cx="2482826" cy="195738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DC7548-D73A-4239-9BBB-08721DE30E0C}"/>
              </a:ext>
            </a:extLst>
          </p:cNvPr>
          <p:cNvSpPr/>
          <p:nvPr/>
        </p:nvSpPr>
        <p:spPr>
          <a:xfrm>
            <a:off x="6737371" y="5250798"/>
            <a:ext cx="2482826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সেচ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F1A51F-5971-40B7-AF02-1BDE1C55F1C6}"/>
              </a:ext>
            </a:extLst>
          </p:cNvPr>
          <p:cNvSpPr/>
          <p:nvPr/>
        </p:nvSpPr>
        <p:spPr>
          <a:xfrm>
            <a:off x="4408491" y="2351902"/>
            <a:ext cx="1241413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A3F55-814C-4A76-B107-963F288E99FB}"/>
              </a:ext>
            </a:extLst>
          </p:cNvPr>
          <p:cNvSpPr/>
          <p:nvPr/>
        </p:nvSpPr>
        <p:spPr>
          <a:xfrm>
            <a:off x="604911" y="6035433"/>
            <a:ext cx="884857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ফসল উৎপাদনে বীজ, সার, সেচ ইত্যাদির জন্য যে ব্যয় হয় তাকে বস্তুগত উপকরণ ব্যয় বলে।  </a:t>
            </a:r>
          </a:p>
        </p:txBody>
      </p:sp>
    </p:spTree>
    <p:extLst>
      <p:ext uri="{BB962C8B-B14F-4D97-AF65-F5344CB8AC3E}">
        <p14:creationId xmlns:p14="http://schemas.microsoft.com/office/powerpoint/2010/main" val="344831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</TotalTime>
  <Words>824</Words>
  <Application>Microsoft Office PowerPoint</Application>
  <PresentationFormat>Custom</PresentationFormat>
  <Paragraphs>161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Cambria Math</vt:lpstr>
      <vt:lpstr>Garamond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2019-11-12T08:14:33Z</dcterms:created>
  <dcterms:modified xsi:type="dcterms:W3CDTF">2019-11-13T04:09:08Z</dcterms:modified>
</cp:coreProperties>
</file>