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8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9144677" cy="73152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932654"/>
            <a:ext cx="5308866" cy="1616569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838216"/>
            <a:ext cx="5308866" cy="146949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391575"/>
            <a:ext cx="673276" cy="298027"/>
          </a:xfrm>
        </p:spPr>
        <p:txBody>
          <a:bodyPr/>
          <a:lstStyle/>
          <a:p>
            <a:fld id="{B78F8539-46DE-40BF-8AA4-706220443FDD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391575"/>
            <a:ext cx="4064860" cy="29802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8" y="5391575"/>
            <a:ext cx="413483" cy="298027"/>
          </a:xfrm>
        </p:spPr>
        <p:txBody>
          <a:bodyPr/>
          <a:lstStyle/>
          <a:p>
            <a:fld id="{369DD8DD-2E74-433A-9FFE-CC06DBA1C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6" y="3702751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60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5136442"/>
            <a:ext cx="6798734" cy="604521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101796"/>
            <a:ext cx="7091482" cy="358535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740963"/>
            <a:ext cx="6798734" cy="526626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8539-46DE-40BF-8AA4-706220443FDD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D8DD-2E74-433A-9FFE-CC06DBA1C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5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67331"/>
            <a:ext cx="6798734" cy="3304384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60710"/>
            <a:ext cx="6798736" cy="17068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8539-46DE-40BF-8AA4-706220443FDD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D8DD-2E74-433A-9FFE-CC06DBA1C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6" y="4416212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163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1047607"/>
            <a:ext cx="6400250" cy="2528713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576320"/>
            <a:ext cx="5892798" cy="69539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632961"/>
            <a:ext cx="6798738" cy="16346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8539-46DE-40BF-8AA4-706220443FDD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D8DD-2E74-433A-9FFE-CC06DBA1C64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70" y="965720"/>
            <a:ext cx="457319" cy="623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4" y="3016395"/>
            <a:ext cx="457319" cy="623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416212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800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529153"/>
            <a:ext cx="6798728" cy="156672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5095873"/>
            <a:ext cx="6798730" cy="91776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8539-46DE-40BF-8AA4-706220443FDD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D8DD-2E74-433A-9FFE-CC06DBA1C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79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1047607"/>
            <a:ext cx="6325168" cy="2393246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881933"/>
            <a:ext cx="6798730" cy="94609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831645"/>
            <a:ext cx="6798736" cy="143594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8539-46DE-40BF-8AA4-706220443FDD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D8DD-2E74-433A-9FFE-CC06DBA1C64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1" y="956688"/>
            <a:ext cx="457319" cy="623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7" y="2781577"/>
            <a:ext cx="457319" cy="623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6576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998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047607"/>
            <a:ext cx="6798734" cy="244743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803904"/>
            <a:ext cx="6798730" cy="96560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768427"/>
            <a:ext cx="6798734" cy="149916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8539-46DE-40BF-8AA4-706220443FDD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D8DD-2E74-433A-9FFE-CC06DBA1C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70" y="36576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618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656144"/>
            <a:ext cx="6798736" cy="361144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8539-46DE-40BF-8AA4-706220443FDD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D8DD-2E74-433A-9FFE-CC06DBA1C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511648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244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67332"/>
            <a:ext cx="1618930" cy="5300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67332"/>
            <a:ext cx="4915509" cy="530025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8539-46DE-40BF-8AA4-706220443FDD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D8DD-2E74-433A-9FFE-CC06DBA1C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67332"/>
            <a:ext cx="0" cy="5300259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04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513344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8539-46DE-40BF-8AA4-706220443FDD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D8DD-2E74-433A-9FFE-CC06DBA1C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6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750841"/>
            <a:ext cx="6595534" cy="1944015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983850"/>
            <a:ext cx="6595534" cy="1162683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8539-46DE-40BF-8AA4-706220443FDD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D8DD-2E74-433A-9FFE-CC06DBA1C64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7" y="3839351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71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513344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76360"/>
            <a:ext cx="6798734" cy="1390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652979"/>
            <a:ext cx="3337560" cy="36771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652979"/>
            <a:ext cx="3337560" cy="36771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8539-46DE-40BF-8AA4-706220443FDD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D8DD-2E74-433A-9FFE-CC06DBA1C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9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835769"/>
            <a:ext cx="3337560" cy="614679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459480"/>
            <a:ext cx="3337560" cy="28870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835769"/>
            <a:ext cx="3337560" cy="614679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459480"/>
            <a:ext cx="3337560" cy="28870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8539-46DE-40BF-8AA4-706220443FDD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D8DD-2E74-433A-9FFE-CC06DBA1C647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511648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64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76360"/>
            <a:ext cx="6798735" cy="1390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8539-46DE-40BF-8AA4-706220443FDD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D8DD-2E74-433A-9FFE-CC06DBA1C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511648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42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8539-46DE-40BF-8AA4-706220443FDD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D8DD-2E74-433A-9FFE-CC06DBA1C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3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481103"/>
            <a:ext cx="2536798" cy="146304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1047608"/>
            <a:ext cx="3855539" cy="5219984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33136"/>
            <a:ext cx="2536798" cy="260096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8539-46DE-40BF-8AA4-706220443FDD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D8DD-2E74-433A-9FFE-CC06DBA1C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3106702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32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2009421"/>
            <a:ext cx="3632202" cy="146304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101795"/>
            <a:ext cx="2929463" cy="511161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472461"/>
            <a:ext cx="3632201" cy="195072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8539-46DE-40BF-8AA4-706220443FDD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D8DD-2E74-433A-9FFE-CC06DBA1C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0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9152467" cy="73152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76360"/>
            <a:ext cx="6798734" cy="1390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656145"/>
            <a:ext cx="6798736" cy="36746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1" y="6357902"/>
            <a:ext cx="1148283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8F8539-46DE-40BF-8AA4-706220443FDD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6" y="6357902"/>
            <a:ext cx="5104667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6357902"/>
            <a:ext cx="395510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9DD8DD-2E74-433A-9FFE-CC06DBA1C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9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A59B31C-3067-4C17-AE4B-40F4580F4DF5}"/>
              </a:ext>
            </a:extLst>
          </p:cNvPr>
          <p:cNvSpPr/>
          <p:nvPr/>
        </p:nvSpPr>
        <p:spPr>
          <a:xfrm>
            <a:off x="0" y="0"/>
            <a:ext cx="9144000" cy="7315200"/>
          </a:xfrm>
          <a:prstGeom prst="frame">
            <a:avLst>
              <a:gd name="adj1" fmla="val 1923"/>
            </a:avLst>
          </a:prstGeom>
          <a:solidFill>
            <a:schemeClr val="accent4"/>
          </a:solidFill>
          <a:ln w="28575">
            <a:solidFill>
              <a:srgbClr val="00B050"/>
            </a:solidFill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88005-BFF1-429D-BF3E-5DF76F1B7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9" y="288388"/>
            <a:ext cx="8637562" cy="67384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D6AA7D-6968-4CCA-9BEB-E98B92959424}"/>
              </a:ext>
            </a:extLst>
          </p:cNvPr>
          <p:cNvSpPr txBox="1"/>
          <p:nvPr/>
        </p:nvSpPr>
        <p:spPr>
          <a:xfrm>
            <a:off x="1121402" y="2080244"/>
            <a:ext cx="7107521" cy="315471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IN" sz="199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3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A3A8A23-7027-4BE6-8314-F74053C2DA16}"/>
              </a:ext>
            </a:extLst>
          </p:cNvPr>
          <p:cNvSpPr/>
          <p:nvPr/>
        </p:nvSpPr>
        <p:spPr>
          <a:xfrm>
            <a:off x="0" y="0"/>
            <a:ext cx="9144000" cy="7315200"/>
          </a:xfrm>
          <a:prstGeom prst="frame">
            <a:avLst>
              <a:gd name="adj1" fmla="val 1923"/>
            </a:avLst>
          </a:prstGeom>
          <a:solidFill>
            <a:schemeClr val="accent4"/>
          </a:solidFill>
          <a:ln w="28575">
            <a:solidFill>
              <a:srgbClr val="00B050"/>
            </a:solidFill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332F6715-B921-42F1-9741-16446A39C786}"/>
              </a:ext>
            </a:extLst>
          </p:cNvPr>
          <p:cNvSpPr/>
          <p:nvPr/>
        </p:nvSpPr>
        <p:spPr>
          <a:xfrm>
            <a:off x="2743200" y="457199"/>
            <a:ext cx="3733800" cy="1244991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09A6ED-19EE-40B1-B29C-40B380B018B3}"/>
              </a:ext>
            </a:extLst>
          </p:cNvPr>
          <p:cNvSpPr txBox="1">
            <a:spLocks/>
          </p:cNvSpPr>
          <p:nvPr/>
        </p:nvSpPr>
        <p:spPr>
          <a:xfrm>
            <a:off x="723900" y="5431012"/>
            <a:ext cx="7696200" cy="6330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বৈশিষ্ট্য সহ রজনীগন্ধা এর বিভিন্ন শ্রেণির নাম লেখ।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9DEB7-F277-4D25-9F17-C1649F257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542" y="1953644"/>
            <a:ext cx="3731075" cy="2859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45431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1A03367-3D83-482E-8680-24F3A4706AB4}"/>
              </a:ext>
            </a:extLst>
          </p:cNvPr>
          <p:cNvSpPr/>
          <p:nvPr/>
        </p:nvSpPr>
        <p:spPr>
          <a:xfrm>
            <a:off x="0" y="0"/>
            <a:ext cx="9144000" cy="7315200"/>
          </a:xfrm>
          <a:prstGeom prst="frame">
            <a:avLst>
              <a:gd name="adj1" fmla="val 1923"/>
            </a:avLst>
          </a:prstGeom>
          <a:solidFill>
            <a:schemeClr val="accent4"/>
          </a:solidFill>
          <a:ln w="28575">
            <a:solidFill>
              <a:srgbClr val="00B050"/>
            </a:solidFill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C36119-5508-47C3-AB91-34A3561F52A7}"/>
              </a:ext>
            </a:extLst>
          </p:cNvPr>
          <p:cNvSpPr txBox="1"/>
          <p:nvPr/>
        </p:nvSpPr>
        <p:spPr>
          <a:xfrm>
            <a:off x="2286000" y="381000"/>
            <a:ext cx="4618892" cy="7831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রজনীগন্ধা চাষের জমি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6A6D5006-7E3B-44F0-8BEC-7A7D94449CD2}"/>
              </a:ext>
            </a:extLst>
          </p:cNvPr>
          <p:cNvSpPr/>
          <p:nvPr/>
        </p:nvSpPr>
        <p:spPr>
          <a:xfrm>
            <a:off x="255563" y="3203917"/>
            <a:ext cx="8679766" cy="4536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পর্যাপ্ত আলো-বাতাসযুক্ত জমি রজনীগন্ধা চাষের জন্য নির্বাচন করা উচিত।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ull_1518886821_1403032525.jpg">
            <a:extLst>
              <a:ext uri="{FF2B5EF4-FFF2-40B4-BE49-F238E27FC236}">
                <a16:creationId xmlns:a16="http://schemas.microsoft.com/office/drawing/2014/main" id="{5FCC3510-CECB-4A76-9A32-B5CA990606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9958" y="3921153"/>
            <a:ext cx="2876090" cy="1605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rice-plant.jpg">
            <a:extLst>
              <a:ext uri="{FF2B5EF4-FFF2-40B4-BE49-F238E27FC236}">
                <a16:creationId xmlns:a16="http://schemas.microsoft.com/office/drawing/2014/main" id="{CC42FEC8-C030-42FF-BB66-6AE667A415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955" y="3920356"/>
            <a:ext cx="2876089" cy="16072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5D6970-80ED-4B62-A441-D39FBE06037B}"/>
              </a:ext>
            </a:extLst>
          </p:cNvPr>
          <p:cNvSpPr txBox="1"/>
          <p:nvPr/>
        </p:nvSpPr>
        <p:spPr>
          <a:xfrm>
            <a:off x="495300" y="6445054"/>
            <a:ext cx="8153400" cy="64698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দোঁআশ ও বেলে-দোঁআশ মাটিতে রজনীগন্ধা ভাল জন্মে।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4C8F29-7608-4F1F-9335-F2F72764A27C}"/>
              </a:ext>
            </a:extLst>
          </p:cNvPr>
          <p:cNvSpPr txBox="1"/>
          <p:nvPr/>
        </p:nvSpPr>
        <p:spPr>
          <a:xfrm>
            <a:off x="994117" y="5711116"/>
            <a:ext cx="2286000" cy="51077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দোঁআশ মাটি </a:t>
            </a:r>
            <a:endParaRPr lang="en-US" sz="24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7BF0FD-9734-4D7A-8652-DF1DFFEE3F0D}"/>
              </a:ext>
            </a:extLst>
          </p:cNvPr>
          <p:cNvSpPr txBox="1"/>
          <p:nvPr/>
        </p:nvSpPr>
        <p:spPr>
          <a:xfrm>
            <a:off x="5761892" y="5706579"/>
            <a:ext cx="2286000" cy="51077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বেলে-দোঁআশ মাটি </a:t>
            </a:r>
            <a:endParaRPr lang="en-US" sz="24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6A0BE6-70D0-4128-B4E1-222645092C36}"/>
              </a:ext>
            </a:extLst>
          </p:cNvPr>
          <p:cNvSpPr/>
          <p:nvPr/>
        </p:nvSpPr>
        <p:spPr>
          <a:xfrm>
            <a:off x="3486289" y="1333130"/>
            <a:ext cx="2171422" cy="1607234"/>
          </a:xfrm>
          <a:prstGeom prst="rect">
            <a:avLst/>
          </a:prstGeom>
          <a:blipFill rotWithShape="1">
            <a:blip r:embed="rId4"/>
            <a:srcRect/>
            <a:stretch>
              <a:fillRect l="-14000" r="-14000"/>
            </a:stretch>
          </a:blip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468202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DCCE3D6-D598-4392-BD92-75BBCB709D3C}"/>
              </a:ext>
            </a:extLst>
          </p:cNvPr>
          <p:cNvSpPr/>
          <p:nvPr/>
        </p:nvSpPr>
        <p:spPr>
          <a:xfrm>
            <a:off x="0" y="0"/>
            <a:ext cx="9144000" cy="7315200"/>
          </a:xfrm>
          <a:prstGeom prst="frame">
            <a:avLst>
              <a:gd name="adj1" fmla="val 1923"/>
            </a:avLst>
          </a:prstGeom>
          <a:solidFill>
            <a:schemeClr val="accent4"/>
          </a:solidFill>
          <a:ln w="28575">
            <a:solidFill>
              <a:srgbClr val="00B050"/>
            </a:solidFill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736576-C503-4083-8C57-5FD8D5FAFACC}"/>
              </a:ext>
            </a:extLst>
          </p:cNvPr>
          <p:cNvSpPr/>
          <p:nvPr/>
        </p:nvSpPr>
        <p:spPr>
          <a:xfrm>
            <a:off x="5105400" y="4238625"/>
            <a:ext cx="25908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A6834A-DD9F-4821-82F4-52AC009294ED}"/>
              </a:ext>
            </a:extLst>
          </p:cNvPr>
          <p:cNvCxnSpPr/>
          <p:nvPr/>
        </p:nvCxnSpPr>
        <p:spPr>
          <a:xfrm rot="16200000" flipH="1">
            <a:off x="4953000" y="2028826"/>
            <a:ext cx="1676400" cy="1371600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C42045-1FBF-4A23-87B1-DC3FEFB3838C}"/>
              </a:ext>
            </a:extLst>
          </p:cNvPr>
          <p:cNvCxnSpPr/>
          <p:nvPr/>
        </p:nvCxnSpPr>
        <p:spPr>
          <a:xfrm rot="16200000" flipH="1">
            <a:off x="5715000" y="2028827"/>
            <a:ext cx="1676400" cy="1371600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074FD5-0863-4C30-866C-1E15DAF7B262}"/>
              </a:ext>
            </a:extLst>
          </p:cNvPr>
          <p:cNvCxnSpPr/>
          <p:nvPr/>
        </p:nvCxnSpPr>
        <p:spPr>
          <a:xfrm rot="16200000" flipH="1">
            <a:off x="6477000" y="2028827"/>
            <a:ext cx="1676400" cy="1371600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7B0BFB-BEA3-484A-BABD-8C7B17F13D66}"/>
              </a:ext>
            </a:extLst>
          </p:cNvPr>
          <p:cNvCxnSpPr/>
          <p:nvPr/>
        </p:nvCxnSpPr>
        <p:spPr>
          <a:xfrm rot="16200000" flipH="1">
            <a:off x="7239000" y="2028827"/>
            <a:ext cx="1676400" cy="1371600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107B7C-2110-43CF-B6E7-B3E18CCCEB91}"/>
              </a:ext>
            </a:extLst>
          </p:cNvPr>
          <p:cNvCxnSpPr/>
          <p:nvPr/>
        </p:nvCxnSpPr>
        <p:spPr>
          <a:xfrm>
            <a:off x="5105400" y="1876426"/>
            <a:ext cx="2286000" cy="1588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AE8F5B-ABAF-46BB-B9DE-BC1638D19E58}"/>
              </a:ext>
            </a:extLst>
          </p:cNvPr>
          <p:cNvCxnSpPr/>
          <p:nvPr/>
        </p:nvCxnSpPr>
        <p:spPr>
          <a:xfrm>
            <a:off x="6477000" y="3551238"/>
            <a:ext cx="2286000" cy="1588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EE4EE1AE-3282-497C-90E4-E6544EA966B3}"/>
              </a:ext>
            </a:extLst>
          </p:cNvPr>
          <p:cNvSpPr/>
          <p:nvPr/>
        </p:nvSpPr>
        <p:spPr>
          <a:xfrm>
            <a:off x="5410200" y="2257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C460C2A-3A0C-428E-BBA3-6071FBBFE4ED}"/>
              </a:ext>
            </a:extLst>
          </p:cNvPr>
          <p:cNvSpPr/>
          <p:nvPr/>
        </p:nvSpPr>
        <p:spPr>
          <a:xfrm>
            <a:off x="5715000" y="2638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401D233-EC7D-41E2-BE90-B8A42DEEBC52}"/>
              </a:ext>
            </a:extLst>
          </p:cNvPr>
          <p:cNvSpPr/>
          <p:nvPr/>
        </p:nvSpPr>
        <p:spPr>
          <a:xfrm>
            <a:off x="6019800" y="3019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E9DA36-F0BF-47FD-B52A-9BAA08E8FF2E}"/>
              </a:ext>
            </a:extLst>
          </p:cNvPr>
          <p:cNvSpPr/>
          <p:nvPr/>
        </p:nvSpPr>
        <p:spPr>
          <a:xfrm>
            <a:off x="6324600" y="3400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C91920-DED2-4769-9CBE-2C2679CA71F8}"/>
              </a:ext>
            </a:extLst>
          </p:cNvPr>
          <p:cNvSpPr/>
          <p:nvPr/>
        </p:nvSpPr>
        <p:spPr>
          <a:xfrm>
            <a:off x="6172200" y="2257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221AE7B-9D12-42BC-A439-C59A13719C7D}"/>
              </a:ext>
            </a:extLst>
          </p:cNvPr>
          <p:cNvSpPr/>
          <p:nvPr/>
        </p:nvSpPr>
        <p:spPr>
          <a:xfrm>
            <a:off x="6477000" y="2638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E569C3-9A10-43C8-98C7-23FD993028C4}"/>
              </a:ext>
            </a:extLst>
          </p:cNvPr>
          <p:cNvSpPr/>
          <p:nvPr/>
        </p:nvSpPr>
        <p:spPr>
          <a:xfrm>
            <a:off x="6781800" y="3019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95796B7-A049-42CA-8633-728D6F5D34B5}"/>
              </a:ext>
            </a:extLst>
          </p:cNvPr>
          <p:cNvSpPr/>
          <p:nvPr/>
        </p:nvSpPr>
        <p:spPr>
          <a:xfrm>
            <a:off x="7086600" y="3400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FDD276F-0C6B-496D-AC42-1168D7EB5354}"/>
              </a:ext>
            </a:extLst>
          </p:cNvPr>
          <p:cNvSpPr/>
          <p:nvPr/>
        </p:nvSpPr>
        <p:spPr>
          <a:xfrm>
            <a:off x="6934200" y="2257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5944102-1B6C-4AAF-9B59-8FE5F5C2CBBC}"/>
              </a:ext>
            </a:extLst>
          </p:cNvPr>
          <p:cNvSpPr/>
          <p:nvPr/>
        </p:nvSpPr>
        <p:spPr>
          <a:xfrm>
            <a:off x="7239000" y="2638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9D82B89-2ED3-46FF-8462-405DCC3A954F}"/>
              </a:ext>
            </a:extLst>
          </p:cNvPr>
          <p:cNvSpPr/>
          <p:nvPr/>
        </p:nvSpPr>
        <p:spPr>
          <a:xfrm>
            <a:off x="7543800" y="3019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79355D-4164-4154-8CD0-F330DCE289CF}"/>
              </a:ext>
            </a:extLst>
          </p:cNvPr>
          <p:cNvSpPr/>
          <p:nvPr/>
        </p:nvSpPr>
        <p:spPr>
          <a:xfrm>
            <a:off x="7848600" y="3400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FB0E982-B7A4-4DD5-92D8-9E37173216DC}"/>
              </a:ext>
            </a:extLst>
          </p:cNvPr>
          <p:cNvSpPr/>
          <p:nvPr/>
        </p:nvSpPr>
        <p:spPr>
          <a:xfrm>
            <a:off x="7696200" y="2257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E1589D9-902C-4868-9380-2C863BC3A63E}"/>
              </a:ext>
            </a:extLst>
          </p:cNvPr>
          <p:cNvSpPr/>
          <p:nvPr/>
        </p:nvSpPr>
        <p:spPr>
          <a:xfrm>
            <a:off x="8001000" y="2638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DD7D130-9582-4D91-BCB6-F479B8BBB1B2}"/>
              </a:ext>
            </a:extLst>
          </p:cNvPr>
          <p:cNvSpPr/>
          <p:nvPr/>
        </p:nvSpPr>
        <p:spPr>
          <a:xfrm>
            <a:off x="8305800" y="3019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37005BD-EE49-4E4C-B94B-C18D20CD6052}"/>
              </a:ext>
            </a:extLst>
          </p:cNvPr>
          <p:cNvSpPr/>
          <p:nvPr/>
        </p:nvSpPr>
        <p:spPr>
          <a:xfrm>
            <a:off x="8610600" y="3400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 descr="lec41_clip_image004_0000.jpg">
            <a:extLst>
              <a:ext uri="{FF2B5EF4-FFF2-40B4-BE49-F238E27FC236}">
                <a16:creationId xmlns:a16="http://schemas.microsoft.com/office/drawing/2014/main" id="{F13E4DE2-2EEB-450A-B31D-8F2EC9BA10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754" y="1828800"/>
            <a:ext cx="3679092" cy="2562226"/>
          </a:xfrm>
          <a:prstGeom prst="round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C57F401-3A24-4939-BBA2-8AFA046863B0}"/>
              </a:ext>
            </a:extLst>
          </p:cNvPr>
          <p:cNvCxnSpPr/>
          <p:nvPr/>
        </p:nvCxnSpPr>
        <p:spPr>
          <a:xfrm rot="16200000" flipH="1">
            <a:off x="5905500" y="3209926"/>
            <a:ext cx="3810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FE1BC2E-9B11-4223-9D2A-CCE28C041CFF}"/>
              </a:ext>
            </a:extLst>
          </p:cNvPr>
          <p:cNvCxnSpPr/>
          <p:nvPr/>
        </p:nvCxnSpPr>
        <p:spPr>
          <a:xfrm>
            <a:off x="6477000" y="3703637"/>
            <a:ext cx="762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CA243FF4-E7A0-4A3A-B999-A2B3022787F7}"/>
              </a:ext>
            </a:extLst>
          </p:cNvPr>
          <p:cNvSpPr/>
          <p:nvPr/>
        </p:nvSpPr>
        <p:spPr>
          <a:xfrm>
            <a:off x="5105400" y="1876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C9F175-36DA-475B-88C7-8BCCA01ED6B6}"/>
              </a:ext>
            </a:extLst>
          </p:cNvPr>
          <p:cNvSpPr/>
          <p:nvPr/>
        </p:nvSpPr>
        <p:spPr>
          <a:xfrm>
            <a:off x="5867400" y="1876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539AB34-7953-420C-B2B7-85967EB4BC68}"/>
              </a:ext>
            </a:extLst>
          </p:cNvPr>
          <p:cNvSpPr/>
          <p:nvPr/>
        </p:nvSpPr>
        <p:spPr>
          <a:xfrm>
            <a:off x="6629400" y="1876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74EEA1E-412D-416E-B4F5-E6DDD622042E}"/>
              </a:ext>
            </a:extLst>
          </p:cNvPr>
          <p:cNvSpPr/>
          <p:nvPr/>
        </p:nvSpPr>
        <p:spPr>
          <a:xfrm>
            <a:off x="7391400" y="1876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933A6F7-20DB-4720-B2FD-AEEF3A0725F5}"/>
              </a:ext>
            </a:extLst>
          </p:cNvPr>
          <p:cNvSpPr/>
          <p:nvPr/>
        </p:nvSpPr>
        <p:spPr>
          <a:xfrm>
            <a:off x="5257800" y="4314825"/>
            <a:ext cx="228600" cy="228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51EB1F7-6289-4287-91FD-E87CD6E34061}"/>
              </a:ext>
            </a:extLst>
          </p:cNvPr>
          <p:cNvSpPr txBox="1"/>
          <p:nvPr/>
        </p:nvSpPr>
        <p:spPr>
          <a:xfrm>
            <a:off x="4953000" y="324802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১০-১৫ সেমি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EB6BD3-C12E-4990-B536-69A003D8967D}"/>
              </a:ext>
            </a:extLst>
          </p:cNvPr>
          <p:cNvSpPr txBox="1"/>
          <p:nvPr/>
        </p:nvSpPr>
        <p:spPr>
          <a:xfrm>
            <a:off x="6324600" y="3716893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২৫-৩০ সেমি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3096B6A-FD97-4732-AE6A-1430E4EC64F1}"/>
              </a:ext>
            </a:extLst>
          </p:cNvPr>
          <p:cNvSpPr txBox="1"/>
          <p:nvPr/>
        </p:nvSpPr>
        <p:spPr>
          <a:xfrm>
            <a:off x="5562600" y="423862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কন্দ লাগানোর স্থান।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96BD831-9BFC-4420-AFDE-70DDA3E63BA4}"/>
              </a:ext>
            </a:extLst>
          </p:cNvPr>
          <p:cNvSpPr txBox="1"/>
          <p:nvPr/>
        </p:nvSpPr>
        <p:spPr>
          <a:xfrm>
            <a:off x="2286000" y="381000"/>
            <a:ext cx="4618892" cy="78319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রজনীগন্ধার কন্দ রোপন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48">
            <a:extLst>
              <a:ext uri="{FF2B5EF4-FFF2-40B4-BE49-F238E27FC236}">
                <a16:creationId xmlns:a16="http://schemas.microsoft.com/office/drawing/2014/main" id="{A3B6EF39-8CD0-4E68-A96F-7121C045C1CD}"/>
              </a:ext>
            </a:extLst>
          </p:cNvPr>
          <p:cNvSpPr/>
          <p:nvPr/>
        </p:nvSpPr>
        <p:spPr>
          <a:xfrm>
            <a:off x="876300" y="6060293"/>
            <a:ext cx="7391400" cy="63593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ফেব্রুয়ারি-এপ্রিল মাসের মধ্যে কন্দ রোপন করা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2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3B74B11-432E-43FD-B3CC-FFA211E07D51}"/>
              </a:ext>
            </a:extLst>
          </p:cNvPr>
          <p:cNvSpPr/>
          <p:nvPr/>
        </p:nvSpPr>
        <p:spPr>
          <a:xfrm>
            <a:off x="0" y="0"/>
            <a:ext cx="9144000" cy="7315200"/>
          </a:xfrm>
          <a:prstGeom prst="frame">
            <a:avLst>
              <a:gd name="adj1" fmla="val 1923"/>
            </a:avLst>
          </a:prstGeom>
          <a:solidFill>
            <a:schemeClr val="accent4"/>
          </a:solidFill>
          <a:ln w="28575">
            <a:solidFill>
              <a:srgbClr val="00B050"/>
            </a:solidFill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wheat.jpg">
            <a:extLst>
              <a:ext uri="{FF2B5EF4-FFF2-40B4-BE49-F238E27FC236}">
                <a16:creationId xmlns:a16="http://schemas.microsoft.com/office/drawing/2014/main" id="{18214DE8-F946-4E83-94B3-6DD97FF83F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6452" t="28571" r="9677" b="10204"/>
          <a:stretch>
            <a:fillRect/>
          </a:stretch>
        </p:blipFill>
        <p:spPr>
          <a:xfrm>
            <a:off x="857970" y="2133600"/>
            <a:ext cx="3242414" cy="23071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1-a.jpg">
            <a:extLst>
              <a:ext uri="{FF2B5EF4-FFF2-40B4-BE49-F238E27FC236}">
                <a16:creationId xmlns:a16="http://schemas.microsoft.com/office/drawing/2014/main" id="{C95ED017-CB70-498A-945F-CAA00E946F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5786" y="2133600"/>
            <a:ext cx="3242414" cy="23071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423D3F-3D39-418E-832C-D2F4D4E58C16}"/>
              </a:ext>
            </a:extLst>
          </p:cNvPr>
          <p:cNvSpPr txBox="1"/>
          <p:nvPr/>
        </p:nvSpPr>
        <p:spPr>
          <a:xfrm>
            <a:off x="3670336" y="419814"/>
            <a:ext cx="1636542" cy="822305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 তৈরি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343389-062B-4946-8016-D643F334E87C}"/>
              </a:ext>
            </a:extLst>
          </p:cNvPr>
          <p:cNvSpPr txBox="1"/>
          <p:nvPr/>
        </p:nvSpPr>
        <p:spPr>
          <a:xfrm>
            <a:off x="533400" y="5181600"/>
            <a:ext cx="8153400" cy="64698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৩-৪টি চাষ ও মই দিয়ে মাটি ঝুরঝুরে করে নিতে হবে।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94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A483B60-CD1B-48CD-A78B-9B59D446F16E}"/>
              </a:ext>
            </a:extLst>
          </p:cNvPr>
          <p:cNvSpPr/>
          <p:nvPr/>
        </p:nvSpPr>
        <p:spPr>
          <a:xfrm>
            <a:off x="0" y="0"/>
            <a:ext cx="9144000" cy="7315200"/>
          </a:xfrm>
          <a:prstGeom prst="frame">
            <a:avLst>
              <a:gd name="adj1" fmla="val 1923"/>
            </a:avLst>
          </a:prstGeom>
          <a:solidFill>
            <a:schemeClr val="accent4"/>
          </a:solidFill>
          <a:ln w="28575">
            <a:solidFill>
              <a:srgbClr val="00B050"/>
            </a:solidFill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3E99E23-9FD5-4FF2-8EA5-553155C25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996331"/>
              </p:ext>
            </p:extLst>
          </p:nvPr>
        </p:nvGraphicFramePr>
        <p:xfrm>
          <a:off x="609601" y="1719709"/>
          <a:ext cx="7924800" cy="42238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{ED083AE6-46FA-4A59-8FB0-9F97EB10719F}</a:tableStyleId>
              </a:tblPr>
              <a:tblGrid>
                <a:gridCol w="2264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1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0969">
                <a:tc rowSpan="2">
                  <a:txBody>
                    <a:bodyPr/>
                    <a:lstStyle/>
                    <a:p>
                      <a:pPr algn="ctr"/>
                      <a:endParaRPr lang="bn-BD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সারের নাম 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সারের পরিমান / হেক্টর</a:t>
                      </a:r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জমি তৈরির</a:t>
                      </a:r>
                      <a:r>
                        <a:rPr lang="bn-BD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সময়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রোপনের ৩০-৪৫ দিন পর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406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পচা গোবর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 টন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---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406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ইউরিয়া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২০০ কেজি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১২৫ কেজি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09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টিএসপি</a:t>
                      </a:r>
                      <a:r>
                        <a:rPr lang="bn-BD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৩০০</a:t>
                      </a:r>
                      <a:r>
                        <a:rPr lang="bn-BD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কেজি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---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807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এমওপি</a:t>
                      </a:r>
                      <a:r>
                        <a:rPr lang="bn-BD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৩৫০ কেজি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---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90B3B6E-6377-41CB-A2B7-24E283E0F447}"/>
              </a:ext>
            </a:extLst>
          </p:cNvPr>
          <p:cNvSpPr txBox="1"/>
          <p:nvPr/>
        </p:nvSpPr>
        <p:spPr>
          <a:xfrm>
            <a:off x="1295400" y="504111"/>
            <a:ext cx="6477000" cy="715089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রজনীগন্ধার জমিতে সার প্রয়োগের পরিমান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226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809BAFB-DAB2-4FCA-BAD5-D8D654876A5B}"/>
              </a:ext>
            </a:extLst>
          </p:cNvPr>
          <p:cNvSpPr/>
          <p:nvPr/>
        </p:nvSpPr>
        <p:spPr>
          <a:xfrm>
            <a:off x="0" y="0"/>
            <a:ext cx="9144000" cy="7315200"/>
          </a:xfrm>
          <a:prstGeom prst="frame">
            <a:avLst>
              <a:gd name="adj1" fmla="val 1923"/>
            </a:avLst>
          </a:prstGeom>
          <a:solidFill>
            <a:schemeClr val="accent4"/>
          </a:solidFill>
          <a:ln w="28575">
            <a:solidFill>
              <a:srgbClr val="00B050"/>
            </a:solidFill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1E2F588F-9E5A-4FB4-805F-9600DC90489F}"/>
              </a:ext>
            </a:extLst>
          </p:cNvPr>
          <p:cNvSpPr/>
          <p:nvPr/>
        </p:nvSpPr>
        <p:spPr>
          <a:xfrm>
            <a:off x="2702304" y="358726"/>
            <a:ext cx="3739392" cy="762000"/>
          </a:xfrm>
          <a:prstGeom prst="downArrowCallou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1AF4C0-17CC-419C-89BE-00697F17B460}"/>
              </a:ext>
            </a:extLst>
          </p:cNvPr>
          <p:cNvSpPr txBox="1">
            <a:spLocks/>
          </p:cNvSpPr>
          <p:nvPr/>
        </p:nvSpPr>
        <p:spPr>
          <a:xfrm>
            <a:off x="309489" y="4941277"/>
            <a:ext cx="8623496" cy="55919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রজনীগন্ধার পাঁচ শতক জমিতে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0E980F-4005-48F8-A761-2AAC30F845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368" y="1120726"/>
            <a:ext cx="4051328" cy="348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83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61D6EEC-A17C-4348-BE74-B5DA673C3C50}"/>
              </a:ext>
            </a:extLst>
          </p:cNvPr>
          <p:cNvSpPr/>
          <p:nvPr/>
        </p:nvSpPr>
        <p:spPr>
          <a:xfrm>
            <a:off x="0" y="0"/>
            <a:ext cx="9144000" cy="7315200"/>
          </a:xfrm>
          <a:prstGeom prst="frame">
            <a:avLst>
              <a:gd name="adj1" fmla="val 1923"/>
            </a:avLst>
          </a:prstGeom>
          <a:solidFill>
            <a:schemeClr val="accent4"/>
          </a:solidFill>
          <a:ln w="28575">
            <a:solidFill>
              <a:srgbClr val="00B050"/>
            </a:solidFill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1E59AA-69FC-4651-8A1C-8DA0C89066E0}"/>
              </a:ext>
            </a:extLst>
          </p:cNvPr>
          <p:cNvSpPr txBox="1"/>
          <p:nvPr/>
        </p:nvSpPr>
        <p:spPr>
          <a:xfrm>
            <a:off x="3071446" y="308317"/>
            <a:ext cx="3001108" cy="85129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আন্তঃপরিচর্যা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21">
            <a:extLst>
              <a:ext uri="{FF2B5EF4-FFF2-40B4-BE49-F238E27FC236}">
                <a16:creationId xmlns:a16="http://schemas.microsoft.com/office/drawing/2014/main" id="{BD3EB819-D2F1-4654-BEB9-47BA261C0449}"/>
              </a:ext>
            </a:extLst>
          </p:cNvPr>
          <p:cNvSpPr/>
          <p:nvPr/>
        </p:nvSpPr>
        <p:spPr>
          <a:xfrm>
            <a:off x="2045903" y="1129278"/>
            <a:ext cx="6873014" cy="1905000"/>
          </a:xfrm>
          <a:prstGeom prst="lef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প্রতিবার সেচের পর, জমিতে জো এলে নিড়ানি দিয়ে মাটির চটা ভেঙ্গে দিতে হবে।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wpid-ks-1401761712454.jpg">
            <a:extLst>
              <a:ext uri="{FF2B5EF4-FFF2-40B4-BE49-F238E27FC236}">
                <a16:creationId xmlns:a16="http://schemas.microsoft.com/office/drawing/2014/main" id="{2A8A5924-3FE1-4831-A5DB-FC8F64E99C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882" y="1152395"/>
            <a:ext cx="1694021" cy="1631255"/>
          </a:xfrm>
          <a:prstGeom prst="roundRect">
            <a:avLst>
              <a:gd name="adj" fmla="val 50000"/>
            </a:avLst>
          </a:prstGeom>
          <a:ln w="38100">
            <a:solidFill>
              <a:schemeClr val="tx1"/>
            </a:solidFill>
          </a:ln>
          <a:effectLst/>
        </p:spPr>
      </p:pic>
      <p:pic>
        <p:nvPicPr>
          <p:cNvPr id="6" name="Picture 5" descr="marigoldsdryingsavingseed2012013.jpg">
            <a:extLst>
              <a:ext uri="{FF2B5EF4-FFF2-40B4-BE49-F238E27FC236}">
                <a16:creationId xmlns:a16="http://schemas.microsoft.com/office/drawing/2014/main" id="{91619B07-C78D-4FE6-9CD7-499F16208F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4518" y="3236682"/>
            <a:ext cx="1917600" cy="1743222"/>
          </a:xfrm>
          <a:prstGeom prst="roundRect">
            <a:avLst>
              <a:gd name="adj" fmla="val 50000"/>
            </a:avLst>
          </a:prstGeom>
          <a:ln w="38100">
            <a:solidFill>
              <a:schemeClr val="tx1"/>
            </a:solidFill>
          </a:ln>
        </p:spPr>
      </p:pic>
      <p:pic>
        <p:nvPicPr>
          <p:cNvPr id="7" name="Picture 6" descr="marigoldsdryingsavingseed2012013.jpg">
            <a:extLst>
              <a:ext uri="{FF2B5EF4-FFF2-40B4-BE49-F238E27FC236}">
                <a16:creationId xmlns:a16="http://schemas.microsoft.com/office/drawing/2014/main" id="{319AAC2F-C6F4-4FCC-AAB1-56153C7C1C0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22410"/>
          <a:stretch>
            <a:fillRect/>
          </a:stretch>
        </p:blipFill>
        <p:spPr>
          <a:xfrm>
            <a:off x="351882" y="3120438"/>
            <a:ext cx="1917601" cy="1975710"/>
          </a:xfrm>
          <a:prstGeom prst="roundRect">
            <a:avLst>
              <a:gd name="adj" fmla="val 50000"/>
            </a:avLst>
          </a:prstGeom>
          <a:ln w="38100">
            <a:solidFill>
              <a:schemeClr val="tx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DE7C1DC-5291-46D3-8B7C-2DF2DC52D078}"/>
              </a:ext>
            </a:extLst>
          </p:cNvPr>
          <p:cNvSpPr txBox="1"/>
          <p:nvPr/>
        </p:nvSpPr>
        <p:spPr>
          <a:xfrm>
            <a:off x="196947" y="5458265"/>
            <a:ext cx="8750105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7" name="Arrow: Left-Right-Up 26">
            <a:extLst>
              <a:ext uri="{FF2B5EF4-FFF2-40B4-BE49-F238E27FC236}">
                <a16:creationId xmlns:a16="http://schemas.microsoft.com/office/drawing/2014/main" id="{4573EF37-C56C-48B3-BD3A-EB1FB76E6BE3}"/>
              </a:ext>
            </a:extLst>
          </p:cNvPr>
          <p:cNvSpPr/>
          <p:nvPr/>
        </p:nvSpPr>
        <p:spPr>
          <a:xfrm flipV="1">
            <a:off x="2433711" y="3715043"/>
            <a:ext cx="4248443" cy="1743222"/>
          </a:xfrm>
          <a:prstGeom prst="leftRightUp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676BA4-B1BF-4DAE-AA66-7F42863574BA}"/>
              </a:ext>
            </a:extLst>
          </p:cNvPr>
          <p:cNvSpPr/>
          <p:nvPr/>
        </p:nvSpPr>
        <p:spPr>
          <a:xfrm>
            <a:off x="2621365" y="3850263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রজনীগন্ধার ছত্রাকজনিত রোগ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17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5" grpId="0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0DCABD5-E70B-43A6-B197-724D37298D1D}"/>
              </a:ext>
            </a:extLst>
          </p:cNvPr>
          <p:cNvSpPr/>
          <p:nvPr/>
        </p:nvSpPr>
        <p:spPr>
          <a:xfrm>
            <a:off x="0" y="0"/>
            <a:ext cx="9144000" cy="7315200"/>
          </a:xfrm>
          <a:prstGeom prst="frame">
            <a:avLst>
              <a:gd name="adj1" fmla="val 1923"/>
            </a:avLst>
          </a:prstGeom>
          <a:solidFill>
            <a:schemeClr val="accent4"/>
          </a:solidFill>
          <a:ln w="28575">
            <a:solidFill>
              <a:srgbClr val="00B050"/>
            </a:solidFill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9A53ED-C306-4570-864B-C222908F7561}"/>
              </a:ext>
            </a:extLst>
          </p:cNvPr>
          <p:cNvSpPr txBox="1"/>
          <p:nvPr/>
        </p:nvSpPr>
        <p:spPr>
          <a:xfrm>
            <a:off x="3048000" y="533400"/>
            <a:ext cx="3001108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ফুল সংগ্রহ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Jhenaidah-Flower.jpg">
            <a:extLst>
              <a:ext uri="{FF2B5EF4-FFF2-40B4-BE49-F238E27FC236}">
                <a16:creationId xmlns:a16="http://schemas.microsoft.com/office/drawing/2014/main" id="{35B81B39-B79F-4F28-8ACB-8319BFBF8A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4747" y="1679951"/>
            <a:ext cx="4227613" cy="26699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E5C9D7-545D-46FF-8E76-DD6C1C2BA60B}"/>
              </a:ext>
            </a:extLst>
          </p:cNvPr>
          <p:cNvSpPr txBox="1"/>
          <p:nvPr/>
        </p:nvSpPr>
        <p:spPr>
          <a:xfrm>
            <a:off x="239151" y="5303520"/>
            <a:ext cx="8721969" cy="105560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ঁট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</p:spTree>
    <p:extLst>
      <p:ext uri="{BB962C8B-B14F-4D97-AF65-F5344CB8AC3E}">
        <p14:creationId xmlns:p14="http://schemas.microsoft.com/office/powerpoint/2010/main" val="1808280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FD87FED-100E-4829-AA5E-EB8D79ECA98F}"/>
              </a:ext>
            </a:extLst>
          </p:cNvPr>
          <p:cNvSpPr/>
          <p:nvPr/>
        </p:nvSpPr>
        <p:spPr>
          <a:xfrm>
            <a:off x="0" y="0"/>
            <a:ext cx="9144000" cy="7315200"/>
          </a:xfrm>
          <a:prstGeom prst="frame">
            <a:avLst>
              <a:gd name="adj1" fmla="val 1923"/>
            </a:avLst>
          </a:prstGeom>
          <a:solidFill>
            <a:schemeClr val="accent4"/>
          </a:solidFill>
          <a:ln w="28575">
            <a:solidFill>
              <a:srgbClr val="00B050"/>
            </a:solidFill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flower-pic-1-copy1.jpg">
            <a:extLst>
              <a:ext uri="{FF2B5EF4-FFF2-40B4-BE49-F238E27FC236}">
                <a16:creationId xmlns:a16="http://schemas.microsoft.com/office/drawing/2014/main" id="{B64487CC-252C-45C0-A4DB-BB069BE454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935" y="1918097"/>
            <a:ext cx="2645353" cy="2267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A3E4F8-09EE-4CEA-A0D6-C2E959576320}"/>
              </a:ext>
            </a:extLst>
          </p:cNvPr>
          <p:cNvSpPr txBox="1"/>
          <p:nvPr/>
        </p:nvSpPr>
        <p:spPr>
          <a:xfrm>
            <a:off x="2133600" y="533400"/>
            <a:ext cx="4829908" cy="851297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ফুল বাজার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জাতকরন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Jhenaidah-Flower.jpg">
            <a:extLst>
              <a:ext uri="{FF2B5EF4-FFF2-40B4-BE49-F238E27FC236}">
                <a16:creationId xmlns:a16="http://schemas.microsoft.com/office/drawing/2014/main" id="{A50916FF-105C-4F86-B0C1-7A42EDACA0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225" y="1918097"/>
            <a:ext cx="2645353" cy="2267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D0AE30-0361-4C88-A076-66892FBD7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69" y="1918097"/>
            <a:ext cx="2480339" cy="2267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03F800-465C-4BD9-97C0-80BD146910AE}"/>
              </a:ext>
            </a:extLst>
          </p:cNvPr>
          <p:cNvSpPr txBox="1"/>
          <p:nvPr/>
        </p:nvSpPr>
        <p:spPr>
          <a:xfrm>
            <a:off x="1109079" y="5184174"/>
            <a:ext cx="7287063" cy="715089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68544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C9124-ED8E-411A-8FF3-41B07BF87680}"/>
              </a:ext>
            </a:extLst>
          </p:cNvPr>
          <p:cNvSpPr txBox="1"/>
          <p:nvPr/>
        </p:nvSpPr>
        <p:spPr>
          <a:xfrm>
            <a:off x="3137546" y="320384"/>
            <a:ext cx="253276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8F1E99-E5E0-47CC-9737-4399198AB0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1379" y="1299601"/>
            <a:ext cx="3445093" cy="2872133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33BB1230-69A8-4AD8-A8E1-094527FA850C}"/>
              </a:ext>
            </a:extLst>
          </p:cNvPr>
          <p:cNvSpPr/>
          <p:nvPr/>
        </p:nvSpPr>
        <p:spPr>
          <a:xfrm>
            <a:off x="0" y="0"/>
            <a:ext cx="9144000" cy="7315200"/>
          </a:xfrm>
          <a:prstGeom prst="frame">
            <a:avLst>
              <a:gd name="adj1" fmla="val 1923"/>
            </a:avLst>
          </a:prstGeom>
          <a:solidFill>
            <a:schemeClr val="accent4"/>
          </a:solidFill>
          <a:ln w="28575">
            <a:solidFill>
              <a:srgbClr val="00B050"/>
            </a:solidFill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9EBAF5-44B6-4364-A5A0-4093E92860A6}"/>
              </a:ext>
            </a:extLst>
          </p:cNvPr>
          <p:cNvSpPr txBox="1">
            <a:spLocks/>
          </p:cNvSpPr>
          <p:nvPr/>
        </p:nvSpPr>
        <p:spPr>
          <a:xfrm>
            <a:off x="260252" y="4649373"/>
            <a:ext cx="8623496" cy="654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রজনীগন্ধা ফুল সংগ্রহ ও বাজারজাতকরন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58861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1B77993-CC8C-41AB-9801-8B2FE24B5A2B}"/>
              </a:ext>
            </a:extLst>
          </p:cNvPr>
          <p:cNvSpPr/>
          <p:nvPr/>
        </p:nvSpPr>
        <p:spPr>
          <a:xfrm>
            <a:off x="0" y="0"/>
            <a:ext cx="9144000" cy="7315200"/>
          </a:xfrm>
          <a:prstGeom prst="frame">
            <a:avLst>
              <a:gd name="adj1" fmla="val 1923"/>
            </a:avLst>
          </a:prstGeom>
          <a:solidFill>
            <a:schemeClr val="accent4"/>
          </a:solidFill>
          <a:ln w="28575">
            <a:solidFill>
              <a:srgbClr val="00B050"/>
            </a:solidFill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BDAE1-B7B7-4896-BDDB-509D19596980}"/>
              </a:ext>
            </a:extLst>
          </p:cNvPr>
          <p:cNvSpPr txBox="1">
            <a:spLocks/>
          </p:cNvSpPr>
          <p:nvPr/>
        </p:nvSpPr>
        <p:spPr>
          <a:xfrm>
            <a:off x="630674" y="3934401"/>
            <a:ext cx="3876289" cy="274775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সম্ভু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নাথ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রায়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মনোহরপুর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মনিরামপুর,যশোর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Email-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sambho7440@gmail.com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3DAA09-FD53-448F-B552-B30ADD7D6DE1}"/>
              </a:ext>
            </a:extLst>
          </p:cNvPr>
          <p:cNvSpPr txBox="1"/>
          <p:nvPr/>
        </p:nvSpPr>
        <p:spPr>
          <a:xfrm>
            <a:off x="4646471" y="3895125"/>
            <a:ext cx="3876289" cy="28263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সপ্তম শ্রেণি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পঞ্চম অধ্যায় 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কৃষিজ উৎপাদন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পাঠ-3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063522-77D6-44B1-A395-E081EF51D4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5937" y="1524000"/>
            <a:ext cx="1686462" cy="225136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17D1651-6F5B-48F8-A601-E6F3EFAB3FB2}"/>
              </a:ext>
            </a:extLst>
          </p:cNvPr>
          <p:cNvSpPr txBox="1">
            <a:spLocks/>
          </p:cNvSpPr>
          <p:nvPr/>
        </p:nvSpPr>
        <p:spPr>
          <a:xfrm>
            <a:off x="1100851" y="352169"/>
            <a:ext cx="2686929" cy="597943"/>
          </a:xfrm>
          <a:prstGeom prst="flowChartTerminator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6964840-4A10-4DC0-AC16-FA9DE5C7623D}"/>
              </a:ext>
            </a:extLst>
          </p:cNvPr>
          <p:cNvSpPr txBox="1">
            <a:spLocks/>
          </p:cNvSpPr>
          <p:nvPr/>
        </p:nvSpPr>
        <p:spPr>
          <a:xfrm>
            <a:off x="5749050" y="337863"/>
            <a:ext cx="2294099" cy="597943"/>
          </a:xfrm>
          <a:prstGeom prst="flowChartTerminator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F0015B-9AE3-4412-A360-3BAF0F50DA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9" t="17166" r="22670" b="44416"/>
          <a:stretch/>
        </p:blipFill>
        <p:spPr>
          <a:xfrm rot="16200000">
            <a:off x="1502019" y="1556216"/>
            <a:ext cx="2133600" cy="1952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8222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236C277-448D-4541-BCC8-CB61B93C20F6}"/>
              </a:ext>
            </a:extLst>
          </p:cNvPr>
          <p:cNvSpPr/>
          <p:nvPr/>
        </p:nvSpPr>
        <p:spPr>
          <a:xfrm>
            <a:off x="0" y="0"/>
            <a:ext cx="9144000" cy="7315200"/>
          </a:xfrm>
          <a:prstGeom prst="frame">
            <a:avLst>
              <a:gd name="adj1" fmla="val 1923"/>
            </a:avLst>
          </a:prstGeom>
          <a:solidFill>
            <a:schemeClr val="accent4"/>
          </a:solidFill>
          <a:ln w="28575">
            <a:solidFill>
              <a:srgbClr val="00B050"/>
            </a:solidFill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FD3AEC-AC99-40CD-8DC7-64644E45BD7F}"/>
              </a:ext>
            </a:extLst>
          </p:cNvPr>
          <p:cNvSpPr txBox="1"/>
          <p:nvPr/>
        </p:nvSpPr>
        <p:spPr>
          <a:xfrm>
            <a:off x="1000126" y="1167969"/>
            <a:ext cx="755213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 বাংলাদেশে কী থেকে রজনীগন্ধার বংশবিস্তার করা হয়?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84B697-6C8D-44EE-B8B5-6B1C8C94238C}"/>
              </a:ext>
            </a:extLst>
          </p:cNvPr>
          <p:cNvSpPr/>
          <p:nvPr/>
        </p:nvSpPr>
        <p:spPr>
          <a:xfrm>
            <a:off x="1000126" y="1777569"/>
            <a:ext cx="2290395" cy="3560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 বীজ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A39E4F-0B14-4E02-BB3E-86629336B053}"/>
              </a:ext>
            </a:extLst>
          </p:cNvPr>
          <p:cNvSpPr/>
          <p:nvPr/>
        </p:nvSpPr>
        <p:spPr>
          <a:xfrm>
            <a:off x="1000125" y="2310969"/>
            <a:ext cx="2290395" cy="3560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শাখা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F1E4B-C809-4A8A-8998-87939B671747}"/>
              </a:ext>
            </a:extLst>
          </p:cNvPr>
          <p:cNvSpPr/>
          <p:nvPr/>
        </p:nvSpPr>
        <p:spPr>
          <a:xfrm>
            <a:off x="4743451" y="2310969"/>
            <a:ext cx="2290395" cy="3560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পাতা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9DED39-179C-403A-9A1F-A62049C39DBF}"/>
              </a:ext>
            </a:extLst>
          </p:cNvPr>
          <p:cNvSpPr/>
          <p:nvPr/>
        </p:nvSpPr>
        <p:spPr>
          <a:xfrm>
            <a:off x="4743451" y="1777569"/>
            <a:ext cx="2290395" cy="3560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খ) কন্দ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B15F1-38FB-47FC-BAD2-FC4CC08F1A82}"/>
              </a:ext>
            </a:extLst>
          </p:cNvPr>
          <p:cNvSpPr txBox="1"/>
          <p:nvPr/>
        </p:nvSpPr>
        <p:spPr>
          <a:xfrm>
            <a:off x="1000125" y="2948704"/>
            <a:ext cx="755213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২। কন্দ লাগানোর কত সময় পর গাছ ফুল দেয়?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BF4214-B59E-4A1A-BB32-5450492C2F58}"/>
              </a:ext>
            </a:extLst>
          </p:cNvPr>
          <p:cNvSpPr/>
          <p:nvPr/>
        </p:nvSpPr>
        <p:spPr>
          <a:xfrm>
            <a:off x="1000125" y="4091704"/>
            <a:ext cx="2290395" cy="3560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৩ – ৪ বছর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20F615-C0CD-4400-A60D-54F8737917B7}"/>
              </a:ext>
            </a:extLst>
          </p:cNvPr>
          <p:cNvSpPr/>
          <p:nvPr/>
        </p:nvSpPr>
        <p:spPr>
          <a:xfrm>
            <a:off x="4743451" y="4091704"/>
            <a:ext cx="2290395" cy="3560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কোনটি নয়।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4F163-B70C-4EF1-B3AE-CAB1D714FAAF}"/>
              </a:ext>
            </a:extLst>
          </p:cNvPr>
          <p:cNvSpPr/>
          <p:nvPr/>
        </p:nvSpPr>
        <p:spPr>
          <a:xfrm>
            <a:off x="990599" y="3558304"/>
            <a:ext cx="2290395" cy="3560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 ৩ – ৪ সপ্তাহ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30D6BB-0B9A-49C1-8D96-120252D7081C}"/>
              </a:ext>
            </a:extLst>
          </p:cNvPr>
          <p:cNvSpPr/>
          <p:nvPr/>
        </p:nvSpPr>
        <p:spPr>
          <a:xfrm>
            <a:off x="4733925" y="3558304"/>
            <a:ext cx="2290395" cy="3560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খ) ৩ – ৪ মাস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E1E586-8C5A-4DD4-A36F-E58508687188}"/>
              </a:ext>
            </a:extLst>
          </p:cNvPr>
          <p:cNvSpPr/>
          <p:nvPr/>
        </p:nvSpPr>
        <p:spPr>
          <a:xfrm>
            <a:off x="990599" y="6665566"/>
            <a:ext cx="2309447" cy="381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6B63C2-D888-46B5-980F-A621CB9B44D5}"/>
              </a:ext>
            </a:extLst>
          </p:cNvPr>
          <p:cNvSpPr/>
          <p:nvPr/>
        </p:nvSpPr>
        <p:spPr>
          <a:xfrm>
            <a:off x="990599" y="6132166"/>
            <a:ext cx="2309447" cy="381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8830E2-8532-439B-B52C-BDDE60F3A841}"/>
              </a:ext>
            </a:extLst>
          </p:cNvPr>
          <p:cNvSpPr txBox="1"/>
          <p:nvPr/>
        </p:nvSpPr>
        <p:spPr>
          <a:xfrm>
            <a:off x="990600" y="4684366"/>
            <a:ext cx="71628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৪। কীভাবে রজনীগন্ধা বাজারে পাঠানো উচিত?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9A5EB-0765-46BC-A581-B043D7A2D234}"/>
              </a:ext>
            </a:extLst>
          </p:cNvPr>
          <p:cNvSpPr/>
          <p:nvPr/>
        </p:nvSpPr>
        <p:spPr>
          <a:xfrm>
            <a:off x="4724399" y="6132166"/>
            <a:ext cx="2309447" cy="381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5F2BCC-347A-48EA-9684-7A7ED67BCC17}"/>
              </a:ext>
            </a:extLst>
          </p:cNvPr>
          <p:cNvSpPr/>
          <p:nvPr/>
        </p:nvSpPr>
        <p:spPr>
          <a:xfrm>
            <a:off x="4724399" y="6665566"/>
            <a:ext cx="2309447" cy="381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79C459-B5FF-4856-8366-AF711D5E9287}"/>
              </a:ext>
            </a:extLst>
          </p:cNvPr>
          <p:cNvSpPr/>
          <p:nvPr/>
        </p:nvSpPr>
        <p:spPr>
          <a:xfrm>
            <a:off x="990600" y="5751166"/>
            <a:ext cx="17526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নিচের কোনটি সঠিক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FF35CD-7762-449E-9D9C-85AE03B8AC88}"/>
              </a:ext>
            </a:extLst>
          </p:cNvPr>
          <p:cNvSpPr txBox="1"/>
          <p:nvPr/>
        </p:nvSpPr>
        <p:spPr>
          <a:xfrm>
            <a:off x="990599" y="5293966"/>
            <a:ext cx="2286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i)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রোদে শুকিয়ে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40091C-96B2-4382-9FB8-70753EB66CED}"/>
              </a:ext>
            </a:extLst>
          </p:cNvPr>
          <p:cNvSpPr txBox="1"/>
          <p:nvPr/>
        </p:nvSpPr>
        <p:spPr>
          <a:xfrm>
            <a:off x="3428999" y="5293966"/>
            <a:ext cx="2286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ii)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 আটি বেঁধে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DAB3D8-8FA3-4A43-B7B3-E91AA28C5C17}"/>
              </a:ext>
            </a:extLst>
          </p:cNvPr>
          <p:cNvSpPr txBox="1"/>
          <p:nvPr/>
        </p:nvSpPr>
        <p:spPr>
          <a:xfrm>
            <a:off x="5867399" y="5293966"/>
            <a:ext cx="2286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iii)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কালো পলিথিনে জড়িয়ে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4D0993-9C1A-458C-A174-942218643ACF}"/>
              </a:ext>
            </a:extLst>
          </p:cNvPr>
          <p:cNvSpPr txBox="1"/>
          <p:nvPr/>
        </p:nvSpPr>
        <p:spPr>
          <a:xfrm>
            <a:off x="3048000" y="275511"/>
            <a:ext cx="3048000" cy="71508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A88B85BA-C847-418A-A289-D3B07728C97D}"/>
              </a:ext>
            </a:extLst>
          </p:cNvPr>
          <p:cNvSpPr/>
          <p:nvPr/>
        </p:nvSpPr>
        <p:spPr>
          <a:xfrm>
            <a:off x="990599" y="6687516"/>
            <a:ext cx="365760" cy="365760"/>
          </a:xfrm>
          <a:prstGeom prst="flowChartConnector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8E19C788-AF1F-4B3F-B4E7-FE6B749C7499}"/>
              </a:ext>
            </a:extLst>
          </p:cNvPr>
          <p:cNvSpPr/>
          <p:nvPr/>
        </p:nvSpPr>
        <p:spPr>
          <a:xfrm>
            <a:off x="990599" y="3573544"/>
            <a:ext cx="365760" cy="365760"/>
          </a:xfrm>
          <a:prstGeom prst="flowChartConnector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35DA256D-7C9E-4BC0-970C-3FFA34F95F7F}"/>
              </a:ext>
            </a:extLst>
          </p:cNvPr>
          <p:cNvSpPr/>
          <p:nvPr/>
        </p:nvSpPr>
        <p:spPr>
          <a:xfrm>
            <a:off x="4722055" y="1772704"/>
            <a:ext cx="365760" cy="365760"/>
          </a:xfrm>
          <a:prstGeom prst="flowChartConnector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98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7" grpId="0" animBg="1"/>
      <p:bldP spid="22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9F4358E-0517-4413-AA30-7A6BFA2B554B}"/>
              </a:ext>
            </a:extLst>
          </p:cNvPr>
          <p:cNvSpPr/>
          <p:nvPr/>
        </p:nvSpPr>
        <p:spPr>
          <a:xfrm>
            <a:off x="0" y="0"/>
            <a:ext cx="9144000" cy="7315200"/>
          </a:xfrm>
          <a:prstGeom prst="frame">
            <a:avLst>
              <a:gd name="adj1" fmla="val 1923"/>
            </a:avLst>
          </a:prstGeom>
          <a:solidFill>
            <a:schemeClr val="accent4"/>
          </a:solidFill>
          <a:ln w="28575">
            <a:solidFill>
              <a:srgbClr val="00B050"/>
            </a:solidFill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0B2045-5A2D-4AA3-8AAC-E96A69B55D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4999" y="1295399"/>
            <a:ext cx="5486402" cy="34290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037BC-5280-40B4-9B0F-8A956E0C2E4C}"/>
              </a:ext>
            </a:extLst>
          </p:cNvPr>
          <p:cNvSpPr txBox="1"/>
          <p:nvPr/>
        </p:nvSpPr>
        <p:spPr>
          <a:xfrm>
            <a:off x="2895600" y="381000"/>
            <a:ext cx="3352800" cy="78319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>
              <a:ln>
                <a:solidFill>
                  <a:srgbClr val="C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6A9B5E-E7FA-4D5B-89F6-9D141AFB93CA}"/>
              </a:ext>
            </a:extLst>
          </p:cNvPr>
          <p:cNvSpPr txBox="1"/>
          <p:nvPr/>
        </p:nvSpPr>
        <p:spPr>
          <a:xfrm>
            <a:off x="1104899" y="5418608"/>
            <a:ext cx="6934201" cy="71508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 রজনীগন্ধার চাষ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বর্ণনা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74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26DA336-291A-41A3-B914-EC95CFEF2484}"/>
              </a:ext>
            </a:extLst>
          </p:cNvPr>
          <p:cNvSpPr/>
          <p:nvPr/>
        </p:nvSpPr>
        <p:spPr>
          <a:xfrm>
            <a:off x="0" y="0"/>
            <a:ext cx="9144000" cy="7315200"/>
          </a:xfrm>
          <a:prstGeom prst="frame">
            <a:avLst>
              <a:gd name="adj1" fmla="val 1923"/>
            </a:avLst>
          </a:prstGeom>
          <a:solidFill>
            <a:schemeClr val="accent4"/>
          </a:solidFill>
          <a:ln w="28575">
            <a:solidFill>
              <a:srgbClr val="00B050"/>
            </a:solidFill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DEA730-8DEF-4438-A504-A8F7DD2C1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6" r="16266"/>
          <a:stretch/>
        </p:blipFill>
        <p:spPr>
          <a:xfrm>
            <a:off x="182881" y="211015"/>
            <a:ext cx="8764172" cy="69353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F26E0DF-3ABF-4811-BFA1-B58ECD275757}"/>
              </a:ext>
            </a:extLst>
          </p:cNvPr>
          <p:cNvSpPr txBox="1">
            <a:spLocks/>
          </p:cNvSpPr>
          <p:nvPr/>
        </p:nvSpPr>
        <p:spPr>
          <a:xfrm>
            <a:off x="1994095" y="211015"/>
            <a:ext cx="5155809" cy="2117188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Wave1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16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8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5F52488-5585-4212-9127-16BE946739CF}"/>
              </a:ext>
            </a:extLst>
          </p:cNvPr>
          <p:cNvSpPr/>
          <p:nvPr/>
        </p:nvSpPr>
        <p:spPr>
          <a:xfrm>
            <a:off x="0" y="0"/>
            <a:ext cx="9144000" cy="7315200"/>
          </a:xfrm>
          <a:prstGeom prst="frame">
            <a:avLst>
              <a:gd name="adj1" fmla="val 1923"/>
            </a:avLst>
          </a:prstGeom>
          <a:solidFill>
            <a:schemeClr val="accent4"/>
          </a:solidFill>
          <a:ln w="28575">
            <a:solidFill>
              <a:srgbClr val="00B050"/>
            </a:solidFill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4D67DD-3EE3-4C12-8ADE-A3946FE283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8700" y="4305300"/>
            <a:ext cx="3886200" cy="23622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4C8554-9D73-49BB-9A3D-B58A35AF50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988" y="1257300"/>
            <a:ext cx="3886200" cy="23622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3" descr="sec.jpeg">
            <a:extLst>
              <a:ext uri="{FF2B5EF4-FFF2-40B4-BE49-F238E27FC236}">
                <a16:creationId xmlns:a16="http://schemas.microsoft.com/office/drawing/2014/main" id="{018142E0-1566-4B27-9A90-019CBE2EF60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305300"/>
            <a:ext cx="3886200" cy="23622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5B22EE-4931-4711-9106-3CCAB7B297E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1295400"/>
            <a:ext cx="3886200" cy="23622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75FA11-48D5-4103-8668-3BF76B3187A5}"/>
              </a:ext>
            </a:extLst>
          </p:cNvPr>
          <p:cNvSpPr txBox="1"/>
          <p:nvPr/>
        </p:nvSpPr>
        <p:spPr>
          <a:xfrm>
            <a:off x="2476499" y="216753"/>
            <a:ext cx="4951243" cy="908864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ছবিগুলো দেখে একটু চিন্তা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834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4BB6848-8E18-4480-94B1-28CC71F863B7}"/>
              </a:ext>
            </a:extLst>
          </p:cNvPr>
          <p:cNvSpPr/>
          <p:nvPr/>
        </p:nvSpPr>
        <p:spPr>
          <a:xfrm>
            <a:off x="0" y="0"/>
            <a:ext cx="9144000" cy="7315200"/>
          </a:xfrm>
          <a:prstGeom prst="frame">
            <a:avLst>
              <a:gd name="adj1" fmla="val 1923"/>
            </a:avLst>
          </a:prstGeom>
          <a:solidFill>
            <a:schemeClr val="accent4"/>
          </a:solidFill>
          <a:ln w="28575">
            <a:solidFill>
              <a:srgbClr val="00B050"/>
            </a:solidFill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b636.jpg">
            <a:extLst>
              <a:ext uri="{FF2B5EF4-FFF2-40B4-BE49-F238E27FC236}">
                <a16:creationId xmlns:a16="http://schemas.microsoft.com/office/drawing/2014/main" id="{DD20C8C2-B35C-41C8-91C3-49E078081D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16216"/>
          <a:stretch>
            <a:fillRect/>
          </a:stretch>
        </p:blipFill>
        <p:spPr>
          <a:xfrm>
            <a:off x="419100" y="2570871"/>
            <a:ext cx="4114800" cy="28194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s88.jpg">
            <a:extLst>
              <a:ext uri="{FF2B5EF4-FFF2-40B4-BE49-F238E27FC236}">
                <a16:creationId xmlns:a16="http://schemas.microsoft.com/office/drawing/2014/main" id="{728915E4-D0BD-4E59-8333-13FECE2B2A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1550" y="2570871"/>
            <a:ext cx="4114800" cy="28194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514092-646C-43BA-BAC6-C8B020CCC331}"/>
              </a:ext>
            </a:extLst>
          </p:cNvPr>
          <p:cNvSpPr txBox="1"/>
          <p:nvPr/>
        </p:nvSpPr>
        <p:spPr>
          <a:xfrm>
            <a:off x="1714500" y="570346"/>
            <a:ext cx="6019800" cy="715089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ছবিগুলো দেখে আমরা কী বুঝতে পারছি?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A0F2F3-4935-4948-91B4-EA7D37A6D73C}"/>
              </a:ext>
            </a:extLst>
          </p:cNvPr>
          <p:cNvSpPr txBox="1"/>
          <p:nvPr/>
        </p:nvSpPr>
        <p:spPr>
          <a:xfrm>
            <a:off x="2896185" y="5808785"/>
            <a:ext cx="3349869" cy="71508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রজনীগন্ধা ফুলের চাষ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7956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45EEC1D-C361-4ED8-81D6-B2401F7F3CE1}"/>
              </a:ext>
            </a:extLst>
          </p:cNvPr>
          <p:cNvSpPr/>
          <p:nvPr/>
        </p:nvSpPr>
        <p:spPr>
          <a:xfrm>
            <a:off x="0" y="0"/>
            <a:ext cx="9144000" cy="7315200"/>
          </a:xfrm>
          <a:prstGeom prst="frame">
            <a:avLst>
              <a:gd name="adj1" fmla="val 1923"/>
            </a:avLst>
          </a:prstGeom>
          <a:solidFill>
            <a:schemeClr val="accent4"/>
          </a:solidFill>
          <a:ln w="28575">
            <a:solidFill>
              <a:srgbClr val="00B050"/>
            </a:solidFill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EBD855-F6CB-42A2-B1C1-F007FB5E4295}"/>
              </a:ext>
            </a:extLst>
          </p:cNvPr>
          <p:cNvSpPr txBox="1"/>
          <p:nvPr/>
        </p:nvSpPr>
        <p:spPr>
          <a:xfrm>
            <a:off x="1358997" y="4686885"/>
            <a:ext cx="6426005" cy="1298377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রজনীগন্ধা ফুলের চাষ পদ্ধতি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5574CF-0604-4ED3-8329-29C660DFC59C}"/>
              </a:ext>
            </a:extLst>
          </p:cNvPr>
          <p:cNvSpPr txBox="1"/>
          <p:nvPr/>
        </p:nvSpPr>
        <p:spPr>
          <a:xfrm>
            <a:off x="2705099" y="551983"/>
            <a:ext cx="3733800" cy="1555909"/>
          </a:xfrm>
          <a:prstGeom prst="downArrowCallou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0">
                <a:solidFill>
                  <a:srgbClr val="C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616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5375605-BB98-49D0-A8CA-4872ACB81022}"/>
              </a:ext>
            </a:extLst>
          </p:cNvPr>
          <p:cNvSpPr/>
          <p:nvPr/>
        </p:nvSpPr>
        <p:spPr>
          <a:xfrm>
            <a:off x="0" y="0"/>
            <a:ext cx="9144000" cy="7315200"/>
          </a:xfrm>
          <a:prstGeom prst="frame">
            <a:avLst>
              <a:gd name="adj1" fmla="val 1923"/>
            </a:avLst>
          </a:prstGeom>
          <a:solidFill>
            <a:schemeClr val="accent4"/>
          </a:solidFill>
          <a:ln w="28575">
            <a:solidFill>
              <a:srgbClr val="00B050"/>
            </a:solidFill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6B11ACB-B425-4488-8249-F694654BD3A2}"/>
              </a:ext>
            </a:extLst>
          </p:cNvPr>
          <p:cNvSpPr/>
          <p:nvPr/>
        </p:nvSpPr>
        <p:spPr>
          <a:xfrm>
            <a:off x="4156661" y="349907"/>
            <a:ext cx="1535477" cy="71508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A01D2B-A613-4794-B8C7-F9B522B968B3}"/>
              </a:ext>
            </a:extLst>
          </p:cNvPr>
          <p:cNvSpPr/>
          <p:nvPr/>
        </p:nvSpPr>
        <p:spPr>
          <a:xfrm>
            <a:off x="283060" y="1239082"/>
            <a:ext cx="3451586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8251EE-C8F9-48A1-BA67-A78458B01AF1}"/>
              </a:ext>
            </a:extLst>
          </p:cNvPr>
          <p:cNvSpPr/>
          <p:nvPr/>
        </p:nvSpPr>
        <p:spPr>
          <a:xfrm>
            <a:off x="520539" y="2727400"/>
            <a:ext cx="6862332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রজনীগন্ধা ফুল ও ইহার বংশবিস্তার সম্পর্কে বলতে পারবে।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E3DAB7-611F-4E71-A6A6-C80CD7DCB45B}"/>
              </a:ext>
            </a:extLst>
          </p:cNvPr>
          <p:cNvSpPr/>
          <p:nvPr/>
        </p:nvSpPr>
        <p:spPr>
          <a:xfrm>
            <a:off x="506437" y="3510566"/>
            <a:ext cx="8372185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রজনীগন্ধা ফুলের কন্দ রোপণ ও সার প্রয়োগ সম্পর্কে বর্ননা করতে পারবে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792EC5-01C9-4BA7-A0C8-DCABC01F07DE}"/>
              </a:ext>
            </a:extLst>
          </p:cNvPr>
          <p:cNvSpPr/>
          <p:nvPr/>
        </p:nvSpPr>
        <p:spPr>
          <a:xfrm>
            <a:off x="506437" y="4293733"/>
            <a:ext cx="697751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রজনীগন্ধা ফুলের আন্তপরিচর্যা সম্পর্কে বর্ননা করতে পারবে।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85B40-F1A8-48BC-8029-D3BBC195D47F}"/>
              </a:ext>
            </a:extLst>
          </p:cNvPr>
          <p:cNvSpPr/>
          <p:nvPr/>
        </p:nvSpPr>
        <p:spPr>
          <a:xfrm>
            <a:off x="506437" y="5076900"/>
            <a:ext cx="6259471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রজনীগন্ধা ফুল কাটা সম্পর্কে ব্যাখ্যা করতে পারবে।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9511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490C0FA-D298-468F-9E53-AFE376490ABA}"/>
              </a:ext>
            </a:extLst>
          </p:cNvPr>
          <p:cNvSpPr/>
          <p:nvPr/>
        </p:nvSpPr>
        <p:spPr>
          <a:xfrm>
            <a:off x="0" y="0"/>
            <a:ext cx="9144000" cy="7315200"/>
          </a:xfrm>
          <a:prstGeom prst="frame">
            <a:avLst>
              <a:gd name="adj1" fmla="val 1923"/>
            </a:avLst>
          </a:prstGeom>
          <a:solidFill>
            <a:schemeClr val="accent4"/>
          </a:solidFill>
          <a:ln w="28575">
            <a:solidFill>
              <a:srgbClr val="00B050"/>
            </a:solidFill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258AB4-65DC-4905-9FD0-1C2B757838C8}"/>
              </a:ext>
            </a:extLst>
          </p:cNvPr>
          <p:cNvSpPr txBox="1"/>
          <p:nvPr/>
        </p:nvSpPr>
        <p:spPr>
          <a:xfrm>
            <a:off x="3024554" y="246039"/>
            <a:ext cx="3094892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রজনীগন্ধা ফুল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58FECB48-0767-4EA0-9971-DCB4B01D0356}"/>
              </a:ext>
            </a:extLst>
          </p:cNvPr>
          <p:cNvSpPr/>
          <p:nvPr/>
        </p:nvSpPr>
        <p:spPr>
          <a:xfrm>
            <a:off x="800100" y="5998825"/>
            <a:ext cx="75438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উৎসব, অনুষ্ঠান, গৃহসজ্জা, তোড়া, মালা, অঙ্গসজ্জায় ফুলটি ব্যবহৃত হয়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DE504E-8CC0-4BB5-8B3D-43CE238DB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60" y="1560230"/>
            <a:ext cx="2759273" cy="1800337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E8D52C-2047-4D71-8AED-C655F06E0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60" y="3699652"/>
            <a:ext cx="2759273" cy="2036253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535D84-120C-4DF7-92F2-F9B3BDB0F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69" y="3699651"/>
            <a:ext cx="2759273" cy="2036253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Bolivia-Wheat harvest.jpg">
            <a:extLst>
              <a:ext uri="{FF2B5EF4-FFF2-40B4-BE49-F238E27FC236}">
                <a16:creationId xmlns:a16="http://schemas.microsoft.com/office/drawing/2014/main" id="{E82F2A44-0562-425B-83C6-1E0822E1EE0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9369" y="1583716"/>
            <a:ext cx="2759273" cy="1790160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85046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97438D7-826F-4E4F-8289-96CF7DC783AF}"/>
              </a:ext>
            </a:extLst>
          </p:cNvPr>
          <p:cNvSpPr/>
          <p:nvPr/>
        </p:nvSpPr>
        <p:spPr>
          <a:xfrm>
            <a:off x="0" y="0"/>
            <a:ext cx="9144000" cy="7315200"/>
          </a:xfrm>
          <a:prstGeom prst="frame">
            <a:avLst>
              <a:gd name="adj1" fmla="val 1923"/>
            </a:avLst>
          </a:prstGeom>
          <a:solidFill>
            <a:schemeClr val="accent4"/>
          </a:solidFill>
          <a:ln w="28575">
            <a:solidFill>
              <a:srgbClr val="00B050"/>
            </a:solidFill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C3F53-E9BD-4AB3-8BFD-7340E85E0B0F}"/>
              </a:ext>
            </a:extLst>
          </p:cNvPr>
          <p:cNvSpPr txBox="1"/>
          <p:nvPr/>
        </p:nvSpPr>
        <p:spPr>
          <a:xfrm>
            <a:off x="737858" y="838200"/>
            <a:ext cx="7796542" cy="78319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itchFamily="2" charset="0"/>
              </a:rPr>
              <a:t>ফুলের পাপড়ির সারি অনুসারে রজনীগন্ধার শ্রেণি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44A8E-7393-4187-8CA1-834467B29F8D}"/>
              </a:ext>
            </a:extLst>
          </p:cNvPr>
          <p:cNvSpPr txBox="1"/>
          <p:nvPr/>
        </p:nvSpPr>
        <p:spPr>
          <a:xfrm>
            <a:off x="5255455" y="5779497"/>
            <a:ext cx="2767938" cy="64698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ডাবল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5E5AA7-AD35-4D2E-8A2B-C3B9BE5E2B54}"/>
              </a:ext>
            </a:extLst>
          </p:cNvPr>
          <p:cNvGrpSpPr/>
          <p:nvPr/>
        </p:nvGrpSpPr>
        <p:grpSpPr>
          <a:xfrm>
            <a:off x="2362200" y="1676401"/>
            <a:ext cx="4508168" cy="686593"/>
            <a:chOff x="2362200" y="1676401"/>
            <a:chExt cx="4508168" cy="68659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AD6DAE7-008F-4E81-AFCE-92733A8C2ACB}"/>
                </a:ext>
              </a:extLst>
            </p:cNvPr>
            <p:cNvCxnSpPr>
              <a:stCxn id="9" idx="1"/>
            </p:cNvCxnSpPr>
            <p:nvPr/>
          </p:nvCxnSpPr>
          <p:spPr>
            <a:xfrm rot="5400000" flipH="1" flipV="1">
              <a:off x="4616284" y="-133647"/>
              <a:ext cx="794" cy="438288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7" name="Right Arrow 5">
              <a:extLst>
                <a:ext uri="{FF2B5EF4-FFF2-40B4-BE49-F238E27FC236}">
                  <a16:creationId xmlns:a16="http://schemas.microsoft.com/office/drawing/2014/main" id="{72F98217-BAB2-4540-8F8F-DA9B35EB0120}"/>
                </a:ext>
              </a:extLst>
            </p:cNvPr>
            <p:cNvSpPr/>
            <p:nvPr/>
          </p:nvSpPr>
          <p:spPr>
            <a:xfrm rot="5400000">
              <a:off x="4478937" y="1753518"/>
              <a:ext cx="304800" cy="150565"/>
            </a:xfrm>
            <a:prstGeom prst="rightArrow">
              <a:avLst/>
            </a:prstGeom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17">
              <a:extLst>
                <a:ext uri="{FF2B5EF4-FFF2-40B4-BE49-F238E27FC236}">
                  <a16:creationId xmlns:a16="http://schemas.microsoft.com/office/drawing/2014/main" id="{4202284E-0EAD-41D0-AD00-00958EB5A44F}"/>
                </a:ext>
              </a:extLst>
            </p:cNvPr>
            <p:cNvSpPr/>
            <p:nvPr/>
          </p:nvSpPr>
          <p:spPr>
            <a:xfrm rot="5400000">
              <a:off x="6654932" y="2147557"/>
              <a:ext cx="304800" cy="126073"/>
            </a:xfrm>
            <a:prstGeom prst="rightArrow">
              <a:avLst/>
            </a:prstGeom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" name="Right Arrow 21">
              <a:extLst>
                <a:ext uri="{FF2B5EF4-FFF2-40B4-BE49-F238E27FC236}">
                  <a16:creationId xmlns:a16="http://schemas.microsoft.com/office/drawing/2014/main" id="{F5AC9E7D-50D6-487C-8741-AF6B5C960188}"/>
                </a:ext>
              </a:extLst>
            </p:cNvPr>
            <p:cNvSpPr/>
            <p:nvPr/>
          </p:nvSpPr>
          <p:spPr>
            <a:xfrm rot="5400000">
              <a:off x="2272837" y="2147557"/>
              <a:ext cx="304800" cy="126073"/>
            </a:xfrm>
            <a:prstGeom prst="rightArrow">
              <a:avLst/>
            </a:prstGeom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883335E-84D2-40B3-AB9C-D53C4F28E859}"/>
              </a:ext>
            </a:extLst>
          </p:cNvPr>
          <p:cNvSpPr txBox="1"/>
          <p:nvPr/>
        </p:nvSpPr>
        <p:spPr>
          <a:xfrm>
            <a:off x="978231" y="5779497"/>
            <a:ext cx="2767938" cy="64698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সিঙ্গল 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B9AADF-5629-4081-9BCF-C9E5DAC76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132" y="2647932"/>
            <a:ext cx="2438400" cy="2494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3BE467-809A-4C60-8E72-546F64144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74" y="2651112"/>
            <a:ext cx="2438400" cy="24910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12153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2E484E0-17CF-4781-B991-FEEB8907F12E}"/>
              </a:ext>
            </a:extLst>
          </p:cNvPr>
          <p:cNvSpPr/>
          <p:nvPr/>
        </p:nvSpPr>
        <p:spPr>
          <a:xfrm>
            <a:off x="0" y="0"/>
            <a:ext cx="9144000" cy="7315200"/>
          </a:xfrm>
          <a:prstGeom prst="frame">
            <a:avLst>
              <a:gd name="adj1" fmla="val 1923"/>
            </a:avLst>
          </a:prstGeom>
          <a:solidFill>
            <a:schemeClr val="accent4"/>
          </a:solidFill>
          <a:ln w="28575">
            <a:solidFill>
              <a:srgbClr val="00B050"/>
            </a:solidFill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ight Arrow 27">
            <a:extLst>
              <a:ext uri="{FF2B5EF4-FFF2-40B4-BE49-F238E27FC236}">
                <a16:creationId xmlns:a16="http://schemas.microsoft.com/office/drawing/2014/main" id="{BF92A5F1-5E8F-43E7-9D90-CD90D546511B}"/>
              </a:ext>
            </a:extLst>
          </p:cNvPr>
          <p:cNvSpPr/>
          <p:nvPr/>
        </p:nvSpPr>
        <p:spPr>
          <a:xfrm>
            <a:off x="7162800" y="2743200"/>
            <a:ext cx="228600" cy="3048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26">
            <a:extLst>
              <a:ext uri="{FF2B5EF4-FFF2-40B4-BE49-F238E27FC236}">
                <a16:creationId xmlns:a16="http://schemas.microsoft.com/office/drawing/2014/main" id="{8CBCE84A-45F0-46AD-9656-4BD3AADD994D}"/>
              </a:ext>
            </a:extLst>
          </p:cNvPr>
          <p:cNvSpPr/>
          <p:nvPr/>
        </p:nvSpPr>
        <p:spPr>
          <a:xfrm>
            <a:off x="4735780" y="2743200"/>
            <a:ext cx="228600" cy="3048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25">
            <a:extLst>
              <a:ext uri="{FF2B5EF4-FFF2-40B4-BE49-F238E27FC236}">
                <a16:creationId xmlns:a16="http://schemas.microsoft.com/office/drawing/2014/main" id="{9777BD8D-2226-4E36-81D9-A5199C84B1FE}"/>
              </a:ext>
            </a:extLst>
          </p:cNvPr>
          <p:cNvSpPr/>
          <p:nvPr/>
        </p:nvSpPr>
        <p:spPr>
          <a:xfrm>
            <a:off x="2362200" y="2743200"/>
            <a:ext cx="228600" cy="3048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608d1.jpg">
            <a:extLst>
              <a:ext uri="{FF2B5EF4-FFF2-40B4-BE49-F238E27FC236}">
                <a16:creationId xmlns:a16="http://schemas.microsoft.com/office/drawing/2014/main" id="{8671E84E-9A01-444F-B7E3-B15EB413B82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740" y="1807607"/>
            <a:ext cx="1839351" cy="2057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4855876_orig.jpg">
            <a:extLst>
              <a:ext uri="{FF2B5EF4-FFF2-40B4-BE49-F238E27FC236}">
                <a16:creationId xmlns:a16="http://schemas.microsoft.com/office/drawing/2014/main" id="{FC821590-4AA7-41F9-897C-66E00B1569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8940" y="1807607"/>
            <a:ext cx="1849162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Tuberose_Bulb.JPG">
            <a:extLst>
              <a:ext uri="{FF2B5EF4-FFF2-40B4-BE49-F238E27FC236}">
                <a16:creationId xmlns:a16="http://schemas.microsoft.com/office/drawing/2014/main" id="{F7FAB8DD-FFF0-486B-824B-E137356F0B8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22500"/>
          <a:stretch>
            <a:fillRect/>
          </a:stretch>
        </p:blipFill>
        <p:spPr>
          <a:xfrm>
            <a:off x="5167340" y="1807607"/>
            <a:ext cx="1849162" cy="2064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139927.jpg">
            <a:extLst>
              <a:ext uri="{FF2B5EF4-FFF2-40B4-BE49-F238E27FC236}">
                <a16:creationId xmlns:a16="http://schemas.microsoft.com/office/drawing/2014/main" id="{F0EDE885-3EAB-4E89-90AB-C54CF59A044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b="3572"/>
          <a:stretch>
            <a:fillRect/>
          </a:stretch>
        </p:blipFill>
        <p:spPr>
          <a:xfrm>
            <a:off x="7529540" y="1807607"/>
            <a:ext cx="1329588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693241-3629-42BA-87F7-4526B5412453}"/>
              </a:ext>
            </a:extLst>
          </p:cNvPr>
          <p:cNvSpPr txBox="1"/>
          <p:nvPr/>
        </p:nvSpPr>
        <p:spPr>
          <a:xfrm>
            <a:off x="2286000" y="512207"/>
            <a:ext cx="4618892" cy="78319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রজনীগন্ধার বংশবিস্তার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6E06B124-9DEB-4C87-B9CD-45691D9AB23B}"/>
              </a:ext>
            </a:extLst>
          </p:cNvPr>
          <p:cNvSpPr/>
          <p:nvPr/>
        </p:nvSpPr>
        <p:spPr>
          <a:xfrm>
            <a:off x="800100" y="5874774"/>
            <a:ext cx="7543800" cy="9906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কন্দ এর মাধ্যমে রজনীগন্ধার বংশবিস্তার করা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8540C7-5934-4DAD-86E0-F7FBAAB62ADA}"/>
              </a:ext>
            </a:extLst>
          </p:cNvPr>
          <p:cNvSpPr txBox="1"/>
          <p:nvPr/>
        </p:nvSpPr>
        <p:spPr>
          <a:xfrm>
            <a:off x="228600" y="4038600"/>
            <a:ext cx="21336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একত্রিত কন্দ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F357BC-2445-4080-BFD0-E4C4DAC62F01}"/>
              </a:ext>
            </a:extLst>
          </p:cNvPr>
          <p:cNvSpPr txBox="1"/>
          <p:nvPr/>
        </p:nvSpPr>
        <p:spPr>
          <a:xfrm>
            <a:off x="2590800" y="4038600"/>
            <a:ext cx="21336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আলাদা করা কন্দ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164387-7E6F-401C-A1E7-BA6028FB0064}"/>
              </a:ext>
            </a:extLst>
          </p:cNvPr>
          <p:cNvSpPr txBox="1"/>
          <p:nvPr/>
        </p:nvSpPr>
        <p:spPr>
          <a:xfrm>
            <a:off x="5029200" y="4038600"/>
            <a:ext cx="21336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একটি কন্দ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D7DC72-E688-4308-89B3-DE2F26CC6412}"/>
              </a:ext>
            </a:extLst>
          </p:cNvPr>
          <p:cNvSpPr txBox="1"/>
          <p:nvPr/>
        </p:nvSpPr>
        <p:spPr>
          <a:xfrm>
            <a:off x="7391400" y="4038600"/>
            <a:ext cx="15240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চারা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67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147</TotalTime>
  <Words>613</Words>
  <Application>Microsoft Office PowerPoint</Application>
  <PresentationFormat>Custom</PresentationFormat>
  <Paragraphs>103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</cp:revision>
  <dcterms:created xsi:type="dcterms:W3CDTF">2019-11-08T14:13:32Z</dcterms:created>
  <dcterms:modified xsi:type="dcterms:W3CDTF">2019-11-12T05:31:41Z</dcterms:modified>
</cp:coreProperties>
</file>