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8" r:id="rId3"/>
    <p:sldId id="264" r:id="rId4"/>
    <p:sldId id="257" r:id="rId5"/>
    <p:sldId id="261" r:id="rId6"/>
    <p:sldId id="262" r:id="rId7"/>
    <p:sldId id="263" r:id="rId8"/>
    <p:sldId id="268" r:id="rId9"/>
    <p:sldId id="267" r:id="rId10"/>
    <p:sldId id="269" r:id="rId11"/>
    <p:sldId id="270" r:id="rId12"/>
    <p:sldId id="271" r:id="rId13"/>
    <p:sldId id="273" r:id="rId14"/>
    <p:sldId id="274" r:id="rId15"/>
    <p:sldId id="260"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28997A-873E-490D-8D0F-92CD954A8E3F}" type="datetimeFigureOut">
              <a:rPr lang="en-US" smtClean="0"/>
              <a:pPr/>
              <a:t>11/12/2019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59B4F8-3AC2-409C-8E5F-86A5D100DAD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59B4F8-3AC2-409C-8E5F-86A5D100DADA}" type="slidenum">
              <a:rPr lang="en-US" smtClean="0"/>
              <a:pPr/>
              <a:t>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5.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a:bodyPr>
          <a:lstStyle/>
          <a:p>
            <a:r>
              <a:rPr lang="bn-IN" sz="6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স্বাগতম</a:t>
            </a:r>
            <a:r>
              <a:rPr lang="en-US" sz="6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ar-SA" sz="6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ترحب</a:t>
            </a:r>
            <a:endParaRPr lang="en-US" sz="6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pic>
        <p:nvPicPr>
          <p:cNvPr id="4" name="Content Placeholder 3" descr="LogoMakr_3bvfX8.png"/>
          <p:cNvPicPr>
            <a:picLocks noGrp="1" noChangeAspect="1"/>
          </p:cNvPicPr>
          <p:nvPr>
            <p:ph idx="1"/>
          </p:nvPr>
        </p:nvPicPr>
        <p:blipFill>
          <a:blip r:embed="rId2"/>
          <a:stretch>
            <a:fillRect/>
          </a:stretch>
        </p:blipFill>
        <p:spPr>
          <a:xfrm>
            <a:off x="0" y="3581400"/>
            <a:ext cx="8686800" cy="2590800"/>
          </a:xfrm>
        </p:spPr>
      </p:pic>
      <p:sp>
        <p:nvSpPr>
          <p:cNvPr id="5" name="Right Arrow 4"/>
          <p:cNvSpPr/>
          <p:nvPr/>
        </p:nvSpPr>
        <p:spPr>
          <a:xfrm rot="16200000">
            <a:off x="4363212" y="3790188"/>
            <a:ext cx="597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images (1).jpg"/>
          <p:cNvPicPr>
            <a:picLocks noChangeAspect="1"/>
          </p:cNvPicPr>
          <p:nvPr/>
        </p:nvPicPr>
        <p:blipFill>
          <a:blip r:embed="rId3"/>
          <a:stretch>
            <a:fillRect/>
          </a:stretch>
        </p:blipFill>
        <p:spPr>
          <a:xfrm>
            <a:off x="457200" y="1524000"/>
            <a:ext cx="8229599" cy="2124075"/>
          </a:xfrm>
          <a:prstGeom prst="rect">
            <a:avLst/>
          </a:prstGeom>
        </p:spPr>
      </p:pic>
      <p:sp>
        <p:nvSpPr>
          <p:cNvPr id="7" name="TextBox 6"/>
          <p:cNvSpPr txBox="1"/>
          <p:nvPr/>
        </p:nvSpPr>
        <p:spPr>
          <a:xfrm>
            <a:off x="1752600" y="2286000"/>
            <a:ext cx="6904454" cy="769441"/>
          </a:xfrm>
          <a:prstGeom prst="rect">
            <a:avLst/>
          </a:prstGeom>
          <a:noFill/>
        </p:spPr>
        <p:txBody>
          <a:bodyPr wrap="none" rtlCol="0">
            <a:spAutoFit/>
          </a:bodyPr>
          <a:lstStyle/>
          <a:p>
            <a:r>
              <a:rPr lang="bn-IN" sz="4400" b="1" dirty="0" smtClean="0">
                <a:ln>
                  <a:solidFill>
                    <a:schemeClr val="tx2">
                      <a:lumMod val="75000"/>
                    </a:schemeClr>
                  </a:solidFill>
                </a:ln>
                <a:solidFill>
                  <a:srgbClr val="FFFF00"/>
                </a:solidFill>
              </a:rPr>
              <a:t>বিসমিল্লাহির রাহমানি রাহীম</a:t>
            </a:r>
            <a:endParaRPr lang="en-US" sz="4400" b="1" dirty="0">
              <a:ln>
                <a:solidFill>
                  <a:schemeClr val="tx2">
                    <a:lumMod val="75000"/>
                  </a:schemeClr>
                </a:solidFill>
              </a:ln>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repeatCount="indefinite"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1"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par>
                          <p:cTn id="14" fill="hold">
                            <p:stCondLst>
                              <p:cond delay="500"/>
                            </p:stCondLst>
                            <p:childTnLst>
                              <p:par>
                                <p:cTn id="15" presetID="29" presetClass="entr" presetSubtype="0" repeatCount="indefinite" fill="hold" grpId="2"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ppt_x</p:attrName>
                                        </p:attrNameLst>
                                      </p:cBhvr>
                                      <p:tavLst>
                                        <p:tav tm="0">
                                          <p:val>
                                            <p:strVal val="#ppt_x-.2"/>
                                          </p:val>
                                        </p:tav>
                                        <p:tav tm="100000">
                                          <p:val>
                                            <p:strVal val="#ppt_x"/>
                                          </p:val>
                                        </p:tav>
                                      </p:tavLst>
                                    </p:anim>
                                    <p:anim calcmode="lin" valueType="num">
                                      <p:cBhvr>
                                        <p:cTn id="1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9" dur="10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56" presetClass="entr" presetSubtype="0" fill="hold" grpId="0" nodeType="clickEffect">
                                  <p:stCondLst>
                                    <p:cond delay="0"/>
                                  </p:stCondLst>
                                  <p:iterate type="lt">
                                    <p:tmPct val="10000"/>
                                  </p:iterate>
                                  <p:childTnLst>
                                    <p:set>
                                      <p:cBhvr>
                                        <p:cTn id="23" dur="1" fill="hold">
                                          <p:stCondLst>
                                            <p:cond delay="0"/>
                                          </p:stCondLst>
                                        </p:cTn>
                                        <p:tgtEl>
                                          <p:spTgt spid="2"/>
                                        </p:tgtEl>
                                        <p:attrNameLst>
                                          <p:attrName>style.visibility</p:attrName>
                                        </p:attrNameLst>
                                      </p:cBhvr>
                                      <p:to>
                                        <p:strVal val="visible"/>
                                      </p:to>
                                    </p:set>
                                    <p:anim by="(-#ppt_w*2)" calcmode="lin" valueType="num">
                                      <p:cBhvr rctx="PPT">
                                        <p:cTn id="24" dur="500" autoRev="1" fill="hold">
                                          <p:stCondLst>
                                            <p:cond delay="0"/>
                                          </p:stCondLst>
                                        </p:cTn>
                                        <p:tgtEl>
                                          <p:spTgt spid="2"/>
                                        </p:tgtEl>
                                        <p:attrNameLst>
                                          <p:attrName>ppt_w</p:attrName>
                                        </p:attrNameLst>
                                      </p:cBhvr>
                                    </p:anim>
                                    <p:anim by="(#ppt_w*0.50)" calcmode="lin" valueType="num">
                                      <p:cBhvr>
                                        <p:cTn id="25" dur="500" decel="50000" autoRev="1" fill="hold">
                                          <p:stCondLst>
                                            <p:cond delay="0"/>
                                          </p:stCondLst>
                                        </p:cTn>
                                        <p:tgtEl>
                                          <p:spTgt spid="2"/>
                                        </p:tgtEl>
                                        <p:attrNameLst>
                                          <p:attrName>ppt_x</p:attrName>
                                        </p:attrNameLst>
                                      </p:cBhvr>
                                    </p:anim>
                                    <p:anim from="(-#ppt_h/2)" to="(#ppt_y)" calcmode="lin" valueType="num">
                                      <p:cBhvr>
                                        <p:cTn id="26" dur="1000" fill="hold">
                                          <p:stCondLst>
                                            <p:cond delay="0"/>
                                          </p:stCondLst>
                                        </p:cTn>
                                        <p:tgtEl>
                                          <p:spTgt spid="2"/>
                                        </p:tgtEl>
                                        <p:attrNameLst>
                                          <p:attrName>ppt_y</p:attrName>
                                        </p:attrNameLst>
                                      </p:cBhvr>
                                    </p:anim>
                                    <p:animRot by="21600000">
                                      <p:cBhvr>
                                        <p:cTn id="27" dur="1000" fill="hold">
                                          <p:stCondLst>
                                            <p:cond delay="0"/>
                                          </p:stCondLst>
                                        </p:cTn>
                                        <p:tgtEl>
                                          <p:spTgt spid="2"/>
                                        </p:tgtEl>
                                        <p:attrNameLst>
                                          <p:attrName>r</p:attrName>
                                        </p:attrNameLst>
                                      </p:cBhvr>
                                    </p:animRot>
                                  </p:childTnLst>
                                </p:cTn>
                              </p:par>
                            </p:childTnLst>
                          </p:cTn>
                        </p:par>
                        <p:par>
                          <p:cTn id="28" fill="hold">
                            <p:stCondLst>
                              <p:cond delay="2100"/>
                            </p:stCondLst>
                            <p:childTnLst>
                              <p:par>
                                <p:cTn id="29" presetID="56" presetClass="entr" presetSubtype="0" repeatCount="indefinite" fill="hold" grpId="0" nodeType="afterEffect">
                                  <p:stCondLst>
                                    <p:cond delay="0"/>
                                  </p:stCondLst>
                                  <p:iterate type="lt">
                                    <p:tmPct val="10000"/>
                                  </p:iterate>
                                  <p:childTnLst>
                                    <p:set>
                                      <p:cBhvr>
                                        <p:cTn id="30" dur="1" fill="hold">
                                          <p:stCondLst>
                                            <p:cond delay="0"/>
                                          </p:stCondLst>
                                        </p:cTn>
                                        <p:tgtEl>
                                          <p:spTgt spid="7"/>
                                        </p:tgtEl>
                                        <p:attrNameLst>
                                          <p:attrName>style.visibility</p:attrName>
                                        </p:attrNameLst>
                                      </p:cBhvr>
                                      <p:to>
                                        <p:strVal val="visible"/>
                                      </p:to>
                                    </p:set>
                                    <p:anim by="(-#ppt_w*2)" calcmode="lin" valueType="num">
                                      <p:cBhvr rctx="PPT">
                                        <p:cTn id="31" dur="500" autoRev="1" fill="hold">
                                          <p:stCondLst>
                                            <p:cond delay="0"/>
                                          </p:stCondLst>
                                        </p:cTn>
                                        <p:tgtEl>
                                          <p:spTgt spid="7"/>
                                        </p:tgtEl>
                                        <p:attrNameLst>
                                          <p:attrName>ppt_w</p:attrName>
                                        </p:attrNameLst>
                                      </p:cBhvr>
                                    </p:anim>
                                    <p:anim by="(#ppt_w*0.50)" calcmode="lin" valueType="num">
                                      <p:cBhvr>
                                        <p:cTn id="32" dur="500" decel="50000" autoRev="1" fill="hold">
                                          <p:stCondLst>
                                            <p:cond delay="0"/>
                                          </p:stCondLst>
                                        </p:cTn>
                                        <p:tgtEl>
                                          <p:spTgt spid="7"/>
                                        </p:tgtEl>
                                        <p:attrNameLst>
                                          <p:attrName>ppt_x</p:attrName>
                                        </p:attrNameLst>
                                      </p:cBhvr>
                                    </p:anim>
                                    <p:anim from="(-#ppt_h/2)" to="(#ppt_y)" calcmode="lin" valueType="num">
                                      <p:cBhvr>
                                        <p:cTn id="33" dur="1000" fill="hold">
                                          <p:stCondLst>
                                            <p:cond delay="0"/>
                                          </p:stCondLst>
                                        </p:cTn>
                                        <p:tgtEl>
                                          <p:spTgt spid="7"/>
                                        </p:tgtEl>
                                        <p:attrNameLst>
                                          <p:attrName>ppt_y</p:attrName>
                                        </p:attrNameLst>
                                      </p:cBhvr>
                                    </p:anim>
                                    <p:animRot by="21600000">
                                      <p:cBhvr>
                                        <p:cTn id="34" dur="1000" fill="hold">
                                          <p:stCondLst>
                                            <p:cond delay="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5" grpId="1" animBg="1"/>
      <p:bldP spid="5" grpId="2" animBg="1"/>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a:blipFill>
            <a:blip r:embed="rId2"/>
            <a:tile tx="0" ty="0" sx="100000" sy="100000" flip="none" algn="tl"/>
          </a:blipFill>
        </p:spPr>
        <p:txBody>
          <a:bodyPr/>
          <a:lstStyle/>
          <a:p>
            <a:r>
              <a:rPr lang="bn-IN" b="1" dirty="0" smtClean="0"/>
              <a:t>দলীয় কাজ</a:t>
            </a:r>
            <a:endParaRPr lang="en-US" b="1" dirty="0"/>
          </a:p>
        </p:txBody>
      </p:sp>
      <p:sp>
        <p:nvSpPr>
          <p:cNvPr id="3" name="Content Placeholder 2"/>
          <p:cNvSpPr>
            <a:spLocks noGrp="1"/>
          </p:cNvSpPr>
          <p:nvPr>
            <p:ph idx="1"/>
          </p:nvPr>
        </p:nvSpPr>
        <p:spPr>
          <a:blipFill>
            <a:blip r:embed="rId3"/>
            <a:tile tx="0" ty="0" sx="100000" sy="100000" flip="none" algn="tl"/>
          </a:blipFill>
        </p:spPr>
        <p:txBody>
          <a:bodyPr>
            <a:normAutofit fontScale="70000" lnSpcReduction="20000"/>
          </a:bodyPr>
          <a:lstStyle/>
          <a:p>
            <a:pPr>
              <a:buNone/>
            </a:pPr>
            <a:endParaRPr lang="bn-IN" dirty="0" smtClean="0"/>
          </a:p>
          <a:p>
            <a:pPr>
              <a:buNone/>
            </a:pPr>
            <a:endParaRPr lang="ar-SA" dirty="0" smtClean="0"/>
          </a:p>
          <a:p>
            <a:pPr>
              <a:buNone/>
            </a:pPr>
            <a:endParaRPr lang="bn-IN" dirty="0" smtClean="0"/>
          </a:p>
          <a:p>
            <a:pPr algn="r">
              <a:buNone/>
            </a:pPr>
            <a:endParaRPr lang="bn-IN" dirty="0" smtClean="0"/>
          </a:p>
          <a:p>
            <a:pPr algn="r">
              <a:buNone/>
            </a:pPr>
            <a:endParaRPr lang="bn-IN" dirty="0" smtClean="0"/>
          </a:p>
          <a:p>
            <a:pPr>
              <a:buNone/>
            </a:pPr>
            <a:endParaRPr lang="bn-IN" sz="2600" dirty="0" smtClean="0"/>
          </a:p>
          <a:p>
            <a:pPr>
              <a:buNone/>
            </a:pPr>
            <a:endParaRPr lang="bn-IN" sz="2600" dirty="0" smtClean="0"/>
          </a:p>
          <a:p>
            <a:pPr>
              <a:buNone/>
            </a:pPr>
            <a:r>
              <a:rPr lang="bn-IN" sz="2900" b="1" dirty="0" smtClean="0"/>
              <a:t>১।</a:t>
            </a:r>
            <a:r>
              <a:rPr lang="ar-SA" sz="2900" b="1" dirty="0" smtClean="0"/>
              <a:t>لا ريب فيه  </a:t>
            </a:r>
            <a:r>
              <a:rPr lang="bn-IN" sz="2900" b="1" dirty="0" smtClean="0"/>
              <a:t>এবং</a:t>
            </a:r>
            <a:r>
              <a:rPr lang="ar-SA" sz="2900" b="1" dirty="0" smtClean="0"/>
              <a:t>من مثل</a:t>
            </a:r>
            <a:r>
              <a:rPr lang="bn-IN" sz="2900" b="1" dirty="0" smtClean="0"/>
              <a:t> </a:t>
            </a:r>
            <a:r>
              <a:rPr lang="ar-SA" sz="2900" b="1" dirty="0" smtClean="0"/>
              <a:t>عبدنا فائتوبصورة</a:t>
            </a:r>
            <a:r>
              <a:rPr lang="bn-IN" sz="2900" b="1" dirty="0" smtClean="0"/>
              <a:t> </a:t>
            </a:r>
            <a:r>
              <a:rPr lang="ar-SA" sz="2900" b="1" dirty="0" smtClean="0"/>
              <a:t>ان كنتم في ريبمما نزلناعلى-</a:t>
            </a:r>
            <a:endParaRPr lang="bn-IN" sz="2900" b="1" dirty="0" smtClean="0"/>
          </a:p>
          <a:p>
            <a:pPr>
              <a:buNone/>
            </a:pPr>
            <a:r>
              <a:rPr lang="bn-IN" sz="2900" b="1" dirty="0" smtClean="0"/>
              <a:t> ইহাতে কোন সন্দেহ নেইএবং অন্য আয়াতে সন্দেহের কথা বলা হয়এ দুটি আয়াতের এর অর্থ যুক্তি দিয়ে বুঝিয়ে দাও।</a:t>
            </a:r>
          </a:p>
          <a:p>
            <a:pPr>
              <a:buNone/>
            </a:pPr>
            <a:r>
              <a:rPr lang="bn-IN" sz="3400" b="1" dirty="0" smtClean="0"/>
              <a:t>২।</a:t>
            </a:r>
            <a:r>
              <a:rPr lang="ar-SA" sz="3400" b="1" dirty="0" smtClean="0"/>
              <a:t>سواء عليهم----ولهم عذاب عظيم</a:t>
            </a:r>
            <a:r>
              <a:rPr lang="bn-IN" sz="3400" b="1" dirty="0" smtClean="0"/>
              <a:t> এখানে কাদের চরিত্র</a:t>
            </a:r>
          </a:p>
          <a:p>
            <a:pPr>
              <a:buNone/>
            </a:pPr>
            <a:r>
              <a:rPr lang="bn-IN" sz="3400" b="1" dirty="0" smtClean="0"/>
              <a:t>তুলে ধরা হয়েছে ।লিখ। </a:t>
            </a:r>
          </a:p>
          <a:p>
            <a:pPr>
              <a:buNone/>
            </a:pPr>
            <a:r>
              <a:rPr lang="en-US" dirty="0" smtClean="0"/>
              <a:t>৩।</a:t>
            </a:r>
            <a:r>
              <a:rPr lang="bn-IN" dirty="0" smtClean="0"/>
              <a:t> </a:t>
            </a:r>
            <a:r>
              <a:rPr lang="ar-SA" dirty="0" smtClean="0"/>
              <a:t>ان الذين كفروا سواء عليهم</a:t>
            </a:r>
            <a:r>
              <a:rPr lang="en-US" dirty="0" smtClean="0"/>
              <a:t>=</a:t>
            </a:r>
            <a:r>
              <a:rPr lang="bn-IN" dirty="0" smtClean="0"/>
              <a:t>নিশ্চয় যারা অস্বীকার করে তাদের কাছে সমান তার ব্যাখ্যা দাও।</a:t>
            </a:r>
            <a:endParaRPr lang="en-US" dirty="0"/>
          </a:p>
        </p:txBody>
      </p:sp>
      <p:pic>
        <p:nvPicPr>
          <p:cNvPr id="4" name="Content Placeholder 3" descr="download.jpg"/>
          <p:cNvPicPr>
            <a:picLocks noChangeAspect="1"/>
          </p:cNvPicPr>
          <p:nvPr/>
        </p:nvPicPr>
        <p:blipFill>
          <a:blip r:embed="rId4"/>
          <a:stretch>
            <a:fillRect/>
          </a:stretch>
        </p:blipFill>
        <p:spPr>
          <a:xfrm>
            <a:off x="457200" y="1600200"/>
            <a:ext cx="8153400" cy="1905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bn-IN" sz="6600" b="1" dirty="0" smtClean="0"/>
              <a:t>মুল্যায়ন</a:t>
            </a:r>
            <a:endParaRPr lang="en-US" sz="6600" b="1" dirty="0"/>
          </a:p>
        </p:txBody>
      </p:sp>
      <p:sp>
        <p:nvSpPr>
          <p:cNvPr id="7" name="Content Placeholder 6"/>
          <p:cNvSpPr>
            <a:spLocks noGrp="1"/>
          </p:cNvSpPr>
          <p:nvPr>
            <p:ph sz="half" idx="1"/>
          </p:nvPr>
        </p:nvSpPr>
        <p:spPr>
          <a:xfrm>
            <a:off x="457200" y="1600200"/>
            <a:ext cx="4114800" cy="4525963"/>
          </a:xfrm>
          <a:blipFill>
            <a:blip r:embed="rId3"/>
            <a:tile tx="0" ty="0" sx="100000" sy="100000" flip="none" algn="tl"/>
          </a:blipFill>
        </p:spPr>
        <p:txBody>
          <a:bodyPr>
            <a:normAutofit fontScale="92500" lnSpcReduction="20000"/>
          </a:bodyPr>
          <a:lstStyle/>
          <a:p>
            <a:pPr>
              <a:buNone/>
            </a:pPr>
            <a:r>
              <a:rPr lang="bn-IN" b="1" dirty="0" smtClean="0"/>
              <a:t>১।প্রশ্নঃসুরা-আল-বাকারা কোথায় অবতীর্ণ হয়?</a:t>
            </a:r>
          </a:p>
          <a:p>
            <a:pPr>
              <a:buNone/>
            </a:pPr>
            <a:r>
              <a:rPr lang="bn-IN" b="1" dirty="0" smtClean="0"/>
              <a:t>উত্তরঃমদীনায়।</a:t>
            </a:r>
          </a:p>
          <a:p>
            <a:pPr>
              <a:buNone/>
            </a:pPr>
            <a:r>
              <a:rPr lang="bn-IN" b="1" dirty="0" smtClean="0"/>
              <a:t>২।প্রশ্নঃআল-কোরান কোথায় নাযিল হয়?</a:t>
            </a:r>
          </a:p>
          <a:p>
            <a:pPr>
              <a:buNone/>
            </a:pPr>
            <a:r>
              <a:rPr lang="bn-IN" b="1" dirty="0" smtClean="0"/>
              <a:t>উত্তর।হেরা গুহায়।</a:t>
            </a:r>
          </a:p>
          <a:p>
            <a:pPr>
              <a:buNone/>
            </a:pPr>
            <a:r>
              <a:rPr lang="bn-IN" b="1" dirty="0" smtClean="0"/>
              <a:t>৩।প্রশ্নঃ</a:t>
            </a:r>
            <a:r>
              <a:rPr lang="en-US" b="1" dirty="0" err="1" smtClean="0"/>
              <a:t>মুত্তাকীন</a:t>
            </a:r>
            <a:r>
              <a:rPr lang="bn-IN" b="1" dirty="0" smtClean="0"/>
              <a:t> -</a:t>
            </a:r>
            <a:r>
              <a:rPr lang="en-US" b="1" dirty="0" err="1" smtClean="0"/>
              <a:t>মাসদার</a:t>
            </a:r>
            <a:r>
              <a:rPr lang="en-US" b="1" dirty="0" smtClean="0"/>
              <a:t> </a:t>
            </a:r>
            <a:r>
              <a:rPr lang="en-US" b="1" dirty="0" err="1" smtClean="0"/>
              <a:t>কি</a:t>
            </a:r>
            <a:r>
              <a:rPr lang="en-US" b="1" dirty="0" smtClean="0"/>
              <a:t>?</a:t>
            </a:r>
          </a:p>
          <a:p>
            <a:pPr>
              <a:buNone/>
            </a:pPr>
            <a:r>
              <a:rPr lang="en-US" b="1" dirty="0" err="1" smtClean="0"/>
              <a:t>উত্তরঃইত্তিকাউন</a:t>
            </a:r>
            <a:r>
              <a:rPr lang="en-US" b="1" dirty="0" smtClean="0"/>
              <a:t>।</a:t>
            </a:r>
            <a:endParaRPr lang="bn-IN" b="1" dirty="0" smtClean="0"/>
          </a:p>
          <a:p>
            <a:pPr>
              <a:buNone/>
            </a:pPr>
            <a:r>
              <a:rPr lang="bn-IN" b="1" dirty="0" smtClean="0"/>
              <a:t>৪।প্রশ্নঃইসলামের মুল স্তম্ভ কয়টি?</a:t>
            </a:r>
          </a:p>
          <a:p>
            <a:pPr>
              <a:buNone/>
            </a:pPr>
            <a:r>
              <a:rPr lang="bn-IN" b="1" dirty="0" smtClean="0"/>
              <a:t>উত্ত্র;৫টি।</a:t>
            </a:r>
            <a:endParaRPr lang="en-US" b="1" dirty="0" smtClean="0"/>
          </a:p>
          <a:p>
            <a:endParaRPr lang="en-US" dirty="0"/>
          </a:p>
        </p:txBody>
      </p:sp>
      <p:sp>
        <p:nvSpPr>
          <p:cNvPr id="8" name="Content Placeholder 7"/>
          <p:cNvSpPr>
            <a:spLocks noGrp="1"/>
          </p:cNvSpPr>
          <p:nvPr>
            <p:ph sz="half" idx="2"/>
          </p:nvPr>
        </p:nvSpPr>
        <p:spPr>
          <a:xfrm>
            <a:off x="4572000" y="1676400"/>
            <a:ext cx="4114800" cy="4525963"/>
          </a:xfrm>
          <a:blipFill>
            <a:blip r:embed="rId4"/>
            <a:tile tx="0" ty="0" sx="100000" sy="100000" flip="none" algn="tl"/>
          </a:blipFill>
        </p:spPr>
        <p:txBody>
          <a:bodyPr>
            <a:normAutofit fontScale="92500" lnSpcReduction="20000"/>
          </a:bodyPr>
          <a:lstStyle/>
          <a:p>
            <a:pPr>
              <a:buNone/>
            </a:pPr>
            <a:r>
              <a:rPr lang="bn-IN" sz="2400" b="1" dirty="0" smtClean="0"/>
              <a:t>৫</a:t>
            </a:r>
            <a:r>
              <a:rPr lang="en-US" sz="2400" b="1" dirty="0" smtClean="0"/>
              <a:t>।প্রশ্নঃ’আমি </a:t>
            </a:r>
            <a:r>
              <a:rPr lang="bn-IN" sz="2400" b="1" dirty="0" smtClean="0"/>
              <a:t>যে সব </a:t>
            </a:r>
            <a:r>
              <a:rPr lang="en-US" sz="2400" b="1" dirty="0" err="1" smtClean="0"/>
              <a:t>উপজীবিকা</a:t>
            </a:r>
            <a:r>
              <a:rPr lang="en-US" sz="2400" b="1" dirty="0" smtClean="0"/>
              <a:t> </a:t>
            </a:r>
            <a:r>
              <a:rPr lang="en-US" sz="2400" b="1" dirty="0" err="1" smtClean="0"/>
              <a:t>দিয়েছি</a:t>
            </a:r>
            <a:r>
              <a:rPr lang="en-US" sz="2400" b="1" dirty="0" smtClean="0"/>
              <a:t> </a:t>
            </a:r>
            <a:r>
              <a:rPr lang="en-US" sz="2400" b="1" dirty="0" err="1" smtClean="0"/>
              <a:t>তা</a:t>
            </a:r>
            <a:r>
              <a:rPr lang="en-US" sz="2400" b="1" dirty="0" smtClean="0"/>
              <a:t> </a:t>
            </a:r>
            <a:r>
              <a:rPr lang="en-US" sz="2400" b="1" dirty="0" err="1" smtClean="0"/>
              <a:t>থেকে</a:t>
            </a:r>
            <a:r>
              <a:rPr lang="en-US" sz="2400" b="1" dirty="0" smtClean="0"/>
              <a:t> </a:t>
            </a:r>
            <a:r>
              <a:rPr lang="en-US" sz="2400" b="1" dirty="0" err="1" smtClean="0"/>
              <a:t>ব্যয়</a:t>
            </a:r>
            <a:r>
              <a:rPr lang="en-US" sz="2400" b="1" dirty="0" smtClean="0"/>
              <a:t> </a:t>
            </a:r>
            <a:r>
              <a:rPr lang="en-US" sz="2400" b="1" dirty="0" err="1" smtClean="0"/>
              <a:t>করে’ইহা</a:t>
            </a:r>
            <a:r>
              <a:rPr lang="en-US" sz="2400" b="1" dirty="0" smtClean="0"/>
              <a:t> দ</a:t>
            </a:r>
            <a:r>
              <a:rPr lang="bn-IN" sz="2400" b="1" dirty="0" smtClean="0"/>
              <a:t>্বারা কীসের কথা বলা হয়েছ?</a:t>
            </a:r>
          </a:p>
          <a:p>
            <a:pPr>
              <a:buNone/>
            </a:pPr>
            <a:r>
              <a:rPr lang="bn-IN" sz="2400" b="1" dirty="0" smtClean="0"/>
              <a:t>উত্তরঃযাকাত।</a:t>
            </a:r>
          </a:p>
          <a:p>
            <a:pPr>
              <a:buNone/>
            </a:pPr>
            <a:r>
              <a:rPr lang="bn-IN" sz="2400" b="1" dirty="0" smtClean="0"/>
              <a:t>৬</a:t>
            </a:r>
            <a:r>
              <a:rPr lang="en-US" sz="2400" b="1" dirty="0" smtClean="0"/>
              <a:t>।</a:t>
            </a:r>
            <a:r>
              <a:rPr lang="bn-IN" sz="2400" b="1" dirty="0" smtClean="0"/>
              <a:t>প্রশ্নঃ</a:t>
            </a:r>
            <a:r>
              <a:rPr lang="en-US" sz="2400" b="1" dirty="0" err="1" smtClean="0"/>
              <a:t>আসমানি</a:t>
            </a:r>
            <a:r>
              <a:rPr lang="en-US" sz="2400" b="1" dirty="0" smtClean="0"/>
              <a:t> </a:t>
            </a:r>
            <a:r>
              <a:rPr lang="en-US" sz="2400" b="1" dirty="0" err="1" smtClean="0"/>
              <a:t>কিতাবের</a:t>
            </a:r>
            <a:r>
              <a:rPr lang="en-US" sz="2400" b="1" dirty="0" smtClean="0"/>
              <a:t> </a:t>
            </a:r>
            <a:r>
              <a:rPr lang="en-US" sz="2400" b="1" dirty="0" err="1" smtClean="0"/>
              <a:t>সংখ্যা</a:t>
            </a:r>
            <a:r>
              <a:rPr lang="en-US" sz="2400" b="1" dirty="0" smtClean="0"/>
              <a:t> </a:t>
            </a:r>
            <a:r>
              <a:rPr lang="en-US" sz="2400" b="1" dirty="0" err="1" smtClean="0"/>
              <a:t>কতখানা</a:t>
            </a:r>
            <a:r>
              <a:rPr lang="en-US" sz="2400" b="1" dirty="0" smtClean="0"/>
              <a:t>?</a:t>
            </a:r>
          </a:p>
          <a:p>
            <a:pPr>
              <a:buNone/>
            </a:pPr>
            <a:r>
              <a:rPr lang="en-US" b="1" dirty="0" smtClean="0"/>
              <a:t>উত্তরঃ১০৪খানা</a:t>
            </a:r>
            <a:r>
              <a:rPr lang="en-US" dirty="0" smtClean="0"/>
              <a:t>।</a:t>
            </a:r>
            <a:endParaRPr lang="bn-IN" dirty="0" smtClean="0"/>
          </a:p>
          <a:p>
            <a:pPr>
              <a:buNone/>
            </a:pPr>
            <a:r>
              <a:rPr lang="bn-IN" b="1" dirty="0" smtClean="0"/>
              <a:t>৭।প্রশ্নঃআল-কোরান কয়টি পদ্ধতিতে নাযিল হয়?</a:t>
            </a:r>
          </a:p>
          <a:p>
            <a:pPr>
              <a:buNone/>
            </a:pPr>
            <a:r>
              <a:rPr lang="bn-IN" b="1" dirty="0" smtClean="0"/>
              <a:t>উত্তরঃ৭টি।</a:t>
            </a:r>
          </a:p>
          <a:p>
            <a:pPr>
              <a:buNone/>
            </a:pPr>
            <a:r>
              <a:rPr lang="bn-IN" b="1" dirty="0" smtClean="0"/>
              <a:t>৮।ফুরকান এর অর্থ কী?</a:t>
            </a:r>
          </a:p>
          <a:p>
            <a:pPr>
              <a:buNone/>
            </a:pPr>
            <a:r>
              <a:rPr lang="bn-IN" b="1" dirty="0" smtClean="0"/>
              <a:t>উত্তরঃসত্য মিথ্যার পার্থক্যকারী।</a:t>
            </a:r>
            <a:endParaRPr lang="en-US" b="1" dirty="0"/>
          </a:p>
        </p:txBody>
      </p:sp>
      <p:sp>
        <p:nvSpPr>
          <p:cNvPr id="9" name="Rectangle 8"/>
          <p:cNvSpPr/>
          <p:nvPr/>
        </p:nvSpPr>
        <p:spPr>
          <a:xfrm>
            <a:off x="457200" y="1524000"/>
            <a:ext cx="8229600" cy="464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a:stCxn id="9" idx="0"/>
            <a:endCxn id="9" idx="2"/>
          </p:cNvCxnSpPr>
          <p:nvPr/>
        </p:nvCxnSpPr>
        <p:spPr>
          <a:xfrm rot="16200000" flipH="1">
            <a:off x="2247900" y="3848100"/>
            <a:ext cx="4648200" cy="1588"/>
          </a:xfrm>
          <a:prstGeom prst="line">
            <a:avLst/>
          </a:prstGeom>
          <a:ln w="57150" cmpd="sng"/>
          <a:effectLst>
            <a:outerShdw blurRad="50800" dir="5400000" algn="t" rotWithShape="0">
              <a:srgbClr val="FF0000">
                <a:alpha val="40000"/>
              </a:srgbClr>
            </a:outerShdw>
          </a:effectLst>
          <a:scene3d>
            <a:camera prst="orthographicFront"/>
            <a:lightRig rig="threePt" dir="t"/>
          </a:scene3d>
          <a:sp3d extrusionH="76200" contourW="12700">
            <a:extrusionClr>
              <a:srgbClr val="C00000"/>
            </a:extrusionClr>
            <a:contourClr>
              <a:srgbClr val="FF0000"/>
            </a:contourClr>
          </a:sp3d>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1"/>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a:blipFill>
            <a:blip r:embed="rId2"/>
            <a:tile tx="0" ty="0" sx="100000" sy="100000" flip="none" algn="tl"/>
          </a:blipFill>
        </p:spPr>
        <p:txBody>
          <a:bodyPr>
            <a:noAutofit/>
          </a:bodyPr>
          <a:lstStyle/>
          <a:p>
            <a:r>
              <a:rPr lang="bn-IN" sz="7200" b="1" dirty="0" smtClean="0"/>
              <a:t>মিলকর</a:t>
            </a:r>
            <a:endParaRPr lang="en-US" sz="7200" b="1" dirty="0"/>
          </a:p>
        </p:txBody>
      </p:sp>
      <p:graphicFrame>
        <p:nvGraphicFramePr>
          <p:cNvPr id="4" name="Content Placeholder 3"/>
          <p:cNvGraphicFramePr>
            <a:graphicFrameLocks noGrp="1"/>
          </p:cNvGraphicFramePr>
          <p:nvPr>
            <p:ph idx="1"/>
          </p:nvPr>
        </p:nvGraphicFramePr>
        <p:xfrm>
          <a:off x="457200" y="1600200"/>
          <a:ext cx="8229600" cy="4886960"/>
        </p:xfrm>
        <a:graphic>
          <a:graphicData uri="http://schemas.openxmlformats.org/drawingml/2006/table">
            <a:tbl>
              <a:tblPr firstRow="1" bandRow="1">
                <a:tableStyleId>{E8B1032C-EA38-4F05-BA0D-38AFFFC7BED3}</a:tableStyleId>
              </a:tblPr>
              <a:tblGrid>
                <a:gridCol w="4114800"/>
                <a:gridCol w="4114800"/>
              </a:tblGrid>
              <a:tr h="787400">
                <a:tc>
                  <a:txBody>
                    <a:bodyPr/>
                    <a:lstStyle/>
                    <a:p>
                      <a:r>
                        <a:rPr lang="bn-IN" sz="2400" b="1" dirty="0" smtClean="0"/>
                        <a:t>আলিফ-লাম-মীম ইহার অর্থ</a:t>
                      </a:r>
                      <a:endParaRPr lang="en-US" sz="2400" b="1" dirty="0"/>
                    </a:p>
                  </a:txBody>
                  <a:tcPr/>
                </a:tc>
                <a:tc>
                  <a:txBody>
                    <a:bodyPr/>
                    <a:lstStyle/>
                    <a:p>
                      <a:r>
                        <a:rPr lang="bn-IN" sz="3200" b="1" dirty="0" smtClean="0"/>
                        <a:t>যাতে কোন সন্দেহ</a:t>
                      </a:r>
                      <a:r>
                        <a:rPr lang="bn-IN" sz="3200" b="1" baseline="0" dirty="0" smtClean="0"/>
                        <a:t> নেই</a:t>
                      </a:r>
                      <a:endParaRPr lang="en-US" sz="3200" b="1" dirty="0"/>
                    </a:p>
                  </a:txBody>
                  <a:tcPr/>
                </a:tc>
              </a:tr>
              <a:tr h="787400">
                <a:tc>
                  <a:txBody>
                    <a:bodyPr/>
                    <a:lstStyle/>
                    <a:p>
                      <a:r>
                        <a:rPr lang="bn-IN" sz="2000" b="1" dirty="0" smtClean="0"/>
                        <a:t>তারা তাদের প্রতিপালকের নির্দেশিত</a:t>
                      </a:r>
                      <a:r>
                        <a:rPr lang="bn-IN" sz="2000" b="1" baseline="0" dirty="0" smtClean="0"/>
                        <a:t> হেদায়েতের পথে রয়েছে</a:t>
                      </a:r>
                      <a:endParaRPr lang="en-US" sz="2000" b="1" dirty="0"/>
                    </a:p>
                  </a:txBody>
                  <a:tcPr/>
                </a:tc>
                <a:tc>
                  <a:txBody>
                    <a:bodyPr/>
                    <a:lstStyle/>
                    <a:p>
                      <a:r>
                        <a:rPr lang="bn-IN" sz="3600" b="1" dirty="0" smtClean="0"/>
                        <a:t>আল্লাহ</a:t>
                      </a:r>
                      <a:r>
                        <a:rPr lang="bn-IN" sz="3600" b="1" baseline="0" dirty="0" smtClean="0"/>
                        <a:t> ভাল জানেন</a:t>
                      </a:r>
                      <a:endParaRPr lang="en-US" sz="3600" b="1" dirty="0"/>
                    </a:p>
                  </a:txBody>
                  <a:tcPr/>
                </a:tc>
              </a:tr>
              <a:tr h="787400">
                <a:tc>
                  <a:txBody>
                    <a:bodyPr/>
                    <a:lstStyle/>
                    <a:p>
                      <a:r>
                        <a:rPr lang="bn-IN" sz="2800" b="1" dirty="0" smtClean="0"/>
                        <a:t>আল-কোরান</a:t>
                      </a:r>
                      <a:r>
                        <a:rPr lang="bn-IN" sz="2800" b="1" baseline="0" dirty="0" smtClean="0"/>
                        <a:t> এমন কিতাব</a:t>
                      </a:r>
                      <a:endParaRPr lang="en-US" sz="2800" b="1" dirty="0"/>
                    </a:p>
                  </a:txBody>
                  <a:tcPr/>
                </a:tc>
                <a:tc>
                  <a:txBody>
                    <a:bodyPr/>
                    <a:lstStyle/>
                    <a:p>
                      <a:r>
                        <a:rPr lang="bn-IN" sz="2400" b="1" dirty="0" smtClean="0"/>
                        <a:t>যারা দৃঢ় বিশ্বাস স্থাপন করে</a:t>
                      </a:r>
                      <a:endParaRPr lang="en-US" sz="2400" b="1" dirty="0"/>
                    </a:p>
                  </a:txBody>
                  <a:tcPr/>
                </a:tc>
              </a:tr>
              <a:tr h="787400">
                <a:tc>
                  <a:txBody>
                    <a:bodyPr/>
                    <a:lstStyle/>
                    <a:p>
                      <a:r>
                        <a:rPr lang="bn-IN" sz="2800" b="1" dirty="0" smtClean="0"/>
                        <a:t>আল-কোরান মুত্তাকীদের</a:t>
                      </a:r>
                      <a:endParaRPr lang="en-US" sz="2800" b="1" dirty="0"/>
                    </a:p>
                  </a:txBody>
                  <a:tcPr/>
                </a:tc>
                <a:tc>
                  <a:txBody>
                    <a:bodyPr/>
                    <a:lstStyle/>
                    <a:p>
                      <a:r>
                        <a:rPr lang="bn-IN" sz="2400" b="1" dirty="0" smtClean="0"/>
                        <a:t>উভয়</a:t>
                      </a:r>
                      <a:r>
                        <a:rPr lang="bn-IN" sz="2400" b="1" baseline="0" dirty="0" smtClean="0"/>
                        <a:t> সমান,তারা ঈমান আনবে না</a:t>
                      </a:r>
                      <a:endParaRPr lang="en-US" sz="2400" b="1" dirty="0"/>
                    </a:p>
                  </a:txBody>
                  <a:tcPr/>
                </a:tc>
              </a:tr>
              <a:tr h="787400">
                <a:tc>
                  <a:txBody>
                    <a:bodyPr/>
                    <a:lstStyle/>
                    <a:p>
                      <a:r>
                        <a:rPr lang="bn-IN" sz="2000" b="1" dirty="0" smtClean="0"/>
                        <a:t>নিশ্চয়</a:t>
                      </a:r>
                      <a:r>
                        <a:rPr lang="bn-IN" sz="2000" b="1" baseline="0" dirty="0" smtClean="0"/>
                        <a:t> যারা কুফরি করেছে তাদেরকে সতর্ক করুন বা নাই করুন ,</a:t>
                      </a:r>
                      <a:endParaRPr lang="en-US" b="1" dirty="0"/>
                    </a:p>
                  </a:txBody>
                  <a:tcPr/>
                </a:tc>
                <a:tc>
                  <a:txBody>
                    <a:bodyPr/>
                    <a:lstStyle/>
                    <a:p>
                      <a:r>
                        <a:rPr lang="bn-IN" sz="2800" b="1" dirty="0" smtClean="0"/>
                        <a:t>জন্য পথ</a:t>
                      </a:r>
                      <a:r>
                        <a:rPr lang="bn-IN" sz="2800" b="1" baseline="0" dirty="0" smtClean="0"/>
                        <a:t> প্রদর্শক</a:t>
                      </a:r>
                      <a:endParaRPr lang="en-US" sz="2800" b="1" dirty="0"/>
                    </a:p>
                  </a:txBody>
                  <a:tcPr/>
                </a:tc>
              </a:tr>
              <a:tr h="787400">
                <a:tc>
                  <a:txBody>
                    <a:bodyPr/>
                    <a:lstStyle/>
                    <a:p>
                      <a:r>
                        <a:rPr lang="bn-IN" sz="1800" b="1" dirty="0" smtClean="0"/>
                        <a:t>আপনার</a:t>
                      </a:r>
                      <a:r>
                        <a:rPr lang="bn-IN" sz="1800" b="1" baseline="0" dirty="0" smtClean="0"/>
                        <a:t> প্রতি যা অবতীর্ণ করা হয়েছে এবংআপনার পুর্বে যা অবতীর্ণ হয়েছিল তাতে যারা ঈমান আনে এবং আখিরাতকে</a:t>
                      </a:r>
                      <a:endParaRPr lang="en-US" sz="1800" b="1" dirty="0"/>
                    </a:p>
                  </a:txBody>
                  <a:tcPr/>
                </a:tc>
                <a:tc>
                  <a:txBody>
                    <a:bodyPr/>
                    <a:lstStyle/>
                    <a:p>
                      <a:r>
                        <a:rPr lang="bn-IN" sz="2400" b="1" dirty="0" smtClean="0"/>
                        <a:t>এবং</a:t>
                      </a:r>
                      <a:r>
                        <a:rPr lang="bn-IN" sz="2400" b="1" baseline="0" dirty="0" smtClean="0"/>
                        <a:t> তারাই সফলকাম </a:t>
                      </a:r>
                      <a:endParaRPr lang="en-US" sz="2400" b="1"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bn-IN" sz="6000" b="1" dirty="0" smtClean="0"/>
              <a:t>শুন্যস্থান পুরণ কর</a:t>
            </a:r>
            <a:endParaRPr lang="en-US" sz="6000" b="1" dirty="0"/>
          </a:p>
        </p:txBody>
      </p:sp>
      <p:sp>
        <p:nvSpPr>
          <p:cNvPr id="5" name="Content Placeholder 4"/>
          <p:cNvSpPr>
            <a:spLocks noGrp="1"/>
          </p:cNvSpPr>
          <p:nvPr>
            <p:ph idx="1"/>
          </p:nvPr>
        </p:nvSpPr>
        <p:spPr>
          <a:noFill/>
        </p:spPr>
        <p:txBody>
          <a:bodyPr/>
          <a:lstStyle/>
          <a:p>
            <a:pPr>
              <a:buNone/>
            </a:pPr>
            <a:r>
              <a:rPr lang="bn-IN" b="1" dirty="0" smtClean="0"/>
              <a:t>১।প্রশ্নঃকোরান লাউহে মাহফুজে ---আছে।</a:t>
            </a:r>
          </a:p>
          <a:p>
            <a:pPr>
              <a:buNone/>
            </a:pPr>
            <a:r>
              <a:rPr lang="bn-IN" sz="2800" b="1" dirty="0" smtClean="0"/>
              <a:t>২।প্রশ্নঃরাসুল(সঃ)এর নিকট ওহী নিয়ে আসতেন---।</a:t>
            </a:r>
          </a:p>
          <a:p>
            <a:pPr>
              <a:buNone/>
            </a:pPr>
            <a:r>
              <a:rPr lang="bn-IN" sz="2800" b="1" dirty="0" smtClean="0"/>
              <a:t>৩।প্রশ্নঃকোর-আনের সবচেয়ে বড় সুরার নাম---।</a:t>
            </a:r>
          </a:p>
          <a:p>
            <a:pPr>
              <a:buNone/>
            </a:pPr>
            <a:r>
              <a:rPr lang="bn-IN" b="1" dirty="0" smtClean="0"/>
              <a:t>৪।প্রশ্নঃসর্বশেষ আসমানি কিতাবের নাম---।</a:t>
            </a:r>
          </a:p>
          <a:p>
            <a:pPr>
              <a:buNone/>
            </a:pPr>
            <a:r>
              <a:rPr lang="bn-IN" b="1" dirty="0" smtClean="0"/>
              <a:t>৫।প্রশ্নঃনামাজ শারীরিক ইবাদত যা ---।</a:t>
            </a:r>
          </a:p>
          <a:p>
            <a:pPr>
              <a:buNone/>
            </a:pPr>
            <a:r>
              <a:rPr lang="bn-IN" sz="2800" b="1" dirty="0" smtClean="0"/>
              <a:t>১।উত্তরঃসংরক্ষিত।২।উত্তরঃহযরত জিব্রাঈল(আঃ)৩।উত্তরঃবাকারা।</a:t>
            </a:r>
          </a:p>
          <a:p>
            <a:pPr>
              <a:buNone/>
            </a:pPr>
            <a:r>
              <a:rPr lang="bn-IN" sz="2800" b="1" dirty="0" smtClean="0"/>
              <a:t>৪।উত্তরঃআল-কোরান।৫।উত্তরঃসকল ইবাদতের মুল।</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 calcmode="lin" valueType="num">
                                      <p:cBhvr>
                                        <p:cTn id="18"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5">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p:cTn id="2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5">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5">
                                            <p:txEl>
                                              <p:pRg st="3" end="3"/>
                                            </p:txEl>
                                          </p:spTgt>
                                        </p:tgtEl>
                                        <p:attrNameLst>
                                          <p:attrName>style.visibility</p:attrName>
                                        </p:attrNameLst>
                                      </p:cBhvr>
                                      <p:to>
                                        <p:strVal val="visible"/>
                                      </p:to>
                                    </p:set>
                                    <p:anim calcmode="lin" valueType="num">
                                      <p:cBhvr>
                                        <p:cTn id="30"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5">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23" presetClass="entr" presetSubtype="16" fill="hold" grpId="0" nodeType="clickEffect">
                                  <p:stCondLst>
                                    <p:cond delay="0"/>
                                  </p:stCondLst>
                                  <p:childTnLst>
                                    <p:set>
                                      <p:cBhvr>
                                        <p:cTn id="35" dur="1" fill="hold">
                                          <p:stCondLst>
                                            <p:cond delay="0"/>
                                          </p:stCondLst>
                                        </p:cTn>
                                        <p:tgtEl>
                                          <p:spTgt spid="5">
                                            <p:txEl>
                                              <p:pRg st="4" end="4"/>
                                            </p:txEl>
                                          </p:spTgt>
                                        </p:tgtEl>
                                        <p:attrNameLst>
                                          <p:attrName>style.visibility</p:attrName>
                                        </p:attrNameLst>
                                      </p:cBhvr>
                                      <p:to>
                                        <p:strVal val="visible"/>
                                      </p:to>
                                    </p:set>
                                    <p:anim calcmode="lin" valueType="num">
                                      <p:cBhvr>
                                        <p:cTn id="36"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5">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23" presetClass="entr" presetSubtype="16"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grpId="0" nodeType="clickEffect">
                                  <p:stCondLst>
                                    <p:cond delay="0"/>
                                  </p:stCondLst>
                                  <p:childTnLst>
                                    <p:set>
                                      <p:cBhvr>
                                        <p:cTn id="47" dur="1" fill="hold">
                                          <p:stCondLst>
                                            <p:cond delay="0"/>
                                          </p:stCondLst>
                                        </p:cTn>
                                        <p:tgtEl>
                                          <p:spTgt spid="5">
                                            <p:txEl>
                                              <p:pRg st="6" end="6"/>
                                            </p:txEl>
                                          </p:spTgt>
                                        </p:tgtEl>
                                        <p:attrNameLst>
                                          <p:attrName>style.visibility</p:attrName>
                                        </p:attrNameLst>
                                      </p:cBhvr>
                                      <p:to>
                                        <p:strVal val="visible"/>
                                      </p:to>
                                    </p:set>
                                    <p:anim calcmode="lin" valueType="num">
                                      <p:cBhvr>
                                        <p:cTn id="48"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9" dur="500" fill="hold"/>
                                        <p:tgtEl>
                                          <p:spTgt spid="5">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lstStyle/>
          <a:p>
            <a:r>
              <a:rPr lang="bn-IN" dirty="0" smtClean="0"/>
              <a:t>সত্য হলে সঃ/মিথ্যা হলে মিঃলিখ</a:t>
            </a:r>
            <a:endParaRPr lang="en-US" dirty="0"/>
          </a:p>
        </p:txBody>
      </p:sp>
      <p:graphicFrame>
        <p:nvGraphicFramePr>
          <p:cNvPr id="4" name="Content Placeholder 3"/>
          <p:cNvGraphicFramePr>
            <a:graphicFrameLocks noGrp="1"/>
          </p:cNvGraphicFramePr>
          <p:nvPr>
            <p:ph idx="1"/>
          </p:nvPr>
        </p:nvGraphicFramePr>
        <p:xfrm>
          <a:off x="457200" y="1600200"/>
          <a:ext cx="8229600" cy="5135880"/>
        </p:xfrm>
        <a:graphic>
          <a:graphicData uri="http://schemas.openxmlformats.org/drawingml/2006/table">
            <a:tbl>
              <a:tblPr firstRow="1" bandRow="1">
                <a:tableStyleId>{BDBED569-4797-4DF1-A0F4-6AAB3CD982D8}</a:tableStyleId>
              </a:tblPr>
              <a:tblGrid>
                <a:gridCol w="5562600"/>
                <a:gridCol w="2667000"/>
              </a:tblGrid>
              <a:tr h="838200">
                <a:tc>
                  <a:txBody>
                    <a:bodyPr/>
                    <a:lstStyle/>
                    <a:p>
                      <a:pPr marL="342900" indent="-342900">
                        <a:buFont typeface="+mj-lt"/>
                        <a:buNone/>
                      </a:pPr>
                      <a:r>
                        <a:rPr lang="bn-IN" sz="2800" b="1" dirty="0" smtClean="0">
                          <a:solidFill>
                            <a:srgbClr val="002060"/>
                          </a:solidFill>
                        </a:rPr>
                        <a:t>১।নামাজ কায়েম করা মোমেনের কাজ</a:t>
                      </a:r>
                      <a:endParaRPr lang="en-US" sz="2800" b="1" dirty="0">
                        <a:solidFill>
                          <a:srgbClr val="002060"/>
                        </a:solidFill>
                      </a:endParaRPr>
                    </a:p>
                  </a:txBody>
                  <a:tcPr/>
                </a:tc>
                <a:tc>
                  <a:txBody>
                    <a:bodyPr/>
                    <a:lstStyle/>
                    <a:p>
                      <a:r>
                        <a:rPr lang="bn-IN" sz="2400" b="1" dirty="0" smtClean="0"/>
                        <a:t>    উত্তরঃ সঃ</a:t>
                      </a:r>
                      <a:endParaRPr lang="en-US" sz="2400" b="1" dirty="0"/>
                    </a:p>
                  </a:txBody>
                  <a:tcPr/>
                </a:tc>
              </a:tr>
              <a:tr h="838200">
                <a:tc>
                  <a:txBody>
                    <a:bodyPr/>
                    <a:lstStyle/>
                    <a:p>
                      <a:r>
                        <a:rPr lang="bn-IN" sz="2800" b="1" dirty="0" smtClean="0"/>
                        <a:t>২।কাফেরের ঠিকানা</a:t>
                      </a:r>
                      <a:r>
                        <a:rPr lang="bn-IN" sz="2800" b="1" baseline="0" dirty="0" smtClean="0"/>
                        <a:t> জান্নাত</a:t>
                      </a:r>
                      <a:endParaRPr lang="en-US" sz="2800" b="1" dirty="0"/>
                    </a:p>
                  </a:txBody>
                  <a:tcPr/>
                </a:tc>
                <a:tc>
                  <a:txBody>
                    <a:bodyPr/>
                    <a:lstStyle/>
                    <a:p>
                      <a:r>
                        <a:rPr lang="bn-IN" sz="2400" b="1" dirty="0" smtClean="0"/>
                        <a:t>    উত্তরঃ মিঃ</a:t>
                      </a:r>
                      <a:endParaRPr lang="en-US" sz="2400" dirty="0"/>
                    </a:p>
                  </a:txBody>
                  <a:tcPr/>
                </a:tc>
              </a:tr>
              <a:tr h="838200">
                <a:tc>
                  <a:txBody>
                    <a:bodyPr/>
                    <a:lstStyle/>
                    <a:p>
                      <a:r>
                        <a:rPr lang="bn-IN" sz="2800" b="1" dirty="0" smtClean="0"/>
                        <a:t>৩।ইসলামে</a:t>
                      </a:r>
                      <a:r>
                        <a:rPr lang="bn-IN" sz="2800" b="1" baseline="0" dirty="0" smtClean="0"/>
                        <a:t> যাকাত দেওয়া ফরজ</a:t>
                      </a:r>
                      <a:endParaRPr lang="en-US" sz="2800" b="1" dirty="0"/>
                    </a:p>
                  </a:txBody>
                  <a:tcPr/>
                </a:tc>
                <a:tc>
                  <a:txBody>
                    <a:bodyPr/>
                    <a:lstStyle/>
                    <a:p>
                      <a:r>
                        <a:rPr lang="bn-IN" sz="1800" b="1" dirty="0" smtClean="0"/>
                        <a:t>     </a:t>
                      </a:r>
                      <a:r>
                        <a:rPr lang="bn-IN" sz="2400" b="1" dirty="0" smtClean="0"/>
                        <a:t>উত্তরঃ সঃ</a:t>
                      </a:r>
                      <a:endParaRPr lang="en-US" sz="2400" b="1" dirty="0"/>
                    </a:p>
                  </a:txBody>
                  <a:tcPr/>
                </a:tc>
              </a:tr>
              <a:tr h="838200">
                <a:tc>
                  <a:txBody>
                    <a:bodyPr/>
                    <a:lstStyle/>
                    <a:p>
                      <a:r>
                        <a:rPr lang="bn-IN" sz="2400" b="1" dirty="0" smtClean="0"/>
                        <a:t>৪।পরকালের প্রতি ইমান</a:t>
                      </a:r>
                      <a:r>
                        <a:rPr lang="bn-IN" sz="2400" b="1" baseline="0" dirty="0" smtClean="0"/>
                        <a:t> আনা ফরজ</a:t>
                      </a:r>
                      <a:endParaRPr lang="en-US" sz="2400" b="1" dirty="0"/>
                    </a:p>
                  </a:txBody>
                  <a:tcPr/>
                </a:tc>
                <a:tc>
                  <a:txBody>
                    <a:bodyPr/>
                    <a:lstStyle/>
                    <a:p>
                      <a:r>
                        <a:rPr lang="bn-IN" sz="1800" b="1" dirty="0" smtClean="0"/>
                        <a:t>     </a:t>
                      </a:r>
                      <a:r>
                        <a:rPr lang="bn-IN" sz="2800" b="1" dirty="0" smtClean="0"/>
                        <a:t>উত্তরঃ সঃ</a:t>
                      </a:r>
                      <a:endParaRPr lang="en-US" sz="2800" dirty="0"/>
                    </a:p>
                  </a:txBody>
                  <a:tcPr/>
                </a:tc>
              </a:tr>
              <a:tr h="838200">
                <a:tc>
                  <a:txBody>
                    <a:bodyPr/>
                    <a:lstStyle/>
                    <a:p>
                      <a:r>
                        <a:rPr lang="bn-IN" sz="3200" dirty="0" smtClean="0"/>
                        <a:t>৫</a:t>
                      </a:r>
                      <a:r>
                        <a:rPr lang="bn-IN" sz="3200" b="1" dirty="0" smtClean="0"/>
                        <a:t>।মোনাফিকরা</a:t>
                      </a:r>
                      <a:r>
                        <a:rPr lang="bn-IN" sz="3200" b="1" baseline="0" dirty="0" smtClean="0"/>
                        <a:t> ধোকা দেয় না</a:t>
                      </a:r>
                      <a:endParaRPr lang="en-US" sz="3200" b="1" dirty="0"/>
                    </a:p>
                  </a:txBody>
                  <a:tcPr/>
                </a:tc>
                <a:tc>
                  <a:txBody>
                    <a:bodyPr/>
                    <a:lstStyle/>
                    <a:p>
                      <a:r>
                        <a:rPr lang="bn-IN" sz="2400" b="1" dirty="0" smtClean="0"/>
                        <a:t>   উত্তরঃ মিঃ</a:t>
                      </a:r>
                      <a:endParaRPr lang="en-US" sz="2400" dirty="0"/>
                    </a:p>
                  </a:txBody>
                  <a:tcPr/>
                </a:tc>
              </a:tr>
              <a:tr h="838200">
                <a:tc>
                  <a:txBody>
                    <a:bodyPr/>
                    <a:lstStyle/>
                    <a:p>
                      <a:r>
                        <a:rPr lang="bn-IN" sz="2400" b="1" dirty="0" smtClean="0"/>
                        <a:t>৬।কাফিরেরা</a:t>
                      </a:r>
                      <a:r>
                        <a:rPr lang="bn-IN" sz="2400" b="1" baseline="0" dirty="0" smtClean="0"/>
                        <a:t> পরকালে নেয়ামত পাবে</a:t>
                      </a:r>
                      <a:endParaRPr lang="en-US" sz="2400" b="1" dirty="0"/>
                    </a:p>
                  </a:txBody>
                  <a:tcPr/>
                </a:tc>
                <a:tc>
                  <a:txBody>
                    <a:bodyPr/>
                    <a:lstStyle/>
                    <a:p>
                      <a:r>
                        <a:rPr lang="bn-IN" sz="2400" b="1" dirty="0" smtClean="0"/>
                        <a:t>   উত্তরঃ মিঃ</a:t>
                      </a:r>
                      <a:endParaRPr lang="en-US" sz="2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1"/>
                                          </p:val>
                                        </p:tav>
                                        <p:tav tm="100000">
                                          <p:val>
                                            <p:strVal val="#ppt_x"/>
                                          </p:val>
                                        </p:tav>
                                      </p:tavLst>
                                    </p:anim>
                                    <p:anim calcmode="lin" valueType="num">
                                      <p:cBhvr>
                                        <p:cTn id="9" dur="10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bn-IN" sz="6600" dirty="0" smtClean="0"/>
              <a:t>বাড়ির কাজ</a:t>
            </a:r>
            <a:endParaRPr lang="en-US" sz="6600" dirty="0"/>
          </a:p>
        </p:txBody>
      </p:sp>
      <p:sp>
        <p:nvSpPr>
          <p:cNvPr id="3" name="Content Placeholder 2"/>
          <p:cNvSpPr>
            <a:spLocks noGrp="1"/>
          </p:cNvSpPr>
          <p:nvPr>
            <p:ph idx="1"/>
          </p:nvPr>
        </p:nvSpPr>
        <p:spPr>
          <a:blipFill>
            <a:blip r:embed="rId3"/>
            <a:tile tx="0" ty="0" sx="100000" sy="100000" flip="none" algn="tl"/>
          </a:blipFill>
        </p:spPr>
        <p:txBody>
          <a:bodyPr>
            <a:normAutofit fontScale="25000" lnSpcReduction="20000"/>
          </a:bodyPr>
          <a:lstStyle/>
          <a:p>
            <a:pPr>
              <a:buNone/>
            </a:pPr>
            <a:r>
              <a:rPr lang="bn-IN" sz="3600" b="1" dirty="0" smtClean="0"/>
              <a:t>----</a:t>
            </a:r>
            <a:r>
              <a:rPr lang="bn-IN" sz="8000" b="1" dirty="0" smtClean="0"/>
              <a:t>উদ্দীপকটি পড়ে নিচের প্রশ্নের উত্তর লিখঃ-</a:t>
            </a:r>
            <a:endParaRPr lang="bn-IN" sz="8000" b="1" dirty="0" smtClean="0">
              <a:solidFill>
                <a:srgbClr val="002060"/>
              </a:solidFill>
            </a:endParaRPr>
          </a:p>
          <a:p>
            <a:pPr>
              <a:buNone/>
            </a:pPr>
            <a:r>
              <a:rPr lang="en-US" sz="8000" b="1" dirty="0" smtClean="0">
                <a:solidFill>
                  <a:srgbClr val="002060"/>
                </a:solidFill>
              </a:rPr>
              <a:t>-</a:t>
            </a:r>
            <a:r>
              <a:rPr lang="bn-IN" sz="8000" b="1" dirty="0" smtClean="0">
                <a:solidFill>
                  <a:srgbClr val="002060"/>
                </a:solidFill>
              </a:rPr>
              <a:t>ম্ননিরুল ইসলাম হয়বতনগর আলীয়া মাদ্রাসায় ৯ম শ্রেনির ছাত্র।একদিন ক্লাশে কোরান শিক্ষকের কাছে একজন মুমিনের অত্যাবশ্যকীয় গুণাবলি  সম্পর্কে জানতে চাইলে শিক্ষক বললেন,একজন খাঁটি মুমিন হতে হলে আকিদা শুদ্ধ করার সাথে সাথে নেক আমলের চর্চা করতে হয়।অতঃপর তিনি সুরা বাকারার নিন্মোক্ত আয়াত গুলো পড়লেন--</a:t>
            </a:r>
            <a:r>
              <a:rPr lang="bn-IN" sz="3600" b="1" dirty="0" smtClean="0">
                <a:solidFill>
                  <a:srgbClr val="002060"/>
                </a:solidFill>
              </a:rPr>
              <a:t>------------------------------------</a:t>
            </a:r>
            <a:r>
              <a:rPr lang="ar-SA" sz="9600" b="1" dirty="0" smtClean="0">
                <a:solidFill>
                  <a:srgbClr val="002060"/>
                </a:solidFill>
              </a:rPr>
              <a:t>الم</a:t>
            </a:r>
            <a:r>
              <a:rPr lang="en-US" sz="9600" b="1" dirty="0" smtClean="0">
                <a:solidFill>
                  <a:srgbClr val="002060"/>
                </a:solidFill>
              </a:rPr>
              <a:t>-</a:t>
            </a:r>
          </a:p>
          <a:p>
            <a:pPr lvl="0" algn="r">
              <a:buNone/>
            </a:pPr>
            <a:r>
              <a:rPr lang="ar-SA" sz="9600" b="1" dirty="0" smtClean="0">
                <a:solidFill>
                  <a:srgbClr val="002060"/>
                </a:solidFill>
              </a:rPr>
              <a:t>ذالك الكتب لاريب فيه –هدى للمتقين-الذين يؤمنون با لغيب وقيمون الصلوت</a:t>
            </a:r>
            <a:endParaRPr lang="bn-IN" sz="9600" b="1" dirty="0" smtClean="0">
              <a:solidFill>
                <a:srgbClr val="002060"/>
              </a:solidFill>
            </a:endParaRPr>
          </a:p>
          <a:p>
            <a:pPr lvl="0" algn="r">
              <a:buNone/>
            </a:pPr>
            <a:r>
              <a:rPr lang="ar-SA" sz="8000" b="1" dirty="0" smtClean="0">
                <a:solidFill>
                  <a:srgbClr val="002060"/>
                </a:solidFill>
              </a:rPr>
              <a:t>ومما رزقنهم ينفقون-والذىن يومنون بما انزل اليك وما انزل من قيلك-وبلاخرت -هم يوقنون-اولئك على هدى من ربهم والئك هم  مفلحون-ان الذين كفروا سواء عليهم ءانزرتهم ام لم تنزرهم لا يئمنون- </a:t>
            </a:r>
            <a:endParaRPr lang="en-US" sz="7200" b="1" dirty="0" smtClean="0"/>
          </a:p>
          <a:p>
            <a:pPr marL="571500" indent="-571500">
              <a:buNone/>
            </a:pPr>
            <a:r>
              <a:rPr lang="en-US" sz="7200" b="1" dirty="0" smtClean="0"/>
              <a:t>১।</a:t>
            </a:r>
            <a:r>
              <a:rPr lang="bn-IN" sz="7200" b="1" dirty="0" smtClean="0"/>
              <a:t>বাকারা অর্থ কী?</a:t>
            </a:r>
          </a:p>
          <a:p>
            <a:pPr>
              <a:buNone/>
            </a:pPr>
            <a:r>
              <a:rPr lang="bn-IN" sz="7200" b="1" dirty="0" smtClean="0"/>
              <a:t>২মুত্তাকিন কারা?বুঝিয়ে লিখ।</a:t>
            </a:r>
          </a:p>
          <a:p>
            <a:pPr>
              <a:buNone/>
            </a:pPr>
            <a:r>
              <a:rPr lang="bn-IN" sz="7200" b="1" dirty="0" smtClean="0"/>
              <a:t>৩।</a:t>
            </a:r>
            <a:r>
              <a:rPr lang="bn-IN" sz="7200" b="1" dirty="0" smtClean="0">
                <a:solidFill>
                  <a:srgbClr val="002060"/>
                </a:solidFill>
              </a:rPr>
              <a:t> -একজন খাঁটি মুমিন হতে হলে আকিদা শুদ্ধ করার সাথে সাথে নেক আমলের চর্চা করতে হয়-। শিক্ষকের এমন্তব্যটি </a:t>
            </a:r>
            <a:r>
              <a:rPr lang="bn-IN" sz="7200" b="1" dirty="0" smtClean="0"/>
              <a:t>তুমি</a:t>
            </a:r>
            <a:r>
              <a:rPr lang="en-US" sz="7200" b="1" dirty="0" smtClean="0"/>
              <a:t> </a:t>
            </a:r>
            <a:r>
              <a:rPr lang="en-US" sz="7200" b="1" dirty="0" err="1" smtClean="0"/>
              <a:t>কি</a:t>
            </a:r>
            <a:r>
              <a:rPr lang="bn-IN" sz="7200" b="1" dirty="0" smtClean="0"/>
              <a:t> সমর্থনকর?তা</a:t>
            </a:r>
            <a:r>
              <a:rPr lang="bn-IN" sz="7200" b="1" dirty="0" smtClean="0">
                <a:solidFill>
                  <a:srgbClr val="002060"/>
                </a:solidFill>
              </a:rPr>
              <a:t> কোরান থেকে প্রমান কর।</a:t>
            </a:r>
            <a:endParaRPr lang="bn-IN" sz="7200" b="1" dirty="0" smtClean="0"/>
          </a:p>
          <a:p>
            <a:pPr>
              <a:buNone/>
            </a:pPr>
            <a:r>
              <a:rPr lang="bn-IN" sz="7200" b="1" dirty="0" smtClean="0"/>
              <a:t>৪।একজন খাঁটি মোমেনের গুনাবলি সম্পর্কে ওএকজন কাফেরের কাজের তুলনা করে</a:t>
            </a:r>
          </a:p>
          <a:p>
            <a:pPr>
              <a:buNone/>
            </a:pPr>
            <a:r>
              <a:rPr lang="bn-IN" sz="7200" b="1" dirty="0" smtClean="0"/>
              <a:t>ব্যাখ্যা দাও।</a:t>
            </a:r>
            <a:endParaRPr lang="ar-SA" sz="8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n-IN" sz="6600" b="1" dirty="0" smtClean="0">
                <a:solidFill>
                  <a:srgbClr val="7030A0"/>
                </a:solidFill>
              </a:rPr>
              <a:t>ধন্যবাদ</a:t>
            </a:r>
            <a:endParaRPr lang="en-US" sz="6600" b="1" dirty="0">
              <a:solidFill>
                <a:srgbClr val="7030A0"/>
              </a:solidFill>
            </a:endParaRPr>
          </a:p>
        </p:txBody>
      </p:sp>
      <p:sp>
        <p:nvSpPr>
          <p:cNvPr id="3" name="Content Placeholder 2"/>
          <p:cNvSpPr>
            <a:spLocks noGrp="1"/>
          </p:cNvSpPr>
          <p:nvPr>
            <p:ph idx="1"/>
          </p:nvPr>
        </p:nvSpPr>
        <p:spPr>
          <a:xfrm>
            <a:off x="304800" y="5181600"/>
            <a:ext cx="8229600" cy="1295400"/>
          </a:xfrm>
        </p:spPr>
        <p:txBody>
          <a:bodyPr>
            <a:normAutofit/>
          </a:bodyPr>
          <a:lstStyle/>
          <a:p>
            <a:pPr algn="ctr">
              <a:buNone/>
            </a:pPr>
            <a:r>
              <a:rPr lang="bn-IN" sz="7200" b="1" dirty="0" smtClean="0">
                <a:solidFill>
                  <a:srgbClr val="FFFF00"/>
                </a:solidFill>
              </a:rPr>
              <a:t>আল্লাহ হাফেজ</a:t>
            </a:r>
            <a:endParaRPr lang="en-US" sz="7200" b="1" dirty="0">
              <a:solidFill>
                <a:srgbClr val="FFFF00"/>
              </a:solidFill>
            </a:endParaRPr>
          </a:p>
        </p:txBody>
      </p:sp>
      <p:pic>
        <p:nvPicPr>
          <p:cNvPr id="4" name="Content Placeholder 3" descr="images (1).jpg"/>
          <p:cNvPicPr>
            <a:picLocks noChangeAspect="1"/>
          </p:cNvPicPr>
          <p:nvPr/>
        </p:nvPicPr>
        <p:blipFill>
          <a:blip r:embed="rId2"/>
          <a:stretch>
            <a:fillRect/>
          </a:stretch>
        </p:blipFill>
        <p:spPr>
          <a:xfrm>
            <a:off x="990600" y="2133600"/>
            <a:ext cx="7058025" cy="28003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mph" presetSubtype="0" fill="hold" grpId="0" nodeType="clickEffect">
                                  <p:stCondLst>
                                    <p:cond delay="0"/>
                                  </p:stCondLst>
                                  <p:childTnLst>
                                    <p:anim calcmode="discrete" valueType="str">
                                      <p:cBhvr>
                                        <p:cTn id="6" dur="1000" fill="hold"/>
                                        <p:tgtEl>
                                          <p:spTgt spid="2"/>
                                        </p:tgtEl>
                                        <p:attrNameLst>
                                          <p:attrName>style.visibility</p:attrName>
                                        </p:attrNameLst>
                                      </p:cBhvr>
                                      <p:tavLst>
                                        <p:tav tm="0">
                                          <p:val>
                                            <p:strVal val="hidden"/>
                                          </p:val>
                                        </p:tav>
                                        <p:tav tm="50000">
                                          <p:val>
                                            <p:strVal val="visible"/>
                                          </p:val>
                                        </p:tav>
                                      </p:tavLst>
                                    </p:anim>
                                  </p:childTnLst>
                                </p:cTn>
                              </p:par>
                            </p:childTnLst>
                          </p:cTn>
                        </p:par>
                        <p:par>
                          <p:cTn id="7" fill="hold">
                            <p:stCondLst>
                              <p:cond delay="1000"/>
                            </p:stCondLst>
                            <p:childTnLst>
                              <p:par>
                                <p:cTn id="8" presetID="40" presetClass="entr" presetSubtype="0" repeatCount="indefinite" fill="hold" grpId="0" nodeType="afterEffect">
                                  <p:stCondLst>
                                    <p:cond delay="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anim calcmode="lin" valueType="num">
                                      <p:cBhvr>
                                        <p:cTn id="11" dur="10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12"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ar-SA" sz="6600" b="1" dirty="0" smtClean="0">
                <a:solidFill>
                  <a:srgbClr val="002060"/>
                </a:solidFill>
              </a:rPr>
              <a:t>تعرف</a:t>
            </a:r>
            <a:r>
              <a:rPr lang="en-US" sz="6600" b="1" dirty="0" smtClean="0">
                <a:solidFill>
                  <a:srgbClr val="002060"/>
                </a:solidFill>
              </a:rPr>
              <a:t>/</a:t>
            </a:r>
            <a:r>
              <a:rPr lang="bn-IN" sz="6600" b="1" dirty="0" smtClean="0">
                <a:solidFill>
                  <a:srgbClr val="002060"/>
                </a:solidFill>
              </a:rPr>
              <a:t>পরিচিতি</a:t>
            </a:r>
            <a:endParaRPr lang="en-US" sz="6600" b="1" dirty="0">
              <a:solidFill>
                <a:srgbClr val="002060"/>
              </a:solidFill>
            </a:endParaRPr>
          </a:p>
        </p:txBody>
      </p:sp>
      <p:sp>
        <p:nvSpPr>
          <p:cNvPr id="3" name="Text Placeholder 2"/>
          <p:cNvSpPr>
            <a:spLocks noGrp="1"/>
          </p:cNvSpPr>
          <p:nvPr>
            <p:ph type="body" idx="1"/>
          </p:nvPr>
        </p:nvSpPr>
        <p:spPr>
          <a:blipFill>
            <a:blip r:embed="rId3"/>
            <a:tile tx="0" ty="0" sx="100000" sy="100000" flip="none" algn="tl"/>
          </a:blipFill>
        </p:spPr>
        <p:txBody>
          <a:bodyPr>
            <a:noAutofit/>
          </a:bodyPr>
          <a:lstStyle/>
          <a:p>
            <a:pPr algn="ctr"/>
            <a:r>
              <a:rPr lang="ar-SA" sz="4400" dirty="0" smtClean="0"/>
              <a:t>معلم</a:t>
            </a:r>
            <a:r>
              <a:rPr lang="bn-IN" sz="4400" dirty="0" smtClean="0"/>
              <a:t>/শিক্ষক</a:t>
            </a:r>
            <a:endParaRPr lang="en-US" sz="4400" dirty="0"/>
          </a:p>
        </p:txBody>
      </p:sp>
      <p:sp>
        <p:nvSpPr>
          <p:cNvPr id="4" name="Content Placeholder 3"/>
          <p:cNvSpPr>
            <a:spLocks noGrp="1"/>
          </p:cNvSpPr>
          <p:nvPr>
            <p:ph sz="half" idx="2"/>
          </p:nvPr>
        </p:nvSpPr>
        <p:spPr>
          <a:blipFill>
            <a:blip r:embed="rId4"/>
            <a:tile tx="0" ty="0" sx="100000" sy="100000" flip="none" algn="tl"/>
          </a:blipFill>
        </p:spPr>
        <p:txBody>
          <a:bodyPr>
            <a:normAutofit/>
          </a:bodyPr>
          <a:lstStyle/>
          <a:p>
            <a:pPr algn="ctr">
              <a:buNone/>
            </a:pPr>
            <a:r>
              <a:rPr lang="bn-IN" b="1" dirty="0" smtClean="0"/>
              <a:t>মোঃরুহুল আমিন খান</a:t>
            </a:r>
          </a:p>
          <a:p>
            <a:pPr algn="ctr">
              <a:buNone/>
            </a:pPr>
            <a:r>
              <a:rPr lang="bn-IN" b="1" dirty="0" smtClean="0"/>
              <a:t>সহকারি সুপার,</a:t>
            </a:r>
          </a:p>
          <a:p>
            <a:pPr algn="ctr">
              <a:buNone/>
            </a:pPr>
            <a:r>
              <a:rPr lang="bn-IN" b="1" dirty="0" smtClean="0"/>
              <a:t>বালালি বাঘমারা খন্দকার আব্দুর রাজ্জাক দাখিল মাদ্রাসা-মদন-নেত্রকোণা।</a:t>
            </a:r>
            <a:endParaRPr lang="en-US" b="1" dirty="0"/>
          </a:p>
        </p:txBody>
      </p:sp>
      <p:sp>
        <p:nvSpPr>
          <p:cNvPr id="5" name="Text Placeholder 4"/>
          <p:cNvSpPr>
            <a:spLocks noGrp="1"/>
          </p:cNvSpPr>
          <p:nvPr>
            <p:ph type="body" sz="quarter" idx="3"/>
          </p:nvPr>
        </p:nvSpPr>
        <p:spPr>
          <a:blipFill>
            <a:blip r:embed="rId5"/>
            <a:tile tx="0" ty="0" sx="100000" sy="100000" flip="none" algn="tl"/>
          </a:blipFill>
        </p:spPr>
        <p:txBody>
          <a:bodyPr>
            <a:noAutofit/>
          </a:bodyPr>
          <a:lstStyle/>
          <a:p>
            <a:pPr algn="ctr"/>
            <a:r>
              <a:rPr lang="en-US" sz="3600" dirty="0" err="1" smtClean="0"/>
              <a:t>পাঠ</a:t>
            </a:r>
            <a:endParaRPr lang="en-US" sz="3600" dirty="0"/>
          </a:p>
        </p:txBody>
      </p:sp>
      <p:sp>
        <p:nvSpPr>
          <p:cNvPr id="8" name="Content Placeholder 7"/>
          <p:cNvSpPr>
            <a:spLocks noGrp="1"/>
          </p:cNvSpPr>
          <p:nvPr>
            <p:ph sz="quarter" idx="4"/>
          </p:nvPr>
        </p:nvSpPr>
        <p:spPr>
          <a:blipFill>
            <a:blip r:embed="rId6"/>
            <a:tile tx="0" ty="0" sx="100000" sy="100000" flip="none" algn="tl"/>
          </a:blipFill>
        </p:spPr>
        <p:txBody>
          <a:bodyPr>
            <a:normAutofit/>
          </a:bodyPr>
          <a:lstStyle/>
          <a:p>
            <a:pPr>
              <a:buNone/>
            </a:pPr>
            <a:r>
              <a:rPr lang="bn-IN" sz="3200" b="1" dirty="0" smtClean="0"/>
              <a:t>শ্রেণিঃ৯ম</a:t>
            </a:r>
          </a:p>
          <a:p>
            <a:pPr>
              <a:buNone/>
            </a:pPr>
            <a:r>
              <a:rPr lang="bn-IN" sz="3200" b="1" dirty="0" smtClean="0"/>
              <a:t>বিষয়ঃআল-কোরান</a:t>
            </a:r>
          </a:p>
          <a:p>
            <a:pPr>
              <a:buNone/>
            </a:pPr>
            <a:r>
              <a:rPr lang="bn-IN" sz="3200" b="1" dirty="0" smtClean="0"/>
              <a:t>সুরাঃআল-বাকারা</a:t>
            </a:r>
          </a:p>
          <a:p>
            <a:pPr>
              <a:buNone/>
            </a:pPr>
            <a:r>
              <a:rPr lang="bn-IN" sz="3200" b="1" dirty="0" smtClean="0"/>
              <a:t>রুকুঃ১-৮</a:t>
            </a:r>
            <a:endParaRPr lang="en-US" sz="3200" b="1" dirty="0"/>
          </a:p>
        </p:txBody>
      </p:sp>
      <p:pic>
        <p:nvPicPr>
          <p:cNvPr id="9" name="Content Placeholder 6" descr="ambasador ruhul khan amin.jpg"/>
          <p:cNvPicPr>
            <a:picLocks noChangeAspect="1"/>
          </p:cNvPicPr>
          <p:nvPr/>
        </p:nvPicPr>
        <p:blipFill>
          <a:blip r:embed="rId7"/>
          <a:stretch>
            <a:fillRect/>
          </a:stretch>
        </p:blipFill>
        <p:spPr>
          <a:xfrm>
            <a:off x="914400" y="4267200"/>
            <a:ext cx="3352800" cy="178673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4">
                                            <p:bg/>
                                          </p:spTgt>
                                        </p:tgtEl>
                                        <p:attrNameLst>
                                          <p:attrName>style.visibility</p:attrName>
                                        </p:attrNameLst>
                                      </p:cBhvr>
                                      <p:to>
                                        <p:strVal val="visible"/>
                                      </p:to>
                                    </p:set>
                                    <p:anim calcmode="lin" valueType="num">
                                      <p:cBhvr>
                                        <p:cTn id="17" dur="500" fill="hold"/>
                                        <p:tgtEl>
                                          <p:spTgt spid="4">
                                            <p:bg/>
                                          </p:spTgt>
                                        </p:tgtEl>
                                        <p:attrNameLst>
                                          <p:attrName>ppt_w</p:attrName>
                                        </p:attrNameLst>
                                      </p:cBhvr>
                                      <p:tavLst>
                                        <p:tav tm="0">
                                          <p:val>
                                            <p:fltVal val="0"/>
                                          </p:val>
                                        </p:tav>
                                        <p:tav tm="100000">
                                          <p:val>
                                            <p:strVal val="#ppt_w"/>
                                          </p:val>
                                        </p:tav>
                                      </p:tavLst>
                                    </p:anim>
                                    <p:anim calcmode="lin" valueType="num">
                                      <p:cBhvr>
                                        <p:cTn id="18" dur="500" fill="hold"/>
                                        <p:tgtEl>
                                          <p:spTgt spid="4">
                                            <p:bg/>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 calcmode="lin" valueType="num">
                                      <p:cBhvr>
                                        <p:cTn id="23"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 calcmode="lin" valueType="num">
                                      <p:cBhvr>
                                        <p:cTn id="29"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4">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 calcmode="lin" valueType="num">
                                      <p:cBhvr>
                                        <p:cTn id="35"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9" presetClass="entr" presetSubtype="0" fill="hold" grpId="0" nodeType="clickEffect">
                                  <p:stCondLst>
                                    <p:cond delay="0"/>
                                  </p:stCondLst>
                                  <p:childTnLst>
                                    <p:set>
                                      <p:cBhvr>
                                        <p:cTn id="40" dur="1" fill="hold">
                                          <p:stCondLst>
                                            <p:cond delay="0"/>
                                          </p:stCondLst>
                                        </p:cTn>
                                        <p:tgtEl>
                                          <p:spTgt spid="8">
                                            <p:bg/>
                                          </p:spTgt>
                                        </p:tgtEl>
                                        <p:attrNameLst>
                                          <p:attrName>style.visibility</p:attrName>
                                        </p:attrNameLst>
                                      </p:cBhvr>
                                      <p:to>
                                        <p:strVal val="visible"/>
                                      </p:to>
                                    </p:set>
                                    <p:anim calcmode="lin" valueType="num">
                                      <p:cBhvr>
                                        <p:cTn id="41" dur="1000" fill="hold"/>
                                        <p:tgtEl>
                                          <p:spTgt spid="8">
                                            <p:bg/>
                                          </p:spTgt>
                                        </p:tgtEl>
                                        <p:attrNameLst>
                                          <p:attrName>ppt_x</p:attrName>
                                        </p:attrNameLst>
                                      </p:cBhvr>
                                      <p:tavLst>
                                        <p:tav tm="0">
                                          <p:val>
                                            <p:strVal val="#ppt_x-.2"/>
                                          </p:val>
                                        </p:tav>
                                        <p:tav tm="100000">
                                          <p:val>
                                            <p:strVal val="#ppt_x"/>
                                          </p:val>
                                        </p:tav>
                                      </p:tavLst>
                                    </p:anim>
                                    <p:anim calcmode="lin" valueType="num">
                                      <p:cBhvr>
                                        <p:cTn id="42" dur="1000" fill="hold"/>
                                        <p:tgtEl>
                                          <p:spTgt spid="8">
                                            <p:bg/>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8">
                                            <p:bg/>
                                          </p:spTgt>
                                        </p:tgtEl>
                                      </p:cBhvr>
                                    </p:animEffect>
                                  </p:childTnLst>
                                </p:cTn>
                              </p:par>
                            </p:childTnLst>
                          </p:cTn>
                        </p:par>
                      </p:childTnLst>
                    </p:cTn>
                  </p:par>
                  <p:par>
                    <p:cTn id="44" fill="hold">
                      <p:stCondLst>
                        <p:cond delay="indefinite"/>
                      </p:stCondLst>
                      <p:childTnLst>
                        <p:par>
                          <p:cTn id="45" fill="hold">
                            <p:stCondLst>
                              <p:cond delay="0"/>
                            </p:stCondLst>
                            <p:childTnLst>
                              <p:par>
                                <p:cTn id="46" presetID="29" presetClass="entr" presetSubtype="0" fill="hold" grpId="0" nodeType="clickEffect">
                                  <p:stCondLst>
                                    <p:cond delay="0"/>
                                  </p:stCondLst>
                                  <p:childTnLst>
                                    <p:set>
                                      <p:cBhvr>
                                        <p:cTn id="47" dur="1" fill="hold">
                                          <p:stCondLst>
                                            <p:cond delay="0"/>
                                          </p:stCondLst>
                                        </p:cTn>
                                        <p:tgtEl>
                                          <p:spTgt spid="8">
                                            <p:txEl>
                                              <p:pRg st="0" end="0"/>
                                            </p:txEl>
                                          </p:spTgt>
                                        </p:tgtEl>
                                        <p:attrNameLst>
                                          <p:attrName>style.visibility</p:attrName>
                                        </p:attrNameLst>
                                      </p:cBhvr>
                                      <p:to>
                                        <p:strVal val="visible"/>
                                      </p:to>
                                    </p:set>
                                    <p:anim calcmode="lin" valueType="num">
                                      <p:cBhvr>
                                        <p:cTn id="48" dur="1000" fill="hold"/>
                                        <p:tgtEl>
                                          <p:spTgt spid="8">
                                            <p:txEl>
                                              <p:pRg st="0" end="0"/>
                                            </p:txEl>
                                          </p:spTgt>
                                        </p:tgtEl>
                                        <p:attrNameLst>
                                          <p:attrName>ppt_x</p:attrName>
                                        </p:attrNameLst>
                                      </p:cBhvr>
                                      <p:tavLst>
                                        <p:tav tm="0">
                                          <p:val>
                                            <p:strVal val="#ppt_x-.2"/>
                                          </p:val>
                                        </p:tav>
                                        <p:tav tm="100000">
                                          <p:val>
                                            <p:strVal val="#ppt_x"/>
                                          </p:val>
                                        </p:tav>
                                      </p:tavLst>
                                    </p:anim>
                                    <p:anim calcmode="lin" valueType="num">
                                      <p:cBhvr>
                                        <p:cTn id="49" dur="1000" fill="hold"/>
                                        <p:tgtEl>
                                          <p:spTgt spid="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0" dur="1000"/>
                                        <p:tgtEl>
                                          <p:spTgt spid="8">
                                            <p:txEl>
                                              <p:pRg st="0" end="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9" presetClass="entr" presetSubtype="0" fill="hold" grpId="0" nodeType="clickEffect">
                                  <p:stCondLst>
                                    <p:cond delay="0"/>
                                  </p:stCondLst>
                                  <p:childTnLst>
                                    <p:set>
                                      <p:cBhvr>
                                        <p:cTn id="54" dur="1" fill="hold">
                                          <p:stCondLst>
                                            <p:cond delay="0"/>
                                          </p:stCondLst>
                                        </p:cTn>
                                        <p:tgtEl>
                                          <p:spTgt spid="8">
                                            <p:txEl>
                                              <p:pRg st="1" end="1"/>
                                            </p:txEl>
                                          </p:spTgt>
                                        </p:tgtEl>
                                        <p:attrNameLst>
                                          <p:attrName>style.visibility</p:attrName>
                                        </p:attrNameLst>
                                      </p:cBhvr>
                                      <p:to>
                                        <p:strVal val="visible"/>
                                      </p:to>
                                    </p:set>
                                    <p:anim calcmode="lin" valueType="num">
                                      <p:cBhvr>
                                        <p:cTn id="55" dur="1000" fill="hold"/>
                                        <p:tgtEl>
                                          <p:spTgt spid="8">
                                            <p:txEl>
                                              <p:pRg st="1" end="1"/>
                                            </p:txEl>
                                          </p:spTgt>
                                        </p:tgtEl>
                                        <p:attrNameLst>
                                          <p:attrName>ppt_x</p:attrName>
                                        </p:attrNameLst>
                                      </p:cBhvr>
                                      <p:tavLst>
                                        <p:tav tm="0">
                                          <p:val>
                                            <p:strVal val="#ppt_x-.2"/>
                                          </p:val>
                                        </p:tav>
                                        <p:tav tm="100000">
                                          <p:val>
                                            <p:strVal val="#ppt_x"/>
                                          </p:val>
                                        </p:tav>
                                      </p:tavLst>
                                    </p:anim>
                                    <p:anim calcmode="lin" valueType="num">
                                      <p:cBhvr>
                                        <p:cTn id="56" dur="1000" fill="hold"/>
                                        <p:tgtEl>
                                          <p:spTgt spid="8">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57" dur="1000"/>
                                        <p:tgtEl>
                                          <p:spTgt spid="8">
                                            <p:txEl>
                                              <p:pRg st="1" end="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9" presetClass="entr" presetSubtype="0" fill="hold" grpId="0" nodeType="clickEffect">
                                  <p:stCondLst>
                                    <p:cond delay="0"/>
                                  </p:stCondLst>
                                  <p:childTnLst>
                                    <p:set>
                                      <p:cBhvr>
                                        <p:cTn id="61" dur="1" fill="hold">
                                          <p:stCondLst>
                                            <p:cond delay="0"/>
                                          </p:stCondLst>
                                        </p:cTn>
                                        <p:tgtEl>
                                          <p:spTgt spid="8">
                                            <p:txEl>
                                              <p:pRg st="2" end="2"/>
                                            </p:txEl>
                                          </p:spTgt>
                                        </p:tgtEl>
                                        <p:attrNameLst>
                                          <p:attrName>style.visibility</p:attrName>
                                        </p:attrNameLst>
                                      </p:cBhvr>
                                      <p:to>
                                        <p:strVal val="visible"/>
                                      </p:to>
                                    </p:set>
                                    <p:anim calcmode="lin" valueType="num">
                                      <p:cBhvr>
                                        <p:cTn id="62" dur="1000" fill="hold"/>
                                        <p:tgtEl>
                                          <p:spTgt spid="8">
                                            <p:txEl>
                                              <p:pRg st="2" end="2"/>
                                            </p:txEl>
                                          </p:spTgt>
                                        </p:tgtEl>
                                        <p:attrNameLst>
                                          <p:attrName>ppt_x</p:attrName>
                                        </p:attrNameLst>
                                      </p:cBhvr>
                                      <p:tavLst>
                                        <p:tav tm="0">
                                          <p:val>
                                            <p:strVal val="#ppt_x-.2"/>
                                          </p:val>
                                        </p:tav>
                                        <p:tav tm="100000">
                                          <p:val>
                                            <p:strVal val="#ppt_x"/>
                                          </p:val>
                                        </p:tav>
                                      </p:tavLst>
                                    </p:anim>
                                    <p:anim calcmode="lin" valueType="num">
                                      <p:cBhvr>
                                        <p:cTn id="63" dur="1000" fill="hold"/>
                                        <p:tgtEl>
                                          <p:spTgt spid="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64" dur="1000"/>
                                        <p:tgtEl>
                                          <p:spTgt spid="8">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9" presetClass="entr" presetSubtype="0" fill="hold" grpId="0" nodeType="clickEffect">
                                  <p:stCondLst>
                                    <p:cond delay="0"/>
                                  </p:stCondLst>
                                  <p:childTnLst>
                                    <p:set>
                                      <p:cBhvr>
                                        <p:cTn id="68" dur="1" fill="hold">
                                          <p:stCondLst>
                                            <p:cond delay="0"/>
                                          </p:stCondLst>
                                        </p:cTn>
                                        <p:tgtEl>
                                          <p:spTgt spid="8">
                                            <p:txEl>
                                              <p:pRg st="3" end="3"/>
                                            </p:txEl>
                                          </p:spTgt>
                                        </p:tgtEl>
                                        <p:attrNameLst>
                                          <p:attrName>style.visibility</p:attrName>
                                        </p:attrNameLst>
                                      </p:cBhvr>
                                      <p:to>
                                        <p:strVal val="visible"/>
                                      </p:to>
                                    </p:set>
                                    <p:anim calcmode="lin" valueType="num">
                                      <p:cBhvr>
                                        <p:cTn id="69" dur="1000" fill="hold"/>
                                        <p:tgtEl>
                                          <p:spTgt spid="8">
                                            <p:txEl>
                                              <p:pRg st="3" end="3"/>
                                            </p:txEl>
                                          </p:spTgt>
                                        </p:tgtEl>
                                        <p:attrNameLst>
                                          <p:attrName>ppt_x</p:attrName>
                                        </p:attrNameLst>
                                      </p:cBhvr>
                                      <p:tavLst>
                                        <p:tav tm="0">
                                          <p:val>
                                            <p:strVal val="#ppt_x-.2"/>
                                          </p:val>
                                        </p:tav>
                                        <p:tav tm="100000">
                                          <p:val>
                                            <p:strVal val="#ppt_x"/>
                                          </p:val>
                                        </p:tav>
                                      </p:tavLst>
                                    </p:anim>
                                    <p:anim calcmode="lin" valueType="num">
                                      <p:cBhvr>
                                        <p:cTn id="70" dur="1000" fill="hold"/>
                                        <p:tgtEl>
                                          <p:spTgt spid="8">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71" dur="1000"/>
                                        <p:tgtEl>
                                          <p:spTgt spid="8">
                                            <p:txEl>
                                              <p:pRg st="3" end="3"/>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29" presetClass="entr" presetSubtype="0" fill="hold" nodeType="clickEffect">
                                  <p:stCondLst>
                                    <p:cond delay="0"/>
                                  </p:stCondLst>
                                  <p:childTnLst>
                                    <p:set>
                                      <p:cBhvr>
                                        <p:cTn id="75" dur="1" fill="hold">
                                          <p:stCondLst>
                                            <p:cond delay="0"/>
                                          </p:stCondLst>
                                        </p:cTn>
                                        <p:tgtEl>
                                          <p:spTgt spid="9"/>
                                        </p:tgtEl>
                                        <p:attrNameLst>
                                          <p:attrName>style.visibility</p:attrName>
                                        </p:attrNameLst>
                                      </p:cBhvr>
                                      <p:to>
                                        <p:strVal val="visible"/>
                                      </p:to>
                                    </p:set>
                                    <p:anim calcmode="lin" valueType="num">
                                      <p:cBhvr>
                                        <p:cTn id="76" dur="1000" fill="hold"/>
                                        <p:tgtEl>
                                          <p:spTgt spid="9"/>
                                        </p:tgtEl>
                                        <p:attrNameLst>
                                          <p:attrName>ppt_x</p:attrName>
                                        </p:attrNameLst>
                                      </p:cBhvr>
                                      <p:tavLst>
                                        <p:tav tm="0">
                                          <p:val>
                                            <p:strVal val="#ppt_x-.2"/>
                                          </p:val>
                                        </p:tav>
                                        <p:tav tm="100000">
                                          <p:val>
                                            <p:strVal val="#ppt_x"/>
                                          </p:val>
                                        </p:tav>
                                      </p:tavLst>
                                    </p:anim>
                                    <p:anim calcmode="lin" valueType="num">
                                      <p:cBhvr>
                                        <p:cTn id="7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7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build="p" animBg="1"/>
      <p:bldP spid="8"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lstStyle/>
          <a:p>
            <a:r>
              <a:rPr lang="bn-IN" dirty="0" smtClean="0"/>
              <a:t>শিখনফল</a:t>
            </a:r>
            <a:endParaRPr lang="en-US" dirty="0"/>
          </a:p>
        </p:txBody>
      </p:sp>
      <p:sp>
        <p:nvSpPr>
          <p:cNvPr id="3" name="Content Placeholder 2"/>
          <p:cNvSpPr>
            <a:spLocks noGrp="1"/>
          </p:cNvSpPr>
          <p:nvPr>
            <p:ph idx="1"/>
          </p:nvPr>
        </p:nvSpPr>
        <p:spPr>
          <a:noFill/>
        </p:spPr>
        <p:txBody>
          <a:bodyPr>
            <a:normAutofit/>
          </a:bodyPr>
          <a:lstStyle/>
          <a:p>
            <a:pPr>
              <a:buNone/>
            </a:pPr>
            <a:r>
              <a:rPr lang="bn-IN" sz="2800" b="1" dirty="0" smtClean="0"/>
              <a:t>---এ অধ্যায় থেকে শিক্ষার্থীরা যা শিখবেঃ-</a:t>
            </a:r>
          </a:p>
          <a:p>
            <a:pPr>
              <a:buNone/>
            </a:pPr>
            <a:r>
              <a:rPr lang="bn-IN" sz="2800" b="1" dirty="0" smtClean="0"/>
              <a:t>১।কোরান মাজিদেই একমাত্র সততার চ্যালেঞ্জ রয়েছে তা বলতে পারবে।</a:t>
            </a:r>
          </a:p>
          <a:p>
            <a:pPr>
              <a:buNone/>
            </a:pPr>
            <a:r>
              <a:rPr lang="bn-IN" sz="2800" b="1" dirty="0" smtClean="0"/>
              <a:t>২।মুত্তাকিদের গুণাবলি সম্পর্কে ব্যাখ্যা করতে পারবে।</a:t>
            </a:r>
          </a:p>
          <a:p>
            <a:pPr>
              <a:buNone/>
            </a:pPr>
            <a:r>
              <a:rPr lang="bn-IN" sz="2800" b="1" dirty="0" smtClean="0"/>
              <a:t>৩।কাফেরদের কার্যক্রম কেমন ?তা বিশ্লেষণ করতে পারবে।</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iterate type="lt">
                                    <p:tmPct val="5000"/>
                                  </p:iterate>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iterate type="lt">
                                    <p:tmPct val="5000"/>
                                  </p:iterate>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iterate type="lt">
                                    <p:tmPct val="5000"/>
                                  </p:iterate>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p:cTn id="3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1" presetClass="entr" presetSubtype="0" fill="hold" grpId="0" nodeType="clickEffect">
                                  <p:stCondLst>
                                    <p:cond delay="0"/>
                                  </p:stCondLst>
                                  <p:iterate type="lt">
                                    <p:tmPct val="5000"/>
                                  </p:iterate>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p:cTn id="4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en-US" sz="6600" b="1" dirty="0" err="1" smtClean="0"/>
              <a:t>এসো</a:t>
            </a:r>
            <a:r>
              <a:rPr lang="en-US" sz="6600" b="1" dirty="0" smtClean="0"/>
              <a:t> </a:t>
            </a:r>
            <a:r>
              <a:rPr lang="en-US" sz="6600" b="1" dirty="0" err="1" smtClean="0"/>
              <a:t>একটি</a:t>
            </a:r>
            <a:r>
              <a:rPr lang="en-US" sz="6600" b="1" dirty="0" smtClean="0"/>
              <a:t> </a:t>
            </a:r>
            <a:r>
              <a:rPr lang="en-US" sz="6600" b="1" dirty="0" err="1" smtClean="0"/>
              <a:t>ছবি</a:t>
            </a:r>
            <a:r>
              <a:rPr lang="en-US" sz="6600" b="1" dirty="0" smtClean="0"/>
              <a:t> </a:t>
            </a:r>
            <a:r>
              <a:rPr lang="en-US" sz="6600" b="1" dirty="0" err="1" smtClean="0"/>
              <a:t>দেখি</a:t>
            </a:r>
            <a:endParaRPr lang="en-US" sz="6600" b="1" dirty="0"/>
          </a:p>
        </p:txBody>
      </p:sp>
      <p:pic>
        <p:nvPicPr>
          <p:cNvPr id="4" name="Content Placeholder 3" descr="images.jpg"/>
          <p:cNvPicPr>
            <a:picLocks noGrp="1" noChangeAspect="1"/>
          </p:cNvPicPr>
          <p:nvPr>
            <p:ph idx="1"/>
          </p:nvPr>
        </p:nvPicPr>
        <p:blipFill>
          <a:blip r:embed="rId3"/>
          <a:stretch>
            <a:fillRect/>
          </a:stretch>
        </p:blipFill>
        <p:spPr>
          <a:xfrm>
            <a:off x="457200" y="1752600"/>
            <a:ext cx="8153400" cy="4572000"/>
          </a:xfrm>
        </p:spPr>
      </p:pic>
      <p:sp>
        <p:nvSpPr>
          <p:cNvPr id="5" name="TextBox 4"/>
          <p:cNvSpPr txBox="1"/>
          <p:nvPr/>
        </p:nvSpPr>
        <p:spPr>
          <a:xfrm>
            <a:off x="4495800" y="1905000"/>
            <a:ext cx="2514600" cy="1200329"/>
          </a:xfrm>
          <a:prstGeom prst="rect">
            <a:avLst/>
          </a:prstGeom>
          <a:blipFill>
            <a:blip r:embed="rId4"/>
            <a:tile tx="0" ty="0" sx="100000" sy="100000" flip="none" algn="tl"/>
          </a:blipFill>
        </p:spPr>
        <p:txBody>
          <a:bodyPr wrap="square" rtlCol="0">
            <a:spAutoFit/>
          </a:bodyPr>
          <a:lstStyle/>
          <a:p>
            <a:r>
              <a:rPr lang="bn-IN" sz="3600" b="1" dirty="0" smtClean="0">
                <a:solidFill>
                  <a:srgbClr val="00B0F0"/>
                </a:solidFill>
              </a:rPr>
              <a:t>সুরাঃআল-বাকারা</a:t>
            </a:r>
            <a:endParaRPr lang="en-US" sz="3600" b="1" dirty="0">
              <a:solidFill>
                <a:srgbClr val="00B0F0"/>
              </a:solidFill>
            </a:endParaRPr>
          </a:p>
        </p:txBody>
      </p:sp>
      <p:sp>
        <p:nvSpPr>
          <p:cNvPr id="6" name="Rectangle 5"/>
          <p:cNvSpPr/>
          <p:nvPr/>
        </p:nvSpPr>
        <p:spPr>
          <a:xfrm>
            <a:off x="762000" y="3244334"/>
            <a:ext cx="7772400" cy="1862048"/>
          </a:xfrm>
          <a:prstGeom prst="rect">
            <a:avLst/>
          </a:prstGeom>
        </p:spPr>
        <p:txBody>
          <a:bodyPr wrap="square">
            <a:spAutoFit/>
          </a:bodyPr>
          <a:lstStyle/>
          <a:p>
            <a:pPr>
              <a:buNone/>
            </a:pPr>
            <a:r>
              <a:rPr lang="ar-SA" sz="11500" b="1" dirty="0" smtClean="0">
                <a:solidFill>
                  <a:srgbClr val="FFFF00"/>
                </a:solidFill>
              </a:rPr>
              <a:t>البقرت</a:t>
            </a:r>
            <a:endParaRPr lang="en-US" sz="11500" b="1" dirty="0">
              <a:solidFill>
                <a:srgbClr val="FFFF00"/>
              </a:solidFill>
            </a:endParaRPr>
          </a:p>
        </p:txBody>
      </p:sp>
      <p:sp>
        <p:nvSpPr>
          <p:cNvPr id="7" name="TextBox 6"/>
          <p:cNvSpPr txBox="1"/>
          <p:nvPr/>
        </p:nvSpPr>
        <p:spPr>
          <a:xfrm>
            <a:off x="2057400" y="6172200"/>
            <a:ext cx="5562600" cy="646331"/>
          </a:xfrm>
          <a:prstGeom prst="rect">
            <a:avLst/>
          </a:prstGeom>
          <a:blipFill>
            <a:blip r:embed="rId5"/>
            <a:tile tx="0" ty="0" sx="100000" sy="100000" flip="none" algn="tl"/>
          </a:blipFill>
        </p:spPr>
        <p:txBody>
          <a:bodyPr wrap="square" rtlCol="0">
            <a:spAutoFit/>
          </a:bodyPr>
          <a:lstStyle/>
          <a:p>
            <a:r>
              <a:rPr lang="bn-IN" sz="3600" b="1" dirty="0" smtClean="0">
                <a:solidFill>
                  <a:srgbClr val="002060"/>
                </a:solidFill>
              </a:rPr>
              <a:t>সুরার নাম গাভী</a:t>
            </a:r>
            <a:endParaRPr lang="en-US" sz="36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
                                        </p:tgtEl>
                                        <p:attrNameLst>
                                          <p:attrName>style.visibility</p:attrName>
                                        </p:attrNameLst>
                                      </p:cBhvr>
                                      <p:to>
                                        <p:strVal val="visible"/>
                                      </p:to>
                                    </p:set>
                                    <p:anim by="(-#ppt_w*2)" calcmode="lin" valueType="num">
                                      <p:cBhvr rctx="PPT">
                                        <p:cTn id="7" dur="500" autoRev="1" fill="hold">
                                          <p:stCondLst>
                                            <p:cond delay="0"/>
                                          </p:stCondLst>
                                        </p:cTn>
                                        <p:tgtEl>
                                          <p:spTgt spid="7"/>
                                        </p:tgtEl>
                                        <p:attrNameLst>
                                          <p:attrName>ppt_w</p:attrName>
                                        </p:attrNameLst>
                                      </p:cBhvr>
                                    </p:anim>
                                    <p:anim by="(#ppt_w*0.50)" calcmode="lin" valueType="num">
                                      <p:cBhvr>
                                        <p:cTn id="8" dur="500" decel="50000" autoRev="1" fill="hold">
                                          <p:stCondLst>
                                            <p:cond delay="0"/>
                                          </p:stCondLst>
                                        </p:cTn>
                                        <p:tgtEl>
                                          <p:spTgt spid="7"/>
                                        </p:tgtEl>
                                        <p:attrNameLst>
                                          <p:attrName>ppt_x</p:attrName>
                                        </p:attrNameLst>
                                      </p:cBhvr>
                                    </p:anim>
                                    <p:anim from="(-#ppt_h/2)" to="(#ppt_y)" calcmode="lin" valueType="num">
                                      <p:cBhvr>
                                        <p:cTn id="9" dur="1000" fill="hold">
                                          <p:stCondLst>
                                            <p:cond delay="0"/>
                                          </p:stCondLst>
                                        </p:cTn>
                                        <p:tgtEl>
                                          <p:spTgt spid="7"/>
                                        </p:tgtEl>
                                        <p:attrNameLst>
                                          <p:attrName>ppt_y</p:attrName>
                                        </p:attrNameLst>
                                      </p:cBhvr>
                                    </p:anim>
                                    <p:animRot by="21600000">
                                      <p:cBhvr>
                                        <p:cTn id="10" dur="1000" fill="hold">
                                          <p:stCondLst>
                                            <p:cond delay="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bn-IN" sz="3600" b="1" dirty="0" smtClean="0"/>
              <a:t>নিচের আয়াত সমুহ তারতিলের সহিত পড়</a:t>
            </a:r>
            <a:endParaRPr lang="en-US" sz="3600" b="1" dirty="0"/>
          </a:p>
        </p:txBody>
      </p:sp>
      <p:sp>
        <p:nvSpPr>
          <p:cNvPr id="3" name="Content Placeholder 2"/>
          <p:cNvSpPr>
            <a:spLocks noGrp="1"/>
          </p:cNvSpPr>
          <p:nvPr>
            <p:ph idx="1"/>
          </p:nvPr>
        </p:nvSpPr>
        <p:spPr>
          <a:noFill/>
        </p:spPr>
        <p:txBody>
          <a:bodyPr/>
          <a:lstStyle/>
          <a:p>
            <a:pPr>
              <a:buNone/>
            </a:pPr>
            <a:r>
              <a:rPr lang="en-US" b="1" dirty="0" smtClean="0">
                <a:solidFill>
                  <a:srgbClr val="002060"/>
                </a:solidFill>
              </a:rPr>
              <a:t>-</a:t>
            </a:r>
            <a:r>
              <a:rPr lang="ar-SA" b="1" dirty="0" smtClean="0">
                <a:solidFill>
                  <a:srgbClr val="002060"/>
                </a:solidFill>
              </a:rPr>
              <a:t>الم</a:t>
            </a:r>
            <a:r>
              <a:rPr lang="en-US" b="1" dirty="0" smtClean="0">
                <a:solidFill>
                  <a:srgbClr val="002060"/>
                </a:solidFill>
              </a:rPr>
              <a:t>-</a:t>
            </a:r>
          </a:p>
          <a:p>
            <a:pPr>
              <a:buNone/>
            </a:pPr>
            <a:r>
              <a:rPr lang="ar-SA" b="1" dirty="0" smtClean="0">
                <a:solidFill>
                  <a:srgbClr val="002060"/>
                </a:solidFill>
              </a:rPr>
              <a:t>ذالك الكتب لاريب فيه –هدى للمتقين-الذين يؤمنون با لغيب وقيمون الصلوت</a:t>
            </a:r>
            <a:endParaRPr lang="bn-IN" b="1" dirty="0" smtClean="0">
              <a:solidFill>
                <a:srgbClr val="002060"/>
              </a:solidFill>
            </a:endParaRPr>
          </a:p>
          <a:p>
            <a:pPr>
              <a:buNone/>
            </a:pPr>
            <a:r>
              <a:rPr lang="ar-SA" b="1" dirty="0" smtClean="0">
                <a:solidFill>
                  <a:srgbClr val="002060"/>
                </a:solidFill>
              </a:rPr>
              <a:t>ومما رزقنهم ينفقون-والذىن يومنون بما انزل اليك وما انزل من قيلك-وبلاخرت -هم يوقنون-اولئك على هدى من ربهم والئك هم  مفلحون-ان الذين كفروا سواء عليهم ءانزرتهم ام لم تنزرهم لا يئمنون-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lstStyle/>
          <a:p>
            <a:r>
              <a:rPr lang="bn-IN" b="1" dirty="0" smtClean="0"/>
              <a:t>শব্দার্থ গুলো</a:t>
            </a:r>
            <a:r>
              <a:rPr lang="ar-SA" b="1" dirty="0" smtClean="0"/>
              <a:t> </a:t>
            </a:r>
            <a:r>
              <a:rPr lang="bn-IN" b="1" dirty="0" smtClean="0"/>
              <a:t>খাতায়</a:t>
            </a:r>
            <a:r>
              <a:rPr lang="ar-SA" b="1" dirty="0" smtClean="0"/>
              <a:t> </a:t>
            </a:r>
            <a:r>
              <a:rPr lang="bn-IN" b="1" dirty="0" smtClean="0"/>
              <a:t> লিখ</a:t>
            </a:r>
            <a:endParaRPr lang="en-US" b="1" dirty="0"/>
          </a:p>
        </p:txBody>
      </p:sp>
      <p:sp>
        <p:nvSpPr>
          <p:cNvPr id="3" name="Content Placeholder 2"/>
          <p:cNvSpPr>
            <a:spLocks noGrp="1"/>
          </p:cNvSpPr>
          <p:nvPr>
            <p:ph idx="1"/>
          </p:nvPr>
        </p:nvSpPr>
        <p:spPr/>
        <p:txBody>
          <a:bodyPr>
            <a:normAutofit fontScale="70000" lnSpcReduction="20000"/>
          </a:bodyPr>
          <a:lstStyle/>
          <a:p>
            <a:pPr>
              <a:buNone/>
            </a:pPr>
            <a:r>
              <a:rPr lang="ar-SA" dirty="0" smtClean="0"/>
              <a:t> الم</a:t>
            </a:r>
            <a:r>
              <a:rPr lang="ar-SA" sz="3400" b="1" dirty="0" smtClean="0"/>
              <a:t>=  </a:t>
            </a:r>
            <a:r>
              <a:rPr lang="bn-IN" sz="3400" b="1" dirty="0" smtClean="0"/>
              <a:t>ইহার অর্থ আল্লাহ ভাল জানেন।</a:t>
            </a:r>
            <a:r>
              <a:rPr lang="ar-SA" sz="3400" b="1" dirty="0" smtClean="0"/>
              <a:t>                                            </a:t>
            </a:r>
          </a:p>
          <a:p>
            <a:pPr>
              <a:buNone/>
            </a:pPr>
            <a:r>
              <a:rPr lang="bn-IN" sz="3400" b="1" dirty="0" smtClean="0"/>
              <a:t> </a:t>
            </a:r>
            <a:r>
              <a:rPr lang="ar-SA" sz="3400" b="1" dirty="0" smtClean="0"/>
              <a:t>الكتاب= </a:t>
            </a:r>
            <a:r>
              <a:rPr lang="bn-IN" sz="3400" b="1" dirty="0" smtClean="0"/>
              <a:t>গ্রন্থ,বই,পুস্তক।</a:t>
            </a:r>
          </a:p>
          <a:p>
            <a:pPr>
              <a:buNone/>
            </a:pPr>
            <a:r>
              <a:rPr lang="ar-SA" sz="3400" b="1" dirty="0" smtClean="0"/>
              <a:t>                                              </a:t>
            </a:r>
          </a:p>
          <a:p>
            <a:pPr>
              <a:buNone/>
            </a:pPr>
            <a:r>
              <a:rPr lang="ar-SA" sz="3400" b="1" dirty="0" smtClean="0"/>
              <a:t>يؤمنون= </a:t>
            </a:r>
            <a:r>
              <a:rPr lang="bn-IN" sz="3400" b="1" dirty="0" smtClean="0"/>
              <a:t>তারা ইমান আনয়ন করে।</a:t>
            </a:r>
          </a:p>
          <a:p>
            <a:pPr>
              <a:buNone/>
            </a:pPr>
            <a:r>
              <a:rPr lang="ar-SA" sz="3400" b="1" dirty="0" smtClean="0"/>
              <a:t>                                         </a:t>
            </a:r>
          </a:p>
          <a:p>
            <a:pPr>
              <a:buNone/>
            </a:pPr>
            <a:r>
              <a:rPr lang="ar-SA" sz="3400" b="1" dirty="0" smtClean="0"/>
              <a:t>ينفقون=  </a:t>
            </a:r>
            <a:r>
              <a:rPr lang="bn-IN" sz="3400" b="1" dirty="0" smtClean="0"/>
              <a:t>তারা দৃঢ় বিশ্বাস করে।</a:t>
            </a:r>
          </a:p>
          <a:p>
            <a:pPr>
              <a:buNone/>
            </a:pPr>
            <a:r>
              <a:rPr lang="ar-SA" sz="3400" b="1" dirty="0" smtClean="0"/>
              <a:t>                                                </a:t>
            </a:r>
          </a:p>
          <a:p>
            <a:pPr>
              <a:buNone/>
            </a:pPr>
            <a:r>
              <a:rPr lang="ar-SA" sz="3400" b="1" dirty="0" smtClean="0"/>
              <a:t>مفلحون=  </a:t>
            </a:r>
            <a:r>
              <a:rPr lang="bn-IN" sz="3400" b="1" dirty="0" smtClean="0"/>
              <a:t>তারাই সফলকাম।</a:t>
            </a:r>
            <a:r>
              <a:rPr lang="ar-SA" sz="3400" b="1" dirty="0" smtClean="0"/>
              <a:t>                                              </a:t>
            </a:r>
          </a:p>
          <a:p>
            <a:pPr>
              <a:buNone/>
            </a:pPr>
            <a:r>
              <a:rPr lang="ar-SA" sz="3400" b="1" dirty="0" smtClean="0"/>
              <a:t>اخرت= </a:t>
            </a:r>
            <a:r>
              <a:rPr lang="bn-IN" sz="3400" b="1" dirty="0" smtClean="0"/>
              <a:t>পরকাল</a:t>
            </a:r>
            <a:r>
              <a:rPr lang="ar-SA" sz="3400" b="1" dirty="0" smtClean="0"/>
              <a:t> </a:t>
            </a:r>
            <a:r>
              <a:rPr lang="bn-IN" sz="3400" b="1" dirty="0" smtClean="0"/>
              <a:t>সময়</a:t>
            </a:r>
            <a:r>
              <a:rPr lang="ar-SA" sz="3400" b="1" dirty="0" smtClean="0"/>
              <a:t> </a:t>
            </a:r>
            <a:r>
              <a:rPr lang="bn-IN" sz="3400" b="1" dirty="0" smtClean="0"/>
              <a:t>।</a:t>
            </a:r>
            <a:endParaRPr lang="ar-SA" sz="3400" b="1" dirty="0" smtClean="0"/>
          </a:p>
          <a:p>
            <a:pPr>
              <a:buNone/>
            </a:pPr>
            <a:r>
              <a:rPr lang="ar-SA" sz="3400" b="1" dirty="0" smtClean="0"/>
              <a:t>كفرو= </a:t>
            </a:r>
            <a:r>
              <a:rPr lang="bn-IN" sz="3400" b="1" dirty="0" smtClean="0"/>
              <a:t>অস্বীকার করে যারা।</a:t>
            </a:r>
            <a:r>
              <a:rPr lang="ar-SA" sz="3400" b="1" dirty="0" smtClean="0"/>
              <a:t>                                                 </a:t>
            </a:r>
          </a:p>
          <a:p>
            <a:pPr>
              <a:buNone/>
            </a:pPr>
            <a:r>
              <a:rPr lang="ar-SA" sz="3400" b="1" dirty="0" smtClean="0"/>
              <a:t>سواء= </a:t>
            </a:r>
            <a:r>
              <a:rPr lang="bn-IN" sz="3400" b="1" dirty="0" smtClean="0"/>
              <a:t>সমান সমান।</a:t>
            </a:r>
            <a:r>
              <a:rPr lang="ar-SA" sz="3400" b="1" dirty="0" smtClean="0"/>
              <a:t>              </a:t>
            </a:r>
            <a:r>
              <a:rPr lang="ar-SA"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a:blipFill>
            <a:blip r:embed="rId2"/>
            <a:tile tx="0" ty="0" sx="100000" sy="100000" flip="none" algn="tl"/>
          </a:blipFill>
        </p:spPr>
        <p:txBody>
          <a:bodyPr>
            <a:normAutofit/>
          </a:bodyPr>
          <a:lstStyle/>
          <a:p>
            <a:r>
              <a:rPr lang="bn-IN" sz="6600" dirty="0" smtClean="0"/>
              <a:t>ইহা কি?</a:t>
            </a:r>
            <a:endParaRPr lang="en-US" sz="6600" dirty="0"/>
          </a:p>
        </p:txBody>
      </p:sp>
      <p:pic>
        <p:nvPicPr>
          <p:cNvPr id="4" name="Content Placeholder 3" descr="images (1).jpg"/>
          <p:cNvPicPr>
            <a:picLocks noGrp="1" noChangeAspect="1"/>
          </p:cNvPicPr>
          <p:nvPr>
            <p:ph idx="1"/>
          </p:nvPr>
        </p:nvPicPr>
        <p:blipFill>
          <a:blip r:embed="rId3"/>
          <a:stretch>
            <a:fillRect/>
          </a:stretch>
        </p:blipFill>
        <p:spPr>
          <a:xfrm>
            <a:off x="533400" y="1828800"/>
            <a:ext cx="8077200" cy="3899694"/>
          </a:xfrm>
        </p:spPr>
      </p:pic>
      <p:sp>
        <p:nvSpPr>
          <p:cNvPr id="5" name="TextBox 4"/>
          <p:cNvSpPr txBox="1"/>
          <p:nvPr/>
        </p:nvSpPr>
        <p:spPr>
          <a:xfrm>
            <a:off x="457200" y="5791200"/>
            <a:ext cx="8001000" cy="646331"/>
          </a:xfrm>
          <a:prstGeom prst="rect">
            <a:avLst/>
          </a:prstGeom>
          <a:blipFill>
            <a:blip r:embed="rId4"/>
            <a:tile tx="0" ty="0" sx="100000" sy="100000" flip="none" algn="tl"/>
          </a:blipFill>
        </p:spPr>
        <p:txBody>
          <a:bodyPr wrap="square" rtlCol="0">
            <a:spAutoFit/>
          </a:bodyPr>
          <a:lstStyle/>
          <a:p>
            <a:r>
              <a:rPr lang="bn-IN" sz="3600" b="1" dirty="0" smtClean="0"/>
              <a:t>আল-কুরআন/আল্লাহর সর্বশ্রেষ্ঠ কিতাব</a:t>
            </a:r>
            <a:endParaRPr lang="en-US" sz="3600" b="1" dirty="0"/>
          </a:p>
        </p:txBody>
      </p:sp>
      <p:sp>
        <p:nvSpPr>
          <p:cNvPr id="6" name="Right Arrow 5"/>
          <p:cNvSpPr/>
          <p:nvPr/>
        </p:nvSpPr>
        <p:spPr>
          <a:xfrm rot="16200000">
            <a:off x="5728716" y="5472684"/>
            <a:ext cx="609600" cy="179832"/>
          </a:xfrm>
          <a:prstGeom prst="rightArrow">
            <a:avLst>
              <a:gd name="adj1" fmla="val 10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repeatCount="indefinite"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1000" fill="hold"/>
                                        <p:tgtEl>
                                          <p:spTgt spid="6"/>
                                        </p:tgtEl>
                                        <p:attrNameLst>
                                          <p:attrName>ppt_x</p:attrName>
                                        </p:attrNameLst>
                                      </p:cBhvr>
                                      <p:tavLst>
                                        <p:tav tm="0">
                                          <p:val>
                                            <p:strVal val="#ppt_x-.2"/>
                                          </p:val>
                                        </p:tav>
                                        <p:tav tm="100000">
                                          <p:val>
                                            <p:strVal val="#ppt_x"/>
                                          </p:val>
                                        </p:tav>
                                      </p:tavLst>
                                    </p:anim>
                                    <p:anim calcmode="lin" valueType="num">
                                      <p:cBhvr>
                                        <p:cTn id="13"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3"/>
            <a:tile tx="0" ty="0" sx="100000" sy="100000" flip="none" algn="tl"/>
          </a:blipFill>
        </p:spPr>
        <p:txBody>
          <a:bodyPr>
            <a:normAutofit/>
          </a:bodyPr>
          <a:lstStyle/>
          <a:p>
            <a:r>
              <a:rPr lang="bn-IN" sz="6600" dirty="0" smtClean="0"/>
              <a:t>একক কাজ</a:t>
            </a:r>
            <a:endParaRPr lang="en-US" sz="6600" dirty="0"/>
          </a:p>
        </p:txBody>
      </p:sp>
      <p:sp>
        <p:nvSpPr>
          <p:cNvPr id="3" name="Content Placeholder 2"/>
          <p:cNvSpPr>
            <a:spLocks noGrp="1"/>
          </p:cNvSpPr>
          <p:nvPr>
            <p:ph idx="1"/>
          </p:nvPr>
        </p:nvSpPr>
        <p:spPr>
          <a:blipFill>
            <a:blip r:embed="rId4"/>
            <a:tile tx="0" ty="0" sx="100000" sy="100000" flip="none" algn="tl"/>
          </a:blipFill>
        </p:spPr>
        <p:txBody>
          <a:bodyPr>
            <a:normAutofit fontScale="92500" lnSpcReduction="20000"/>
          </a:bodyPr>
          <a:lstStyle/>
          <a:p>
            <a:pPr algn="ctr">
              <a:buNone/>
            </a:pPr>
            <a:endParaRPr lang="bn-IN" dirty="0" smtClean="0"/>
          </a:p>
          <a:p>
            <a:pPr algn="ctr">
              <a:buNone/>
            </a:pPr>
            <a:endParaRPr lang="bn-IN" dirty="0" smtClean="0"/>
          </a:p>
          <a:p>
            <a:pPr algn="ctr">
              <a:buNone/>
            </a:pPr>
            <a:endParaRPr lang="bn-IN" dirty="0" smtClean="0"/>
          </a:p>
          <a:p>
            <a:pPr algn="ctr">
              <a:buNone/>
            </a:pPr>
            <a:endParaRPr lang="bn-IN" dirty="0" smtClean="0"/>
          </a:p>
          <a:p>
            <a:pPr>
              <a:buNone/>
            </a:pPr>
            <a:r>
              <a:rPr lang="bn-IN" dirty="0" smtClean="0"/>
              <a:t>   </a:t>
            </a:r>
          </a:p>
          <a:p>
            <a:pPr>
              <a:buNone/>
            </a:pPr>
            <a:r>
              <a:rPr lang="bn-IN" dirty="0" smtClean="0"/>
              <a:t>  ১।</a:t>
            </a:r>
            <a:r>
              <a:rPr lang="ar-SA" dirty="0" smtClean="0"/>
              <a:t>الم</a:t>
            </a:r>
            <a:r>
              <a:rPr lang="bn-IN" dirty="0" smtClean="0"/>
              <a:t> </a:t>
            </a:r>
            <a:r>
              <a:rPr lang="ar-SA" dirty="0" smtClean="0"/>
              <a:t>=</a:t>
            </a:r>
            <a:r>
              <a:rPr lang="bn-IN" dirty="0" smtClean="0"/>
              <a:t> কী?</a:t>
            </a:r>
            <a:endParaRPr lang="ar-SA" dirty="0" smtClean="0"/>
          </a:p>
          <a:p>
            <a:pPr algn="ctr">
              <a:buNone/>
            </a:pPr>
            <a:r>
              <a:rPr lang="bn-IN" dirty="0" smtClean="0"/>
              <a:t>২। </a:t>
            </a:r>
            <a:r>
              <a:rPr lang="ar-SA" dirty="0" smtClean="0"/>
              <a:t>لا ريب فيه</a:t>
            </a:r>
            <a:r>
              <a:rPr lang="bn-IN" dirty="0" smtClean="0"/>
              <a:t>উহাতে কোন সন্দেহ নেই ।</a:t>
            </a:r>
          </a:p>
          <a:p>
            <a:pPr algn="ctr">
              <a:buNone/>
            </a:pPr>
            <a:r>
              <a:rPr lang="bn-IN" dirty="0" smtClean="0"/>
              <a:t>দ্বা্রা কি বুঝানো হয়েছে?</a:t>
            </a:r>
            <a:endParaRPr lang="ar-SA" dirty="0" smtClean="0"/>
          </a:p>
          <a:p>
            <a:pPr algn="ctr">
              <a:buNone/>
            </a:pPr>
            <a:r>
              <a:rPr lang="bn-IN" dirty="0" smtClean="0"/>
              <a:t>৩।’তারাই সফল কামি’</a:t>
            </a:r>
            <a:r>
              <a:rPr lang="ar-SA" sz="2600" dirty="0" smtClean="0"/>
              <a:t>اولئك  هم المفلحون</a:t>
            </a:r>
            <a:r>
              <a:rPr lang="bn-IN" sz="2600" dirty="0" smtClean="0"/>
              <a:t>কারা উল্লে্খ কর।</a:t>
            </a:r>
            <a:endParaRPr lang="en-US" sz="2600" dirty="0"/>
          </a:p>
        </p:txBody>
      </p:sp>
      <p:pic>
        <p:nvPicPr>
          <p:cNvPr id="4" name="Content Placeholder 3" descr="HSC-Exam-1170x660.jpg"/>
          <p:cNvPicPr>
            <a:picLocks noChangeAspect="1"/>
          </p:cNvPicPr>
          <p:nvPr/>
        </p:nvPicPr>
        <p:blipFill>
          <a:blip r:embed="rId5"/>
          <a:srcRect r="6522"/>
          <a:stretch>
            <a:fillRect/>
          </a:stretch>
        </p:blipFill>
        <p:spPr>
          <a:xfrm>
            <a:off x="533400" y="1676400"/>
            <a:ext cx="8077200" cy="2057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blipFill>
            <a:blip r:embed="rId2"/>
            <a:tile tx="0" ty="0" sx="100000" sy="100000" flip="none" algn="tl"/>
          </a:blipFill>
        </p:spPr>
        <p:txBody>
          <a:bodyPr>
            <a:normAutofit/>
          </a:bodyPr>
          <a:lstStyle/>
          <a:p>
            <a:r>
              <a:rPr lang="bn-IN" sz="6600" dirty="0" smtClean="0"/>
              <a:t> জোড়ায় কাজ</a:t>
            </a:r>
            <a:endParaRPr lang="en-US" sz="6600" dirty="0"/>
          </a:p>
        </p:txBody>
      </p:sp>
      <p:pic>
        <p:nvPicPr>
          <p:cNvPr id="4" name="Content Placeholder 3">
            <a:extLst>
              <a:ext uri="{FF2B5EF4-FFF2-40B4-BE49-F238E27FC236}">
                <a16:creationId xmlns="" xmlns:a16="http://schemas.microsoft.com/office/drawing/2014/main" xmlns:lc="http://schemas.openxmlformats.org/drawingml/2006/lockedCanvas" id="{921FE52D-7B8E-4E6F-B99E-B5BDF4B35C48}"/>
              </a:ext>
            </a:extLst>
          </p:cNvPr>
          <p:cNvPicPr>
            <a:picLocks noGrp="1" noChangeAspect="1"/>
          </p:cNvPicPr>
          <p:nvPr>
            <p:ph idx="1"/>
          </p:nvPr>
        </p:nvPicPr>
        <p:blipFill>
          <a:blip r:embed="rId3">
            <a:extLst>
              <a:ext uri="{28A0092B-C50C-407E-A947-70E740481C1C}">
                <a14:useLocalDpi xmlns="" xmlns:a14="http://schemas.microsoft.com/office/drawing/2010/main" xmlns:lc="http://schemas.openxmlformats.org/drawingml/2006/lockedCanvas" val="0"/>
              </a:ext>
            </a:extLst>
          </a:blip>
          <a:stretch>
            <a:fillRect/>
          </a:stretch>
        </p:blipFill>
        <p:spPr>
          <a:xfrm>
            <a:off x="2133600" y="1600200"/>
            <a:ext cx="4419600" cy="2133600"/>
          </a:xfrm>
          <a:prstGeom prst="rect">
            <a:avLst/>
          </a:prstGeom>
        </p:spPr>
      </p:pic>
      <p:sp>
        <p:nvSpPr>
          <p:cNvPr id="5" name="Rectangle 4"/>
          <p:cNvSpPr/>
          <p:nvPr/>
        </p:nvSpPr>
        <p:spPr>
          <a:xfrm>
            <a:off x="2133600" y="3810000"/>
            <a:ext cx="4572000" cy="2677656"/>
          </a:xfrm>
          <a:prstGeom prst="rect">
            <a:avLst/>
          </a:prstGeom>
          <a:blipFill>
            <a:blip r:embed="rId4"/>
            <a:tile tx="0" ty="0" sx="100000" sy="100000" flip="none" algn="tl"/>
          </a:blipFill>
        </p:spPr>
        <p:txBody>
          <a:bodyPr wrap="square">
            <a:spAutoFit/>
          </a:bodyPr>
          <a:lstStyle/>
          <a:p>
            <a:pPr algn="ctr">
              <a:buFont typeface="Wingdings" pitchFamily="2" charset="2"/>
              <a:buChar char="Ø"/>
            </a:pPr>
            <a:r>
              <a:rPr lang="bn-IN" sz="2400" b="1" dirty="0" smtClean="0"/>
              <a:t>১।প্রশ্নঃ</a:t>
            </a:r>
            <a:r>
              <a:rPr lang="ar-SA" sz="2400" b="1" dirty="0" smtClean="0"/>
              <a:t>هدى للمتقين</a:t>
            </a:r>
            <a:r>
              <a:rPr lang="bn-IN" sz="2400" b="1" dirty="0" smtClean="0"/>
              <a:t>-’খোদাভীরুদের জন্য পথ প্রদর্শক’এর অর্থ কি?</a:t>
            </a:r>
            <a:endParaRPr lang="ar-SA" sz="2400" b="1" dirty="0" smtClean="0"/>
          </a:p>
          <a:p>
            <a:pPr algn="ctr">
              <a:buNone/>
            </a:pPr>
            <a:r>
              <a:rPr lang="bn-IN" sz="2400" b="1" dirty="0" smtClean="0"/>
              <a:t>২। পশ্নঃ </a:t>
            </a:r>
            <a:r>
              <a:rPr lang="ar-SA" sz="2400" b="1" dirty="0" smtClean="0"/>
              <a:t>يقميمون الصلوة</a:t>
            </a:r>
            <a:r>
              <a:rPr lang="bn-IN" sz="2400" b="1" dirty="0" smtClean="0"/>
              <a:t>-’যারা </a:t>
            </a:r>
            <a:r>
              <a:rPr lang="bn-IN" sz="2400" dirty="0" smtClean="0"/>
              <a:t>নামাজ কায়ম করে’এর ব্যাখ্যা কর।</a:t>
            </a:r>
            <a:endParaRPr lang="ar-SA" sz="2400" dirty="0" smtClean="0"/>
          </a:p>
          <a:p>
            <a:pPr algn="ctr">
              <a:buNone/>
            </a:pPr>
            <a:r>
              <a:rPr lang="bn-IN" sz="2400" b="1" dirty="0" smtClean="0"/>
              <a:t>৩ ।পশ্নঃ </a:t>
            </a:r>
            <a:r>
              <a:rPr lang="ar-SA" sz="2400" b="1" dirty="0" smtClean="0"/>
              <a:t>الذين يومنون بالغيب</a:t>
            </a:r>
            <a:r>
              <a:rPr lang="bn-IN" sz="2400" b="1" dirty="0" smtClean="0"/>
              <a:t>-’যারা অদৃশ্যের উপর ইমান আনে’এর মমার্থ বুঝিয়ে লিখ</a:t>
            </a:r>
            <a:r>
              <a:rPr lang="bn-IN" sz="20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ppt_x</p:attrName>
                                        </p:attrNameLst>
                                      </p:cBhvr>
                                      <p:tavLst>
                                        <p:tav tm="0">
                                          <p:val>
                                            <p:strVal val="#ppt_x-.2"/>
                                          </p:val>
                                        </p:tav>
                                        <p:tav tm="100000">
                                          <p:val>
                                            <p:strVal val="#ppt_x"/>
                                          </p:val>
                                        </p:tav>
                                      </p:tavLst>
                                    </p:anim>
                                    <p:anim calcmode="lin" valueType="num">
                                      <p:cBhvr>
                                        <p:cTn id="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949</TotalTime>
  <Words>786</Words>
  <Application>Microsoft Office PowerPoint</Application>
  <PresentationFormat>On-screen Show (4:3)</PresentationFormat>
  <Paragraphs>130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স্বাগতম/ترحب</vt:lpstr>
      <vt:lpstr>تعرف/পরিচিতি</vt:lpstr>
      <vt:lpstr>শিখনফল</vt:lpstr>
      <vt:lpstr>এসো একটি ছবি দেখি</vt:lpstr>
      <vt:lpstr>নিচের আয়াত সমুহ তারতিলের সহিত পড়</vt:lpstr>
      <vt:lpstr>শব্দার্থ গুলো খাতায়  লিখ</vt:lpstr>
      <vt:lpstr>ইহা কি?</vt:lpstr>
      <vt:lpstr>একক কাজ</vt:lpstr>
      <vt:lpstr> জোড়ায় কাজ</vt:lpstr>
      <vt:lpstr>দলীয় কাজ</vt:lpstr>
      <vt:lpstr>মুল্যায়ন</vt:lpstr>
      <vt:lpstr>মিলকর</vt:lpstr>
      <vt:lpstr>শুন্যস্থান পুরণ কর</vt:lpstr>
      <vt:lpstr>সত্য হলে সঃ/মিথ্যা হলে মিঃলিখ</vt:lpstr>
      <vt:lpstr>বাড়ির কাজ</vt:lpstr>
      <vt:lpstr>ধন্যবাদ</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স্বাগতম</dc:title>
  <dc:creator/>
  <cp:lastModifiedBy>https://ww.microsoft.com/</cp:lastModifiedBy>
  <cp:revision>173</cp:revision>
  <dcterms:created xsi:type="dcterms:W3CDTF">2006-08-16T00:00:00Z</dcterms:created>
  <dcterms:modified xsi:type="dcterms:W3CDTF">2019-11-12T16:21:38Z</dcterms:modified>
</cp:coreProperties>
</file>