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sldIdLst>
    <p:sldId id="293" r:id="rId2"/>
    <p:sldId id="269" r:id="rId3"/>
    <p:sldId id="277" r:id="rId4"/>
    <p:sldId id="281" r:id="rId5"/>
    <p:sldId id="284" r:id="rId6"/>
    <p:sldId id="259" r:id="rId7"/>
    <p:sldId id="292" r:id="rId8"/>
    <p:sldId id="285" r:id="rId9"/>
    <p:sldId id="276" r:id="rId10"/>
    <p:sldId id="275" r:id="rId11"/>
    <p:sldId id="264" r:id="rId12"/>
    <p:sldId id="267" r:id="rId13"/>
    <p:sldId id="274" r:id="rId14"/>
    <p:sldId id="279" r:id="rId15"/>
    <p:sldId id="286" r:id="rId16"/>
    <p:sldId id="280" r:id="rId17"/>
    <p:sldId id="288" r:id="rId18"/>
    <p:sldId id="290" r:id="rId19"/>
    <p:sldId id="289" r:id="rId20"/>
    <p:sldId id="291" r:id="rId21"/>
    <p:sldId id="272" r:id="rId22"/>
    <p:sldId id="273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3440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2364" autoAdjust="0"/>
  </p:normalViewPr>
  <p:slideViewPr>
    <p:cSldViewPr snapToGrid="0">
      <p:cViewPr varScale="1">
        <p:scale>
          <a:sx n="63" d="100"/>
          <a:sy n="63" d="100"/>
        </p:scale>
        <p:origin x="996" y="78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46" d="100"/>
        <a:sy n="4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734FC1-27BF-42C0-9D1B-2EDA132B0BD9}" type="datetimeFigureOut">
              <a:rPr lang="en-US" smtClean="0"/>
              <a:t>11/12/2019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754F7-462E-4B8B-95F1-9D77BF86B2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95638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734FC1-27BF-42C0-9D1B-2EDA132B0BD9}" type="datetimeFigureOut">
              <a:rPr lang="en-US" smtClean="0"/>
              <a:t>11/12/2019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754F7-462E-4B8B-95F1-9D77BF86B2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07241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734FC1-27BF-42C0-9D1B-2EDA132B0BD9}" type="datetimeFigureOut">
              <a:rPr lang="en-US" smtClean="0"/>
              <a:t>11/12/2019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754F7-462E-4B8B-95F1-9D77BF86B2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41342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734FC1-27BF-42C0-9D1B-2EDA132B0BD9}" type="datetimeFigureOut">
              <a:rPr lang="en-US" smtClean="0"/>
              <a:t>11/12/2019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754F7-462E-4B8B-95F1-9D77BF86B2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39475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734FC1-27BF-42C0-9D1B-2EDA132B0BD9}" type="datetimeFigureOut">
              <a:rPr lang="en-US" smtClean="0"/>
              <a:t>11/12/2019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754F7-462E-4B8B-95F1-9D77BF86B2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13328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734FC1-27BF-42C0-9D1B-2EDA132B0BD9}" type="datetimeFigureOut">
              <a:rPr lang="en-US" smtClean="0"/>
              <a:t>11/12/2019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754F7-462E-4B8B-95F1-9D77BF86B2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12816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734FC1-27BF-42C0-9D1B-2EDA132B0BD9}" type="datetimeFigureOut">
              <a:rPr lang="en-US" smtClean="0"/>
              <a:t>11/12/2019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754F7-462E-4B8B-95F1-9D77BF86B2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70013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734FC1-27BF-42C0-9D1B-2EDA132B0BD9}" type="datetimeFigureOut">
              <a:rPr lang="en-US" smtClean="0"/>
              <a:t>11/12/2019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754F7-462E-4B8B-95F1-9D77BF86B2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30751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734FC1-27BF-42C0-9D1B-2EDA132B0BD9}" type="datetimeFigureOut">
              <a:rPr lang="en-US" smtClean="0"/>
              <a:t>11/12/2019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754F7-462E-4B8B-95F1-9D77BF86B2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31493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734FC1-27BF-42C0-9D1B-2EDA132B0BD9}" type="datetimeFigureOut">
              <a:rPr lang="en-US" smtClean="0"/>
              <a:t>11/12/2019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754F7-462E-4B8B-95F1-9D77BF86B2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64763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734FC1-27BF-42C0-9D1B-2EDA132B0BD9}" type="datetimeFigureOut">
              <a:rPr lang="en-US" smtClean="0"/>
              <a:t>11/12/2019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754F7-462E-4B8B-95F1-9D77BF86B2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20824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734FC1-27BF-42C0-9D1B-2EDA132B0BD9}" type="datetimeFigureOut">
              <a:rPr lang="en-US" smtClean="0"/>
              <a:t>11/12/2019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F754F7-462E-4B8B-95F1-9D77BF86B2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33213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4.wmf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" y="106680"/>
            <a:ext cx="11826240" cy="662940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5" name="Title 1"/>
          <p:cNvSpPr txBox="1">
            <a:spLocks/>
          </p:cNvSpPr>
          <p:nvPr/>
        </p:nvSpPr>
        <p:spPr>
          <a:xfrm rot="1315749">
            <a:off x="3338214" y="643470"/>
            <a:ext cx="2343119" cy="6857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600" b="1" dirty="0" smtClean="0">
                <a:solidFill>
                  <a:srgbClr val="7030A0"/>
                </a:solidFill>
                <a:latin typeface="Monotype Corsiva" pitchFamily="66" charset="0"/>
                <a:cs typeface="Times New Roman" pitchFamily="18" charset="0"/>
              </a:rPr>
              <a:t>WELCOME</a:t>
            </a:r>
            <a:r>
              <a:rPr lang="en-US" sz="3600" dirty="0" smtClean="0">
                <a:solidFill>
                  <a:srgbClr val="002060"/>
                </a:solidFill>
                <a:latin typeface="Monotype Corsiva" pitchFamily="66" charset="0"/>
                <a:cs typeface="Times New Roman" pitchFamily="18" charset="0"/>
              </a:rPr>
              <a:t> </a:t>
            </a:r>
            <a:endParaRPr lang="en-US" sz="3600" dirty="0">
              <a:solidFill>
                <a:srgbClr val="002060"/>
              </a:solidFill>
              <a:latin typeface="Monotype Corsiva" pitchFamily="66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77106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14057" y="350929"/>
            <a:ext cx="1915391" cy="764451"/>
          </a:xfrm>
          <a:gradFill>
            <a:gsLst>
              <a:gs pos="49534">
                <a:srgbClr val="3E547F"/>
              </a:gs>
              <a:gs pos="40698">
                <a:srgbClr val="284174"/>
              </a:gs>
              <a:gs pos="24744">
                <a:srgbClr val="002060"/>
              </a:gs>
              <a:gs pos="13300">
                <a:srgbClr val="19356D"/>
              </a:gs>
              <a:gs pos="0">
                <a:srgbClr val="002060"/>
              </a:gs>
              <a:gs pos="58416">
                <a:srgbClr val="55678A"/>
              </a:gs>
              <a:gs pos="100000">
                <a:schemeClr val="accent1">
                  <a:shade val="90000"/>
                  <a:lumMod val="90000"/>
                </a:schemeClr>
              </a:gs>
            </a:gsLst>
          </a:gra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pPr algn="ctr"/>
            <a:r>
              <a:rPr lang="en-US" sz="5400" b="1" dirty="0">
                <a:solidFill>
                  <a:srgbClr val="FFFF00"/>
                </a:solidFill>
                <a:latin typeface="Monotype Corsiva" pitchFamily="66" charset="0"/>
                <a:cs typeface="Times New Roman" pitchFamily="18" charset="0"/>
              </a:rPr>
              <a:t>TOPIC</a:t>
            </a:r>
            <a:r>
              <a:rPr lang="en-US" sz="4800" b="1" dirty="0">
                <a:latin typeface="Monotype Corsiva" pitchFamily="66" charset="0"/>
                <a:cs typeface="Times New Roman" pitchFamily="18" charset="0"/>
              </a:rPr>
              <a:t>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82877" y="3859230"/>
            <a:ext cx="6177747" cy="2368064"/>
          </a:xfrm>
        </p:spPr>
        <p:txBody>
          <a:bodyPr>
            <a:noAutofit/>
          </a:bodyPr>
          <a:lstStyle/>
          <a:p>
            <a:pPr marL="0" indent="0">
              <a:lnSpc>
                <a:spcPts val="3500"/>
              </a:lnSpc>
              <a:spcBef>
                <a:spcPts val="0"/>
              </a:spcBef>
              <a:buNone/>
            </a:pP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Subject </a:t>
            </a:r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	: 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	English </a:t>
            </a:r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3200" baseline="30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nd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Paper</a:t>
            </a:r>
            <a:endParaRPr lang="en-US" sz="3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lnSpc>
                <a:spcPts val="3500"/>
              </a:lnSpc>
              <a:spcBef>
                <a:spcPts val="0"/>
              </a:spcBef>
              <a:buNone/>
            </a:pPr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Lesson	: 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	3</a:t>
            </a:r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(Part-A)</a:t>
            </a:r>
            <a:endParaRPr lang="en-US" sz="3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lnSpc>
                <a:spcPts val="3500"/>
              </a:lnSpc>
              <a:spcBef>
                <a:spcPts val="0"/>
              </a:spcBef>
              <a:buNone/>
            </a:pP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Period 	</a:t>
            </a:r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3200" baseline="30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rd</a:t>
            </a:r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3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lnSpc>
                <a:spcPts val="3500"/>
              </a:lnSpc>
              <a:spcBef>
                <a:spcPts val="0"/>
              </a:spcBef>
              <a:buNone/>
            </a:pP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Time 	</a:t>
            </a:r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	5</a:t>
            </a:r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0 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minutes</a:t>
            </a:r>
          </a:p>
          <a:p>
            <a:pPr marL="0" indent="0">
              <a:lnSpc>
                <a:spcPts val="3500"/>
              </a:lnSpc>
              <a:spcBef>
                <a:spcPts val="0"/>
              </a:spcBef>
              <a:buNone/>
            </a:pP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Date 		</a:t>
            </a:r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12 November 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2019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038680" y="2164139"/>
            <a:ext cx="406613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Present Continuous</a:t>
            </a:r>
          </a:p>
        </p:txBody>
      </p:sp>
    </p:spTree>
    <p:extLst>
      <p:ext uri="{BB962C8B-B14F-4D97-AF65-F5344CB8AC3E}">
        <p14:creationId xmlns:p14="http://schemas.microsoft.com/office/powerpoint/2010/main" val="4637421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/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13363" y="762001"/>
            <a:ext cx="68164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Let’s 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Try to Learn from the Video</a:t>
            </a:r>
            <a:endParaRPr lang="en-US" sz="3600" dirty="0">
              <a:solidFill>
                <a:srgbClr val="FF0000"/>
              </a:solidFill>
            </a:endParaRPr>
          </a:p>
        </p:txBody>
      </p:sp>
      <p:graphicFrame>
        <p:nvGraphicFramePr>
          <p:cNvPr id="4" name="Object 3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46017618"/>
              </p:ext>
            </p:extLst>
          </p:nvPr>
        </p:nvGraphicFramePr>
        <p:xfrm>
          <a:off x="3825875" y="3182938"/>
          <a:ext cx="4541838" cy="488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94" name="Packager Shell Object" showAsIcon="1" r:id="rId3" imgW="4542120" imgH="488520" progId="Package">
                  <p:embed/>
                </p:oleObj>
              </mc:Choice>
              <mc:Fallback>
                <p:oleObj name="Packager Shell Object" showAsIcon="1" r:id="rId3" imgW="4542120" imgH="488520" progId="Pack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825875" y="3182938"/>
                        <a:ext cx="4541838" cy="4889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1817949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216315" y="364034"/>
            <a:ext cx="41155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Present Continuous</a:t>
            </a:r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681525" y="3419026"/>
            <a:ext cx="51746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আমি</a:t>
            </a:r>
            <a:r>
              <a:rPr lang="en-US" sz="32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bn-IN" sz="32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একটি কবিতা আবৃত্তি </a:t>
            </a:r>
            <a:r>
              <a:rPr lang="bn-IN" sz="32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bn-BD" sz="32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ছি</a:t>
            </a:r>
            <a:r>
              <a:rPr lang="en-US" sz="32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3200" b="1" dirty="0" smtClean="0">
                <a:latin typeface="Times New Roman" panose="02020603050405020304" pitchFamily="18" charset="0"/>
                <a:cs typeface="NikoshBAN" panose="02000000000000000000" pitchFamily="2" charset="0"/>
              </a:rPr>
              <a:t>?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681525" y="2797995"/>
            <a:ext cx="498540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আমি একটি কবিতা আবৃত্তি </a:t>
            </a:r>
            <a:r>
              <a:rPr lang="bn-IN" sz="32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bn-BD" sz="32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ছি</a:t>
            </a:r>
            <a:r>
              <a:rPr lang="en-US" sz="32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NikoshBAN" panose="02000000000000000000" pitchFamily="2" charset="0"/>
              </a:rPr>
              <a:t>না </a:t>
            </a:r>
            <a:r>
              <a:rPr lang="bn-IN" sz="32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NikoshBAN" panose="02000000000000000000" pitchFamily="2" charset="0"/>
              </a:rPr>
              <a:t>।</a:t>
            </a:r>
            <a:endParaRPr lang="en-US" sz="32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681525" y="2251850"/>
            <a:ext cx="454930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আমি </a:t>
            </a:r>
            <a:r>
              <a:rPr lang="bn-IN" sz="32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একটি কবিতা আবৃত্তি </a:t>
            </a:r>
            <a:r>
              <a:rPr lang="bn-IN" sz="32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bn-BD" sz="32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ছি</a:t>
            </a:r>
            <a:r>
              <a:rPr lang="bn-IN" sz="32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NikoshBAN" panose="02000000000000000000" pitchFamily="2" charset="0"/>
              </a:rPr>
              <a:t>। </a:t>
            </a:r>
            <a:endParaRPr lang="en-US" sz="32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740882" y="4022604"/>
            <a:ext cx="54918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আমি</a:t>
            </a:r>
            <a:r>
              <a:rPr lang="en-US" sz="32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bn-IN" sz="32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একটি কবিতা আবৃত্তি </a:t>
            </a:r>
            <a:r>
              <a:rPr lang="bn-IN" sz="32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bn-BD" sz="32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ছি</a:t>
            </a:r>
            <a:r>
              <a:rPr lang="en-US" sz="32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b="1" dirty="0">
                <a:solidFill>
                  <a:srgbClr val="FF0000"/>
                </a:solidFill>
                <a:latin typeface="Times New Roman" panose="02020603050405020304" pitchFamily="18" charset="0"/>
                <a:cs typeface="NikoshBAN" panose="02000000000000000000" pitchFamily="2" charset="0"/>
              </a:rPr>
              <a:t>না </a:t>
            </a:r>
            <a:r>
              <a:rPr lang="en-US" sz="3200" b="1" dirty="0">
                <a:latin typeface="Times New Roman" panose="02020603050405020304" pitchFamily="18" charset="0"/>
                <a:cs typeface="NikoshBAN" panose="02000000000000000000" pitchFamily="2" charset="0"/>
              </a:rPr>
              <a:t>?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740882" y="4592108"/>
            <a:ext cx="344285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আমি</a:t>
            </a:r>
            <a:r>
              <a:rPr lang="en-US" sz="32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bn-IN" sz="32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আবৃত্তি </a:t>
            </a:r>
            <a:r>
              <a:rPr lang="bn-IN" sz="32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bn-BD" sz="32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ছি</a:t>
            </a:r>
            <a:r>
              <a:rPr lang="en-US" sz="32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3200" b="1" dirty="0" smtClean="0">
                <a:latin typeface="Times New Roman" panose="02020603050405020304" pitchFamily="18" charset="0"/>
                <a:cs typeface="NikoshBAN" panose="02000000000000000000" pitchFamily="2" charset="0"/>
              </a:rPr>
              <a:t>?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740882" y="5240811"/>
            <a:ext cx="377558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আমি</a:t>
            </a:r>
            <a:r>
              <a:rPr lang="en-US" sz="32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bn-IN" sz="32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আবৃত্তি </a:t>
            </a:r>
            <a:r>
              <a:rPr lang="bn-IN" sz="32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bn-BD" sz="32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ছি</a:t>
            </a:r>
            <a:r>
              <a:rPr lang="en-US" sz="32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b="1" dirty="0">
                <a:solidFill>
                  <a:srgbClr val="FF0000"/>
                </a:solidFill>
                <a:latin typeface="Times New Roman" panose="02020603050405020304" pitchFamily="18" charset="0"/>
                <a:cs typeface="NikoshBAN" panose="02000000000000000000" pitchFamily="2" charset="0"/>
              </a:rPr>
              <a:t>না </a:t>
            </a:r>
            <a:r>
              <a:rPr lang="en-US" sz="3200" b="1" dirty="0">
                <a:latin typeface="Times New Roman" panose="02020603050405020304" pitchFamily="18" charset="0"/>
                <a:cs typeface="NikoshBAN" panose="02000000000000000000" pitchFamily="2" charset="0"/>
              </a:rPr>
              <a:t>?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22520" y="2840609"/>
            <a:ext cx="86169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 </a:t>
            </a:r>
            <a:r>
              <a:rPr lang="en-US" sz="32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endParaRPr lang="en-US" sz="3200" dirty="0"/>
          </a:p>
        </p:txBody>
      </p:sp>
      <p:sp>
        <p:nvSpPr>
          <p:cNvPr id="18" name="TextBox 17"/>
          <p:cNvSpPr txBox="1"/>
          <p:nvPr/>
        </p:nvSpPr>
        <p:spPr>
          <a:xfrm>
            <a:off x="1884218" y="2842260"/>
            <a:ext cx="154676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 not</a:t>
            </a:r>
            <a:endParaRPr lang="en-US" sz="3200" dirty="0"/>
          </a:p>
        </p:txBody>
      </p:sp>
      <p:sp>
        <p:nvSpPr>
          <p:cNvPr id="19" name="TextBox 18"/>
          <p:cNvSpPr txBox="1"/>
          <p:nvPr/>
        </p:nvSpPr>
        <p:spPr>
          <a:xfrm>
            <a:off x="3274736" y="2828742"/>
            <a:ext cx="346614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recit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ing</a:t>
            </a:r>
            <a:r>
              <a:rPr lang="en-US" sz="32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poem</a:t>
            </a:r>
            <a:r>
              <a:rPr lang="en-US" sz="32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=</a:t>
            </a:r>
            <a:endParaRPr lang="en-US" sz="32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022520" y="3419276"/>
            <a:ext cx="55689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2352800" y="3432856"/>
            <a:ext cx="43287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  </a:t>
            </a:r>
            <a:r>
              <a:rPr lang="en-US" sz="3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recit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ing</a:t>
            </a:r>
            <a:r>
              <a:rPr lang="en-US" sz="32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en-US" sz="32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poem</a:t>
            </a:r>
            <a:r>
              <a:rPr lang="en-US" sz="3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    =</a:t>
            </a:r>
            <a:endParaRPr lang="en-US" sz="3200" dirty="0"/>
          </a:p>
        </p:txBody>
      </p:sp>
      <p:sp>
        <p:nvSpPr>
          <p:cNvPr id="22" name="TextBox 21"/>
          <p:cNvSpPr txBox="1"/>
          <p:nvPr/>
        </p:nvSpPr>
        <p:spPr>
          <a:xfrm>
            <a:off x="1016951" y="4022605"/>
            <a:ext cx="5080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 </a:t>
            </a:r>
            <a:endParaRPr lang="en-US" sz="3200" dirty="0"/>
          </a:p>
        </p:txBody>
      </p:sp>
      <p:sp>
        <p:nvSpPr>
          <p:cNvPr id="23" name="TextBox 22"/>
          <p:cNvSpPr txBox="1"/>
          <p:nvPr/>
        </p:nvSpPr>
        <p:spPr>
          <a:xfrm>
            <a:off x="2352800" y="4039892"/>
            <a:ext cx="43287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 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not</a:t>
            </a:r>
            <a:r>
              <a:rPr lang="en-US" sz="32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recit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ing</a:t>
            </a:r>
            <a:r>
              <a:rPr lang="en-US" sz="32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poem </a:t>
            </a:r>
            <a:r>
              <a:rPr lang="en-US" sz="32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?=</a:t>
            </a:r>
            <a:endParaRPr lang="en-US" sz="3200" dirty="0"/>
          </a:p>
        </p:txBody>
      </p:sp>
      <p:sp>
        <p:nvSpPr>
          <p:cNvPr id="24" name="TextBox 23"/>
          <p:cNvSpPr txBox="1"/>
          <p:nvPr/>
        </p:nvSpPr>
        <p:spPr>
          <a:xfrm>
            <a:off x="2614609" y="4645076"/>
            <a:ext cx="40669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am</a:t>
            </a:r>
            <a:r>
              <a:rPr lang="en-US" sz="32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 </a:t>
            </a:r>
            <a:r>
              <a:rPr lang="en-US" sz="3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recit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ing</a:t>
            </a:r>
            <a:r>
              <a:rPr lang="en-US" sz="32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?           =</a:t>
            </a:r>
            <a:endParaRPr lang="en-US" sz="3200" dirty="0"/>
          </a:p>
        </p:txBody>
      </p:sp>
      <p:sp>
        <p:nvSpPr>
          <p:cNvPr id="25" name="TextBox 24"/>
          <p:cNvSpPr txBox="1"/>
          <p:nvPr/>
        </p:nvSpPr>
        <p:spPr>
          <a:xfrm>
            <a:off x="1026936" y="4633775"/>
            <a:ext cx="49808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5.  </a:t>
            </a:r>
            <a:endParaRPr lang="en-US" sz="3200" dirty="0"/>
          </a:p>
        </p:txBody>
      </p:sp>
      <p:sp>
        <p:nvSpPr>
          <p:cNvPr id="26" name="TextBox 25"/>
          <p:cNvSpPr txBox="1"/>
          <p:nvPr/>
        </p:nvSpPr>
        <p:spPr>
          <a:xfrm>
            <a:off x="2734662" y="5245286"/>
            <a:ext cx="40062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am</a:t>
            </a:r>
            <a:r>
              <a:rPr lang="en-US" sz="32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 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not</a:t>
            </a:r>
            <a:r>
              <a:rPr lang="en-US" sz="32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recit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ing</a:t>
            </a:r>
            <a:r>
              <a:rPr lang="en-US" sz="32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 </a:t>
            </a:r>
            <a:r>
              <a:rPr lang="en-US" sz="32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</a:t>
            </a:r>
            <a:endParaRPr lang="en-US" sz="3200" dirty="0"/>
          </a:p>
        </p:txBody>
      </p:sp>
      <p:sp>
        <p:nvSpPr>
          <p:cNvPr id="27" name="TextBox 26"/>
          <p:cNvSpPr txBox="1"/>
          <p:nvPr/>
        </p:nvSpPr>
        <p:spPr>
          <a:xfrm>
            <a:off x="1016950" y="5219390"/>
            <a:ext cx="5080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6.  </a:t>
            </a:r>
            <a:endParaRPr lang="en-US" sz="3200" dirty="0"/>
          </a:p>
        </p:txBody>
      </p:sp>
      <p:sp>
        <p:nvSpPr>
          <p:cNvPr id="28" name="TextBox 27"/>
          <p:cNvSpPr txBox="1"/>
          <p:nvPr/>
        </p:nvSpPr>
        <p:spPr>
          <a:xfrm>
            <a:off x="1525017" y="3419026"/>
            <a:ext cx="82778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Am  </a:t>
            </a:r>
            <a:endParaRPr lang="en-US" sz="3200" dirty="0"/>
          </a:p>
        </p:txBody>
      </p:sp>
      <p:sp>
        <p:nvSpPr>
          <p:cNvPr id="29" name="TextBox 28"/>
          <p:cNvSpPr txBox="1"/>
          <p:nvPr/>
        </p:nvSpPr>
        <p:spPr>
          <a:xfrm>
            <a:off x="1498869" y="4044866"/>
            <a:ext cx="85393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Am</a:t>
            </a:r>
            <a:endParaRPr lang="en-US" sz="3200" dirty="0"/>
          </a:p>
        </p:txBody>
      </p:sp>
      <p:sp>
        <p:nvSpPr>
          <p:cNvPr id="30" name="TextBox 29"/>
          <p:cNvSpPr txBox="1"/>
          <p:nvPr/>
        </p:nvSpPr>
        <p:spPr>
          <a:xfrm>
            <a:off x="1498869" y="4656036"/>
            <a:ext cx="11587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What</a:t>
            </a:r>
            <a:endParaRPr lang="en-US" sz="3200" dirty="0">
              <a:solidFill>
                <a:srgbClr val="002060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1513461" y="5225211"/>
            <a:ext cx="11587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What</a:t>
            </a:r>
            <a:endParaRPr lang="en-US" sz="3200" dirty="0">
              <a:solidFill>
                <a:srgbClr val="002060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1016950" y="2214769"/>
            <a:ext cx="61323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endParaRPr lang="en-US" sz="3200" dirty="0">
              <a:solidFill>
                <a:srgbClr val="00B050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1884218" y="2204247"/>
            <a:ext cx="7659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am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2695141" y="2213220"/>
            <a:ext cx="404574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recit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ing</a:t>
            </a:r>
            <a:r>
              <a:rPr lang="en-US" sz="32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 poem.</a:t>
            </a:r>
            <a:r>
              <a:rPr lang="en-US" sz="3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=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1549602" y="2235176"/>
            <a:ext cx="359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endParaRPr lang="en-US" sz="3200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44342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2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2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2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3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3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4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4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4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5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5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5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6" fill="hold">
                      <p:stCondLst>
                        <p:cond delay="indefinite"/>
                      </p:stCondLst>
                      <p:childTnLst>
                        <p:par>
                          <p:cTn id="167" fill="hold">
                            <p:stCondLst>
                              <p:cond delay="0"/>
                            </p:stCondLst>
                            <p:childTnLst>
                              <p:par>
                                <p:cTn id="16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0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1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>
                      <p:stCondLst>
                        <p:cond delay="indefinite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0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1" fill="hold">
                      <p:stCondLst>
                        <p:cond delay="indefinite"/>
                      </p:stCondLst>
                      <p:childTnLst>
                        <p:par>
                          <p:cTn id="182" fill="hold">
                            <p:stCondLst>
                              <p:cond delay="0"/>
                            </p:stCondLst>
                            <p:childTnLst>
                              <p:par>
                                <p:cTn id="183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5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6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7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8" fill="hold">
                      <p:stCondLst>
                        <p:cond delay="indefinite"/>
                      </p:stCondLst>
                      <p:childTnLst>
                        <p:par>
                          <p:cTn id="189" fill="hold">
                            <p:stCondLst>
                              <p:cond delay="0"/>
                            </p:stCondLst>
                            <p:childTnLst>
                              <p:par>
                                <p:cTn id="190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2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3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4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5" fill="hold">
                      <p:stCondLst>
                        <p:cond delay="indefinite"/>
                      </p:stCondLst>
                      <p:childTnLst>
                        <p:par>
                          <p:cTn id="196" fill="hold">
                            <p:stCondLst>
                              <p:cond delay="0"/>
                            </p:stCondLst>
                            <p:childTnLst>
                              <p:par>
                                <p:cTn id="19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3" fill="hold">
                      <p:stCondLst>
                        <p:cond delay="indefinite"/>
                      </p:stCondLst>
                      <p:childTnLst>
                        <p:par>
                          <p:cTn id="204" fill="hold">
                            <p:stCondLst>
                              <p:cond delay="0"/>
                            </p:stCondLst>
                            <p:childTnLst>
                              <p:par>
                                <p:cTn id="20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1" fill="hold">
                      <p:stCondLst>
                        <p:cond delay="indefinite"/>
                      </p:stCondLst>
                      <p:childTnLst>
                        <p:par>
                          <p:cTn id="212" fill="hold">
                            <p:stCondLst>
                              <p:cond delay="0"/>
                            </p:stCondLst>
                            <p:childTnLst>
                              <p:par>
                                <p:cTn id="2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9" fill="hold">
                      <p:stCondLst>
                        <p:cond delay="indefinite"/>
                      </p:stCondLst>
                      <p:childTnLst>
                        <p:par>
                          <p:cTn id="220" fill="hold">
                            <p:stCondLst>
                              <p:cond delay="0"/>
                            </p:stCondLst>
                            <p:childTnLst>
                              <p:par>
                                <p:cTn id="2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7" fill="hold">
                      <p:stCondLst>
                        <p:cond delay="indefinite"/>
                      </p:stCondLst>
                      <p:childTnLst>
                        <p:par>
                          <p:cTn id="228" fill="hold">
                            <p:stCondLst>
                              <p:cond delay="0"/>
                            </p:stCondLst>
                            <p:childTnLst>
                              <p:par>
                                <p:cTn id="22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5" fill="hold">
                      <p:stCondLst>
                        <p:cond delay="indefinite"/>
                      </p:stCondLst>
                      <p:childTnLst>
                        <p:par>
                          <p:cTn id="236" fill="hold">
                            <p:stCondLst>
                              <p:cond delay="0"/>
                            </p:stCondLst>
                            <p:childTnLst>
                              <p:par>
                                <p:cTn id="23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" grpId="0"/>
      <p:bldP spid="12" grpId="0"/>
      <p:bldP spid="13" grpId="0"/>
      <p:bldP spid="14" grpId="0"/>
      <p:bldP spid="15" grpId="0"/>
      <p:bldP spid="16" grpId="0"/>
      <p:bldP spid="4" grpId="0"/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/>
      <p:bldP spid="26" grpId="0"/>
      <p:bldP spid="27" grpId="0"/>
      <p:bldP spid="28" grpId="0"/>
      <p:bldP spid="29" grpId="0"/>
      <p:bldP spid="30" grpId="0"/>
      <p:bldP spid="31" grpId="0"/>
      <p:bldP spid="32" grpId="0"/>
      <p:bldP spid="33" grpId="0"/>
      <p:bldP spid="34" grpId="0"/>
      <p:bldP spid="3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186546" y="2168170"/>
            <a:ext cx="601287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Let’s Name these 6 Sentences </a:t>
            </a:r>
          </a:p>
          <a:p>
            <a:pPr algn="ctr"/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According to </a:t>
            </a:r>
          </a:p>
          <a:p>
            <a:pPr algn="ctr"/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Primary Sentence (Structure)</a:t>
            </a:r>
            <a:endParaRPr lang="en-US" sz="3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6202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ounded Rectangle 12"/>
          <p:cNvSpPr/>
          <p:nvPr/>
        </p:nvSpPr>
        <p:spPr>
          <a:xfrm>
            <a:off x="325553" y="2316935"/>
            <a:ext cx="3283537" cy="66357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03.  Interrogative </a:t>
            </a:r>
            <a:endParaRPr lang="en-US" sz="3200" b="1" dirty="0">
              <a:solidFill>
                <a:srgbClr val="FFFF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4" name="Right Arrow 13"/>
          <p:cNvSpPr/>
          <p:nvPr/>
        </p:nvSpPr>
        <p:spPr>
          <a:xfrm>
            <a:off x="6289945" y="1506664"/>
            <a:ext cx="928239" cy="42144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ounded Rectangle 15"/>
          <p:cNvSpPr/>
          <p:nvPr/>
        </p:nvSpPr>
        <p:spPr>
          <a:xfrm>
            <a:off x="7588806" y="3229897"/>
            <a:ext cx="2964875" cy="66357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(নাবোধক-প্রশ্ন) </a:t>
            </a:r>
            <a:endParaRPr lang="en-US" sz="3200" b="1" dirty="0">
              <a:solidFill>
                <a:schemeClr val="bg1"/>
              </a:solidFill>
              <a:latin typeface="NikoshBAN" panose="02000000000000000000" pitchFamily="2" charset="0"/>
              <a:ea typeface="Calibri" panose="020F0502020204030204" pitchFamily="34" charset="0"/>
              <a:cs typeface="NikoshBAN" panose="02000000000000000000" pitchFamily="2" charset="0"/>
            </a:endParaRPr>
          </a:p>
        </p:txBody>
      </p:sp>
      <p:sp>
        <p:nvSpPr>
          <p:cNvPr id="18" name="Right Arrow 17"/>
          <p:cNvSpPr/>
          <p:nvPr/>
        </p:nvSpPr>
        <p:spPr>
          <a:xfrm>
            <a:off x="6289944" y="633714"/>
            <a:ext cx="928239" cy="34708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B050"/>
              </a:solidFill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318629" y="1385601"/>
            <a:ext cx="3186551" cy="66357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02.  Negative </a:t>
            </a:r>
            <a:endParaRPr lang="en-US" sz="3200" b="1" dirty="0">
              <a:solidFill>
                <a:srgbClr val="FFFF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325553" y="3272870"/>
            <a:ext cx="4904519" cy="66357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04. </a:t>
            </a:r>
            <a:r>
              <a:rPr lang="bn-BD" sz="32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Negative-Interrogative</a:t>
            </a:r>
            <a:endParaRPr lang="en-US" sz="3200" b="1" dirty="0">
              <a:solidFill>
                <a:srgbClr val="FFFF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322082" y="4398379"/>
            <a:ext cx="4142519" cy="66357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05.  WH </a:t>
            </a:r>
            <a:r>
              <a:rPr lang="en-US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Interrogative</a:t>
            </a:r>
            <a:endParaRPr lang="en-US" sz="3200" b="1" dirty="0">
              <a:solidFill>
                <a:srgbClr val="FFFF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318629" y="5452142"/>
            <a:ext cx="5791225" cy="67128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32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06. </a:t>
            </a:r>
            <a:r>
              <a:rPr lang="bn-BD" sz="32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 Negative-Interrogative</a:t>
            </a:r>
            <a:endParaRPr lang="en-US" sz="3200" b="1" dirty="0">
              <a:solidFill>
                <a:srgbClr val="FFFF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32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0" name="Rounded Rectangle 19"/>
          <p:cNvSpPr/>
          <p:nvPr/>
        </p:nvSpPr>
        <p:spPr>
          <a:xfrm>
            <a:off x="318630" y="475468"/>
            <a:ext cx="3186551" cy="66357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01.  Affirmative </a:t>
            </a:r>
            <a:endParaRPr lang="en-US" sz="3200" b="1" dirty="0">
              <a:solidFill>
                <a:srgbClr val="FFFF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3" name="Rounded Rectangle 22"/>
          <p:cNvSpPr/>
          <p:nvPr/>
        </p:nvSpPr>
        <p:spPr>
          <a:xfrm>
            <a:off x="7606112" y="1385599"/>
            <a:ext cx="2971804" cy="66357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(নাবোধক) </a:t>
            </a:r>
            <a:endParaRPr lang="en-US" sz="3200" b="1" dirty="0">
              <a:solidFill>
                <a:schemeClr val="bg1"/>
              </a:solidFill>
              <a:latin typeface="SutonnyMJ" pitchFamily="2" charset="0"/>
              <a:ea typeface="Calibri" panose="020F0502020204030204" pitchFamily="34" charset="0"/>
              <a:cs typeface="SutonnyMJ" pitchFamily="2" charset="0"/>
            </a:endParaRPr>
          </a:p>
        </p:txBody>
      </p:sp>
      <p:sp>
        <p:nvSpPr>
          <p:cNvPr id="24" name="Rounded Rectangle 23"/>
          <p:cNvSpPr/>
          <p:nvPr/>
        </p:nvSpPr>
        <p:spPr>
          <a:xfrm>
            <a:off x="7588806" y="2232405"/>
            <a:ext cx="3657600" cy="66357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(প্রশ্নবোধক/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হ্যাঁবোধক 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প্রশ্ন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) </a:t>
            </a:r>
            <a:endParaRPr lang="en-US" sz="3200" b="1" dirty="0">
              <a:solidFill>
                <a:schemeClr val="bg1"/>
              </a:solidFill>
              <a:latin typeface="NikoshBAN" panose="02000000000000000000" pitchFamily="2" charset="0"/>
              <a:ea typeface="Calibri" panose="020F0502020204030204" pitchFamily="34" charset="0"/>
              <a:cs typeface="NikoshBAN" panose="02000000000000000000" pitchFamily="2" charset="0"/>
            </a:endParaRPr>
          </a:p>
        </p:txBody>
      </p:sp>
      <p:sp>
        <p:nvSpPr>
          <p:cNvPr id="26" name="Rounded Rectangle 25"/>
          <p:cNvSpPr/>
          <p:nvPr/>
        </p:nvSpPr>
        <p:spPr>
          <a:xfrm>
            <a:off x="7588806" y="4346533"/>
            <a:ext cx="4530467" cy="66357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n-BD" sz="32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2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</a:t>
            </a:r>
            <a:r>
              <a:rPr lang="bn-BD" sz="32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(প্রশ্নবোধক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/ হ্যাঁবোধক প্রশ্ন) </a:t>
            </a:r>
            <a:endParaRPr lang="en-US" sz="3200" b="1" dirty="0">
              <a:solidFill>
                <a:schemeClr val="bg1"/>
              </a:solidFill>
              <a:latin typeface="NikoshBAN" panose="02000000000000000000" pitchFamily="2" charset="0"/>
              <a:ea typeface="Calibri" panose="020F0502020204030204" pitchFamily="34" charset="0"/>
              <a:cs typeface="NikoshBAN" panose="02000000000000000000" pitchFamily="2" charset="0"/>
            </a:endParaRPr>
          </a:p>
          <a:p>
            <a:pPr algn="ctr"/>
            <a:endParaRPr lang="en-US" sz="3200" b="1" dirty="0">
              <a:solidFill>
                <a:schemeClr val="bg1"/>
              </a:solidFill>
              <a:latin typeface="SutonnyMJ" pitchFamily="2" charset="0"/>
              <a:ea typeface="Calibri" panose="020F0502020204030204" pitchFamily="34" charset="0"/>
              <a:cs typeface="SutonnyMJ" pitchFamily="2" charset="0"/>
            </a:endParaRPr>
          </a:p>
        </p:txBody>
      </p:sp>
      <p:sp>
        <p:nvSpPr>
          <p:cNvPr id="27" name="Rounded Rectangle 26"/>
          <p:cNvSpPr/>
          <p:nvPr/>
        </p:nvSpPr>
        <p:spPr>
          <a:xfrm>
            <a:off x="7606112" y="5409154"/>
            <a:ext cx="2964877" cy="66357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</a:t>
            </a:r>
            <a:r>
              <a:rPr lang="bn-BD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(নাবোধক-প্রশ্ন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) </a:t>
            </a:r>
            <a:endParaRPr lang="en-US" sz="3200" b="1" dirty="0">
              <a:solidFill>
                <a:schemeClr val="bg1"/>
              </a:solidFill>
              <a:latin typeface="NikoshBAN" panose="02000000000000000000" pitchFamily="2" charset="0"/>
              <a:ea typeface="Calibri" panose="020F0502020204030204" pitchFamily="34" charset="0"/>
              <a:cs typeface="NikoshBAN" panose="02000000000000000000" pitchFamily="2" charset="0"/>
            </a:endParaRPr>
          </a:p>
        </p:txBody>
      </p:sp>
      <p:sp>
        <p:nvSpPr>
          <p:cNvPr id="28" name="Rounded Rectangle 27"/>
          <p:cNvSpPr/>
          <p:nvPr/>
        </p:nvSpPr>
        <p:spPr>
          <a:xfrm>
            <a:off x="7606112" y="475466"/>
            <a:ext cx="2971804" cy="66357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(হ্যাঁবোধক)</a:t>
            </a:r>
            <a:endParaRPr lang="en-US" sz="3200" b="1" dirty="0">
              <a:solidFill>
                <a:schemeClr val="bg1"/>
              </a:solidFill>
              <a:latin typeface="NikoshBAN" panose="02000000000000000000" pitchFamily="2" charset="0"/>
              <a:ea typeface="Calibri" panose="020F0502020204030204" pitchFamily="34" charset="0"/>
              <a:cs typeface="NikoshBAN" panose="02000000000000000000" pitchFamily="2" charset="0"/>
            </a:endParaRPr>
          </a:p>
        </p:txBody>
      </p:sp>
      <p:sp>
        <p:nvSpPr>
          <p:cNvPr id="30" name="Right Arrow 29"/>
          <p:cNvSpPr/>
          <p:nvPr/>
        </p:nvSpPr>
        <p:spPr>
          <a:xfrm>
            <a:off x="6289946" y="2364106"/>
            <a:ext cx="928239" cy="42144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ight Arrow 31"/>
          <p:cNvSpPr/>
          <p:nvPr/>
        </p:nvSpPr>
        <p:spPr>
          <a:xfrm>
            <a:off x="6289947" y="3350962"/>
            <a:ext cx="928239" cy="42144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ight Arrow 32"/>
          <p:cNvSpPr/>
          <p:nvPr/>
        </p:nvSpPr>
        <p:spPr>
          <a:xfrm>
            <a:off x="6289948" y="4481776"/>
            <a:ext cx="928238" cy="42144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ight Arrow 34"/>
          <p:cNvSpPr/>
          <p:nvPr/>
        </p:nvSpPr>
        <p:spPr>
          <a:xfrm>
            <a:off x="6289948" y="5530217"/>
            <a:ext cx="928239" cy="42144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4406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1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7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0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6" grpId="0" animBg="1"/>
      <p:bldP spid="18" grpId="0" animBg="1"/>
      <p:bldP spid="9" grpId="0" animBg="1"/>
      <p:bldP spid="10" grpId="0" animBg="1"/>
      <p:bldP spid="11" grpId="0" animBg="1"/>
      <p:bldP spid="12" grpId="0" animBg="1"/>
      <p:bldP spid="20" grpId="0" animBg="1"/>
      <p:bldP spid="23" grpId="0" animBg="1"/>
      <p:bldP spid="24" grpId="0" animBg="1"/>
      <p:bldP spid="26" grpId="0" animBg="1"/>
      <p:bldP spid="27" grpId="0" animBg="1"/>
      <p:bldP spid="28" grpId="0" animBg="1"/>
      <p:bldP spid="30" grpId="0" animBg="1"/>
      <p:bldP spid="32" grpId="0" animBg="1"/>
      <p:bldP spid="33" grpId="0" animBg="1"/>
      <p:bldP spid="3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811776" y="920451"/>
            <a:ext cx="28549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Assessment-1</a:t>
            </a:r>
            <a:endParaRPr lang="en-US" sz="36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1680708" y="3079253"/>
            <a:ext cx="9117113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Dear Students ! Tell me-</a:t>
            </a:r>
          </a:p>
          <a:p>
            <a:pPr algn="ctr"/>
            <a:endParaRPr lang="bn-BD" sz="3200" b="1" dirty="0" smtClean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How many questions are there ? Who are they ?</a:t>
            </a:r>
            <a:endParaRPr lang="bn-IN" sz="3200" b="1" dirty="0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nswer those questions.</a:t>
            </a:r>
          </a:p>
        </p:txBody>
      </p:sp>
    </p:spTree>
    <p:extLst>
      <p:ext uri="{BB962C8B-B14F-4D97-AF65-F5344CB8AC3E}">
        <p14:creationId xmlns:p14="http://schemas.microsoft.com/office/powerpoint/2010/main" val="9338260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724885" y="3141598"/>
            <a:ext cx="888076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Let’s Get by Heart and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Practise</a:t>
            </a:r>
            <a:r>
              <a:rPr 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these 6 Sentences </a:t>
            </a:r>
          </a:p>
          <a:p>
            <a:pPr algn="ctr"/>
            <a:r>
              <a:rPr 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With 101 Verbs (V123)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171695" y="665018"/>
            <a:ext cx="79871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Let’s Build up our Career. But 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ow… ?</a:t>
            </a:r>
            <a:endParaRPr lang="en-US" sz="36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37188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661241" y="474366"/>
            <a:ext cx="301881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Group Work</a:t>
            </a:r>
            <a:endParaRPr lang="en-US" sz="4000" b="1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77457" y="2484893"/>
            <a:ext cx="7386383" cy="37959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Make 6 sentences </a:t>
            </a:r>
            <a:r>
              <a:rPr lang="en-US" sz="32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on</a:t>
            </a:r>
            <a:r>
              <a:rPr lang="en-US" sz="32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Present Continuous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with </a:t>
            </a:r>
            <a:r>
              <a:rPr lang="en-US" sz="32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following </a:t>
            </a:r>
            <a:r>
              <a:rPr lang="en-US" sz="32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verbs-</a:t>
            </a:r>
            <a:endParaRPr lang="en-US" sz="3200" b="1" dirty="0" smtClean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ts val="2000"/>
              </a:lnSpc>
            </a:pPr>
            <a:endParaRPr lang="en-US" sz="3200" b="1" dirty="0" smtClean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>
              <a:buAutoNum type="arabicPeriod"/>
            </a:pP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Learn </a:t>
            </a:r>
          </a:p>
          <a:p>
            <a:pPr marL="514350" indent="-514350">
              <a:buAutoNum type="arabicPeriod"/>
            </a:pP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Eat</a:t>
            </a:r>
          </a:p>
          <a:p>
            <a:pPr marL="514350" indent="-514350">
              <a:buAutoNum type="arabicPeriod"/>
            </a:pP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Teach</a:t>
            </a:r>
          </a:p>
          <a:p>
            <a:pPr marL="514350" indent="-514350">
              <a:buAutoNum type="arabicPeriod"/>
            </a:pP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Write</a:t>
            </a:r>
          </a:p>
          <a:p>
            <a:pPr marL="514350" indent="-514350">
              <a:buAutoNum type="arabicPeriod"/>
            </a:pP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Draw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5760" y="2484893"/>
            <a:ext cx="4053840" cy="403187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0415376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184120" y="356571"/>
            <a:ext cx="36159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Individual Work</a:t>
            </a:r>
            <a:endParaRPr lang="en-US" sz="3600" b="1" dirty="0">
              <a:solidFill>
                <a:srgbClr val="00B05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75212" y="2600322"/>
            <a:ext cx="6337068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Make </a:t>
            </a:r>
            <a:r>
              <a:rPr lang="en-US" sz="3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Present </a:t>
            </a:r>
            <a:r>
              <a:rPr lang="en-US" sz="32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Continuous 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with following verbs </a:t>
            </a:r>
            <a:r>
              <a:rPr 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using </a:t>
            </a:r>
            <a:r>
              <a:rPr 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objects.</a:t>
            </a:r>
            <a:endParaRPr lang="en-US" sz="32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32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>
              <a:buAutoNum type="arabicPeriod"/>
            </a:pPr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    </a:t>
            </a:r>
          </a:p>
          <a:p>
            <a:pPr marL="514350" indent="-514350">
              <a:buAutoNum type="arabicPeriod"/>
            </a:pPr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Take  </a:t>
            </a:r>
          </a:p>
          <a:p>
            <a:pPr marL="514350" indent="-514350">
              <a:buAutoNum type="arabicPeriod"/>
            </a:pPr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Drink  </a:t>
            </a:r>
          </a:p>
          <a:p>
            <a:pPr marL="514350" indent="-514350">
              <a:buAutoNum type="arabicPeriod"/>
            </a:pPr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Like </a:t>
            </a:r>
          </a:p>
          <a:p>
            <a:pPr marL="514350" indent="-514350">
              <a:buAutoNum type="arabicPeriod"/>
            </a:pPr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Invite 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2840" y="2600322"/>
            <a:ext cx="4312920" cy="4031873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34481583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811776" y="920451"/>
            <a:ext cx="28549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Assessment-2</a:t>
            </a:r>
            <a:endParaRPr lang="en-US" sz="36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2759434" y="3384053"/>
            <a:ext cx="695966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Open your </a:t>
            </a:r>
            <a:r>
              <a:rPr lang="en-US" sz="3200" b="1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Text Book </a:t>
            </a:r>
            <a:r>
              <a:rPr lang="en-US" sz="32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 </a:t>
            </a:r>
            <a:r>
              <a:rPr lang="en-US" sz="3200" b="1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find out </a:t>
            </a:r>
            <a:r>
              <a:rPr lang="en-US" sz="32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</a:p>
          <a:p>
            <a:pPr algn="ctr"/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Present 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Continuous Tense.</a:t>
            </a:r>
          </a:p>
        </p:txBody>
      </p:sp>
    </p:spTree>
    <p:extLst>
      <p:ext uri="{BB962C8B-B14F-4D97-AF65-F5344CB8AC3E}">
        <p14:creationId xmlns:p14="http://schemas.microsoft.com/office/powerpoint/2010/main" val="21606933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/>
        </p:nvSpPr>
        <p:spPr>
          <a:xfrm>
            <a:off x="2288286" y="1219200"/>
            <a:ext cx="4036314" cy="11811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6000" dirty="0">
                <a:latin typeface="Monotype Corsiva" pitchFamily="66" charset="0"/>
                <a:cs typeface="Times New Roman" pitchFamily="18" charset="0"/>
              </a:rPr>
              <a:t>Presented by</a:t>
            </a:r>
          </a:p>
        </p:txBody>
      </p:sp>
      <p:sp>
        <p:nvSpPr>
          <p:cNvPr id="3" name="Content Placeholder 2"/>
          <p:cNvSpPr>
            <a:spLocks noGrp="1"/>
          </p:cNvSpPr>
          <p:nvPr/>
        </p:nvSpPr>
        <p:spPr>
          <a:xfrm>
            <a:off x="2288286" y="4114800"/>
            <a:ext cx="7467600" cy="2438400"/>
          </a:xfrm>
          <a:prstGeom prst="rect">
            <a:avLst/>
          </a:prstGeom>
        </p:spPr>
        <p:txBody>
          <a:bodyPr vert="horz">
            <a:normAutofit fontScale="85000" lnSpcReduction="10000"/>
          </a:bodyPr>
          <a:lstStyle>
            <a:lvl1pPr marL="420624" indent="-38404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Char char="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22376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Wingdings 2"/>
              <a:buChar char=""/>
              <a:defRPr kumimoji="0"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56032" algn="l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Arial"/>
              <a:buChar char="○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37744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90472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100000"/>
              <a:buFont typeface="Arial"/>
              <a:buChar char="-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00784" indent="-182880" algn="l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/>
              <a:buChar char="-"/>
              <a:defRPr kumimoji="0"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Arial"/>
              <a:buChar char="•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9696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▪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317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lnSpc>
                <a:spcPts val="3000"/>
              </a:lnSpc>
              <a:spcBef>
                <a:spcPts val="0"/>
              </a:spcBef>
              <a:buNone/>
            </a:pPr>
            <a:r>
              <a:rPr lang="en-US" sz="4200" b="1" dirty="0">
                <a:latin typeface="Monotype Corsiva" pitchFamily="66" charset="0"/>
                <a:cs typeface="Times New Roman" pitchFamily="18" charset="0"/>
              </a:rPr>
              <a:t>M  </a:t>
            </a:r>
            <a:r>
              <a:rPr lang="en-US" sz="4200" b="1" dirty="0" err="1">
                <a:latin typeface="Monotype Corsiva" pitchFamily="66" charset="0"/>
                <a:cs typeface="Times New Roman" pitchFamily="18" charset="0"/>
              </a:rPr>
              <a:t>Humayun</a:t>
            </a:r>
            <a:r>
              <a:rPr lang="en-US" sz="4200" b="1" dirty="0">
                <a:latin typeface="Monotype Corsiva" pitchFamily="66" charset="0"/>
                <a:cs typeface="Times New Roman" pitchFamily="18" charset="0"/>
              </a:rPr>
              <a:t> </a:t>
            </a:r>
            <a:r>
              <a:rPr lang="en-US" sz="4200" b="1" dirty="0" err="1">
                <a:latin typeface="Monotype Corsiva" pitchFamily="66" charset="0"/>
                <a:cs typeface="Times New Roman" pitchFamily="18" charset="0"/>
              </a:rPr>
              <a:t>Kabir</a:t>
            </a:r>
            <a:endParaRPr lang="en-US" sz="4200" b="1" dirty="0">
              <a:latin typeface="Monotype Corsiva" pitchFamily="66" charset="0"/>
              <a:cs typeface="Times New Roman" pitchFamily="18" charset="0"/>
            </a:endParaRPr>
          </a:p>
          <a:p>
            <a:pPr marL="0" indent="0" algn="ctr">
              <a:lnSpc>
                <a:spcPts val="500"/>
              </a:lnSpc>
              <a:spcBef>
                <a:spcPts val="0"/>
              </a:spcBef>
              <a:buNone/>
            </a:pPr>
            <a:endParaRPr lang="en-US" sz="4200" b="1" dirty="0">
              <a:latin typeface="Monotype Corsiva" pitchFamily="66" charset="0"/>
              <a:cs typeface="Times New Roman" pitchFamily="18" charset="0"/>
            </a:endParaRPr>
          </a:p>
          <a:p>
            <a:pPr marL="0" indent="0" algn="ctr">
              <a:lnSpc>
                <a:spcPts val="3000"/>
              </a:lnSpc>
              <a:spcBef>
                <a:spcPts val="0"/>
              </a:spcBef>
              <a:buNone/>
            </a:pPr>
            <a:r>
              <a:rPr lang="en-US" sz="3300" dirty="0">
                <a:latin typeface="Monotype Corsiva" pitchFamily="66" charset="0"/>
                <a:cs typeface="Times New Roman" pitchFamily="18" charset="0"/>
              </a:rPr>
              <a:t>English Teacher</a:t>
            </a:r>
          </a:p>
          <a:p>
            <a:pPr marL="0" indent="0" algn="ctr">
              <a:lnSpc>
                <a:spcPts val="3000"/>
              </a:lnSpc>
              <a:spcBef>
                <a:spcPts val="0"/>
              </a:spcBef>
              <a:buNone/>
            </a:pPr>
            <a:r>
              <a:rPr lang="en-US" sz="3300" dirty="0" err="1">
                <a:latin typeface="Monotype Corsiva" pitchFamily="66" charset="0"/>
                <a:cs typeface="Times New Roman" pitchFamily="18" charset="0"/>
              </a:rPr>
              <a:t>Bhayeta</a:t>
            </a:r>
            <a:r>
              <a:rPr lang="en-US" sz="3300" dirty="0">
                <a:latin typeface="Monotype Corsiva" pitchFamily="66" charset="0"/>
                <a:cs typeface="Times New Roman" pitchFamily="18" charset="0"/>
              </a:rPr>
              <a:t> Abdul </a:t>
            </a:r>
            <a:r>
              <a:rPr lang="en-US" sz="3300" dirty="0" err="1">
                <a:latin typeface="Monotype Corsiva" pitchFamily="66" charset="0"/>
                <a:cs typeface="Times New Roman" pitchFamily="18" charset="0"/>
              </a:rPr>
              <a:t>Quddus</a:t>
            </a:r>
            <a:r>
              <a:rPr lang="en-US" sz="3300" dirty="0">
                <a:latin typeface="Monotype Corsiva" pitchFamily="66" charset="0"/>
                <a:cs typeface="Times New Roman" pitchFamily="18" charset="0"/>
              </a:rPr>
              <a:t> </a:t>
            </a:r>
            <a:r>
              <a:rPr lang="en-US" sz="3300" dirty="0" err="1">
                <a:latin typeface="Monotype Corsiva" pitchFamily="66" charset="0"/>
                <a:cs typeface="Times New Roman" pitchFamily="18" charset="0"/>
              </a:rPr>
              <a:t>Dakhil</a:t>
            </a:r>
            <a:r>
              <a:rPr lang="en-US" sz="3300" dirty="0">
                <a:latin typeface="Monotype Corsiva" pitchFamily="66" charset="0"/>
                <a:cs typeface="Times New Roman" pitchFamily="18" charset="0"/>
              </a:rPr>
              <a:t> Madrasah, </a:t>
            </a:r>
            <a:r>
              <a:rPr lang="en-US" sz="3300" dirty="0" err="1">
                <a:latin typeface="Monotype Corsiva" pitchFamily="66" charset="0"/>
                <a:cs typeface="Times New Roman" pitchFamily="18" charset="0"/>
              </a:rPr>
              <a:t>Tangail</a:t>
            </a:r>
            <a:r>
              <a:rPr lang="en-US" sz="3300" dirty="0">
                <a:latin typeface="Monotype Corsiva" pitchFamily="66" charset="0"/>
                <a:cs typeface="Times New Roman" pitchFamily="18" charset="0"/>
              </a:rPr>
              <a:t> </a:t>
            </a:r>
            <a:r>
              <a:rPr lang="en-US" sz="3300" dirty="0" err="1">
                <a:latin typeface="Monotype Corsiva" pitchFamily="66" charset="0"/>
                <a:cs typeface="Times New Roman" pitchFamily="18" charset="0"/>
              </a:rPr>
              <a:t>Sadar</a:t>
            </a:r>
            <a:endParaRPr lang="en-US" sz="4200" dirty="0">
              <a:latin typeface="Monotype Corsiva" pitchFamily="66" charset="0"/>
              <a:cs typeface="Times New Roman" pitchFamily="18" charset="0"/>
            </a:endParaRPr>
          </a:p>
          <a:p>
            <a:pPr marL="0" indent="0" algn="ctr">
              <a:lnSpc>
                <a:spcPts val="3000"/>
              </a:lnSpc>
              <a:spcBef>
                <a:spcPts val="0"/>
              </a:spcBef>
              <a:buNone/>
            </a:pPr>
            <a:r>
              <a:rPr lang="en-US" sz="3300" dirty="0">
                <a:latin typeface="Monotype Corsiva" pitchFamily="66" charset="0"/>
                <a:cs typeface="Times New Roman" pitchFamily="18" charset="0"/>
              </a:rPr>
              <a:t>Cell : 01727-425565 ; 01924-320532</a:t>
            </a:r>
          </a:p>
          <a:p>
            <a:pPr marL="0" indent="0" algn="ctr">
              <a:lnSpc>
                <a:spcPts val="3000"/>
              </a:lnSpc>
              <a:spcBef>
                <a:spcPts val="0"/>
              </a:spcBef>
              <a:buNone/>
            </a:pPr>
            <a:r>
              <a:rPr lang="en-US" sz="3300" dirty="0">
                <a:latin typeface="Monotype Corsiva" pitchFamily="66" charset="0"/>
                <a:cs typeface="Times New Roman" pitchFamily="18" charset="0"/>
              </a:rPr>
              <a:t>E-mail : hkabir082009@gmail.com</a:t>
            </a:r>
          </a:p>
          <a:p>
            <a:pPr marL="0" indent="0" algn="ctr">
              <a:lnSpc>
                <a:spcPts val="3000"/>
              </a:lnSpc>
              <a:spcBef>
                <a:spcPts val="0"/>
              </a:spcBef>
              <a:buNone/>
            </a:pPr>
            <a:endParaRPr lang="en-US" sz="3300" dirty="0">
              <a:latin typeface="Monotype Corsiva" pitchFamily="66" charset="0"/>
              <a:cs typeface="Times New Roman" pitchFamily="18" charset="0"/>
            </a:endParaRPr>
          </a:p>
          <a:p>
            <a:endParaRPr lang="en-US" dirty="0"/>
          </a:p>
        </p:txBody>
      </p:sp>
      <p:pic>
        <p:nvPicPr>
          <p:cNvPr id="4" name="Content Placeholder 9"/>
          <p:cNvPicPr>
            <a:picLocks noGrp="1"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9400" y="533401"/>
            <a:ext cx="2738628" cy="2819399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27061460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7999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930419" y="225177"/>
            <a:ext cx="271194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Home Task </a:t>
            </a:r>
            <a:endParaRPr lang="en-US" sz="4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73838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631668" y="162100"/>
            <a:ext cx="285497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Home Task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4000" b="1" dirty="0"/>
          </a:p>
        </p:txBody>
      </p:sp>
      <p:sp>
        <p:nvSpPr>
          <p:cNvPr id="8" name="Rectangle 7"/>
          <p:cNvSpPr/>
          <p:nvPr/>
        </p:nvSpPr>
        <p:spPr>
          <a:xfrm>
            <a:off x="2700563" y="4777175"/>
            <a:ext cx="5920297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3000"/>
              </a:lnSpc>
            </a:pPr>
            <a:r>
              <a:rPr lang="en-US" sz="32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1.  Text Book (English for Today)</a:t>
            </a:r>
            <a:endParaRPr lang="en-US" sz="32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242231" y="1655312"/>
            <a:ext cx="7633854" cy="2336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3500"/>
              </a:lnSpc>
            </a:pPr>
            <a:r>
              <a:rPr 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Remember our class at a glance </a:t>
            </a:r>
          </a:p>
          <a:p>
            <a:pPr algn="ctr">
              <a:lnSpc>
                <a:spcPts val="3500"/>
              </a:lnSpc>
            </a:pPr>
            <a:r>
              <a:rPr 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 try to find out the </a:t>
            </a:r>
          </a:p>
          <a:p>
            <a:pPr algn="ctr">
              <a:lnSpc>
                <a:spcPts val="3500"/>
              </a:lnSpc>
            </a:pP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Present 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Continuous</a:t>
            </a:r>
          </a:p>
          <a:p>
            <a:pPr algn="ctr">
              <a:lnSpc>
                <a:spcPts val="3500"/>
              </a:lnSpc>
            </a:pPr>
            <a:r>
              <a:rPr 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 your text books and journals</a:t>
            </a:r>
          </a:p>
          <a:p>
            <a:pPr algn="ctr">
              <a:lnSpc>
                <a:spcPts val="3500"/>
              </a:lnSpc>
            </a:pPr>
            <a:r>
              <a:rPr 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 make a list.</a:t>
            </a:r>
            <a:endParaRPr lang="en-US" sz="3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700563" y="5562501"/>
            <a:ext cx="7175522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>
              <a:lnSpc>
                <a:spcPts val="3000"/>
              </a:lnSpc>
              <a:buAutoNum type="arabicPeriod" startAt="2"/>
            </a:pPr>
            <a:r>
              <a:rPr lang="en-US" sz="32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Newspaper (The Daily </a:t>
            </a:r>
            <a:r>
              <a:rPr lang="en-US" sz="32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Star / Others)</a:t>
            </a:r>
            <a:endParaRPr lang="en-US" sz="32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32688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" grpId="0"/>
      <p:bldP spid="3" grpId="0"/>
      <p:bldP spid="7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02" b="2802"/>
          <a:stretch>
            <a:fillRect/>
          </a:stretch>
        </p:blipFill>
        <p:spPr>
          <a:xfrm>
            <a:off x="7178040" y="1281112"/>
            <a:ext cx="4404360" cy="3994065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>
          <a:xfrm>
            <a:off x="817418" y="3532908"/>
            <a:ext cx="5583382" cy="1062903"/>
          </a:xfrm>
        </p:spPr>
        <p:txBody>
          <a:bodyPr>
            <a:normAutofit fontScale="25000" lnSpcReduction="20000"/>
          </a:bodyPr>
          <a:lstStyle/>
          <a:p>
            <a:pPr algn="ctr"/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14400" dirty="0" smtClean="0">
                <a:latin typeface="Monotype Corsiva" pitchFamily="66" charset="0"/>
                <a:cs typeface="Times New Roman" pitchFamily="18" charset="0"/>
              </a:rPr>
              <a:t>May </a:t>
            </a:r>
            <a:r>
              <a:rPr lang="en-US" sz="14400" dirty="0" err="1">
                <a:latin typeface="Monotype Corsiva" pitchFamily="66" charset="0"/>
                <a:cs typeface="Times New Roman" pitchFamily="18" charset="0"/>
              </a:rPr>
              <a:t>Allaah</a:t>
            </a:r>
            <a:r>
              <a:rPr lang="en-US" sz="14400" dirty="0">
                <a:latin typeface="Monotype Corsiva" pitchFamily="66" charset="0"/>
                <a:cs typeface="Times New Roman" pitchFamily="18" charset="0"/>
              </a:rPr>
              <a:t> </a:t>
            </a:r>
            <a:r>
              <a:rPr lang="en-US" sz="14400" dirty="0" err="1">
                <a:latin typeface="Monotype Corsiva" pitchFamily="66" charset="0"/>
                <a:cs typeface="Times New Roman" pitchFamily="18" charset="0"/>
              </a:rPr>
              <a:t>swt</a:t>
            </a:r>
            <a:r>
              <a:rPr lang="en-US" sz="14400" dirty="0">
                <a:latin typeface="Monotype Corsiva" pitchFamily="66" charset="0"/>
                <a:cs typeface="Times New Roman" pitchFamily="18" charset="0"/>
              </a:rPr>
              <a:t> </a:t>
            </a:r>
            <a:r>
              <a:rPr lang="en-US" sz="14400" dirty="0" smtClean="0">
                <a:latin typeface="Monotype Corsiva" pitchFamily="66" charset="0"/>
                <a:cs typeface="Times New Roman" pitchFamily="18" charset="0"/>
              </a:rPr>
              <a:t>learn and expert in the </a:t>
            </a:r>
            <a:r>
              <a:rPr lang="en-US" sz="14400" dirty="0">
                <a:solidFill>
                  <a:srgbClr val="FF0000"/>
                </a:solidFill>
                <a:latin typeface="Monotype Corsiva" pitchFamily="66" charset="0"/>
                <a:cs typeface="Times New Roman" pitchFamily="18" charset="0"/>
              </a:rPr>
              <a:t>Present </a:t>
            </a:r>
            <a:r>
              <a:rPr lang="en-US" sz="14400" dirty="0" smtClean="0">
                <a:solidFill>
                  <a:srgbClr val="FF0000"/>
                </a:solidFill>
                <a:latin typeface="Monotype Corsiva" pitchFamily="66" charset="0"/>
                <a:cs typeface="Times New Roman" pitchFamily="18" charset="0"/>
              </a:rPr>
              <a:t>Continuous Tense. </a:t>
            </a:r>
            <a:endParaRPr lang="en-US" sz="5600" dirty="0">
              <a:solidFill>
                <a:srgbClr val="FF0000"/>
              </a:solidFill>
              <a:latin typeface="Monotype Corsiva" pitchFamily="66" charset="0"/>
              <a:cs typeface="Times New Roman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172961" y="1281112"/>
            <a:ext cx="3121677" cy="4890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3000"/>
              </a:lnSpc>
            </a:pPr>
            <a:r>
              <a:rPr lang="en-US" sz="36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Thank You All</a:t>
            </a:r>
            <a:endParaRPr lang="en-US" sz="36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63287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00449" y="322697"/>
            <a:ext cx="4947805" cy="924475"/>
          </a:xfrm>
        </p:spPr>
        <p:txBody>
          <a:bodyPr>
            <a:normAutofit/>
          </a:bodyPr>
          <a:lstStyle/>
          <a:p>
            <a:pPr algn="ctr"/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Lesson Identity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336202" y="4191000"/>
            <a:ext cx="347629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Class </a:t>
            </a:r>
            <a:r>
              <a:rPr lang="en-US" sz="32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Six</a:t>
            </a:r>
            <a:endParaRPr lang="en-US" sz="32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3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Unit </a:t>
            </a:r>
            <a:r>
              <a:rPr lang="en-US" sz="32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Two </a:t>
            </a:r>
            <a:endParaRPr lang="en-US" sz="32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bn-IN" sz="32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</a:t>
            </a:r>
            <a:r>
              <a:rPr lang="en-US" sz="32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November </a:t>
            </a:r>
            <a:r>
              <a:rPr lang="en-US" sz="3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2019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786597" y="2257421"/>
            <a:ext cx="657550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>
                <a:latin typeface="Monotype Corsiva" panose="03010101010201010101" pitchFamily="66" charset="0"/>
                <a:cs typeface="Times New Roman" pitchFamily="18" charset="0"/>
              </a:rPr>
              <a:t> </a:t>
            </a:r>
            <a:r>
              <a:rPr lang="en-US" sz="5400" dirty="0">
                <a:solidFill>
                  <a:srgbClr val="002060"/>
                </a:solidFill>
                <a:latin typeface="Monotype Corsiva" panose="03010101010201010101" pitchFamily="66" charset="0"/>
                <a:cs typeface="Times New Roman" pitchFamily="18" charset="0"/>
              </a:rPr>
              <a:t>Present </a:t>
            </a:r>
            <a:r>
              <a:rPr lang="en-US" sz="5400" dirty="0" smtClean="0">
                <a:solidFill>
                  <a:srgbClr val="002060"/>
                </a:solidFill>
                <a:latin typeface="Monotype Corsiva" panose="03010101010201010101" pitchFamily="66" charset="0"/>
                <a:cs typeface="Times New Roman" pitchFamily="18" charset="0"/>
              </a:rPr>
              <a:t>Continuous Tense</a:t>
            </a:r>
            <a:endParaRPr lang="en-US" sz="5400" b="1" dirty="0">
              <a:solidFill>
                <a:srgbClr val="002060"/>
              </a:solidFill>
              <a:latin typeface="Monotype Corsiva" panose="03010101010201010101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77183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29475" y="817205"/>
            <a:ext cx="37842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Learning outcomes</a:t>
            </a:r>
            <a:endParaRPr lang="en-US" sz="3600" dirty="0"/>
          </a:p>
        </p:txBody>
      </p:sp>
      <p:sp>
        <p:nvSpPr>
          <p:cNvPr id="3" name="TextBox 2"/>
          <p:cNvSpPr txBox="1"/>
          <p:nvPr/>
        </p:nvSpPr>
        <p:spPr>
          <a:xfrm>
            <a:off x="609600" y="3427189"/>
            <a:ext cx="11143634" cy="22647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After we have studied this lesson, we will be able to</a:t>
            </a:r>
          </a:p>
          <a:p>
            <a:pPr algn="just">
              <a:lnSpc>
                <a:spcPts val="1500"/>
              </a:lnSpc>
              <a:spcBef>
                <a:spcPts val="0"/>
              </a:spcBef>
            </a:pP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>
              <a:lnSpc>
                <a:spcPts val="2880"/>
              </a:lnSpc>
              <a:spcBef>
                <a:spcPts val="0"/>
              </a:spcBef>
              <a:buFont typeface="Arial" pitchFamily="34" charset="0"/>
              <a:buChar char="•"/>
            </a:pP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know about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the </a:t>
            </a:r>
            <a:r>
              <a:rPr lang="en-US" sz="3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Present </a:t>
            </a:r>
            <a:r>
              <a:rPr lang="en-US" sz="3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Continuous Tense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>
              <a:lnSpc>
                <a:spcPts val="2880"/>
              </a:lnSpc>
              <a:spcBef>
                <a:spcPts val="0"/>
              </a:spcBef>
              <a:buFont typeface="Arial" pitchFamily="34" charset="0"/>
              <a:buChar char="•"/>
            </a:pP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m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ake the 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questions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and their 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answers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on </a:t>
            </a:r>
            <a:r>
              <a:rPr lang="en-US" sz="3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Present </a:t>
            </a:r>
            <a:r>
              <a:rPr lang="en-US" sz="3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Continuous</a:t>
            </a:r>
            <a:r>
              <a:rPr lang="bn-IN" sz="3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32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>
              <a:lnSpc>
                <a:spcPts val="2880"/>
              </a:lnSpc>
              <a:spcBef>
                <a:spcPts val="0"/>
              </a:spcBef>
              <a:buFont typeface="Arial" pitchFamily="34" charset="0"/>
              <a:buChar char="•"/>
            </a:pP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give the </a:t>
            </a:r>
            <a:r>
              <a:rPr lang="en-US" sz="32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name of sentences 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and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>
              <a:lnSpc>
                <a:spcPts val="2880"/>
              </a:lnSpc>
              <a:spcBef>
                <a:spcPts val="0"/>
              </a:spcBef>
              <a:buFont typeface="Arial" pitchFamily="34" charset="0"/>
              <a:buChar char="•"/>
            </a:pPr>
            <a:r>
              <a:rPr lang="en-US" sz="32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use</a:t>
            </a:r>
            <a:r>
              <a:rPr lang="en-US" sz="3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them 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properly.</a:t>
            </a:r>
          </a:p>
        </p:txBody>
      </p:sp>
    </p:spTree>
    <p:extLst>
      <p:ext uri="{BB962C8B-B14F-4D97-AF65-F5344CB8AC3E}">
        <p14:creationId xmlns:p14="http://schemas.microsoft.com/office/powerpoint/2010/main" val="8764517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768437" y="831273"/>
            <a:ext cx="48269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Let’s Check Our V1,2,3</a:t>
            </a:r>
            <a:endParaRPr lang="en-US" sz="3600" dirty="0"/>
          </a:p>
        </p:txBody>
      </p:sp>
      <p:sp>
        <p:nvSpPr>
          <p:cNvPr id="3" name="TextBox 2"/>
          <p:cNvSpPr txBox="1"/>
          <p:nvPr/>
        </p:nvSpPr>
        <p:spPr>
          <a:xfrm>
            <a:off x="1350817" y="3089564"/>
            <a:ext cx="10141527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AutoNum type="arabicPeriod"/>
            </a:pPr>
            <a:r>
              <a:rPr lang="en-US" sz="3200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Recite </a:t>
            </a:r>
            <a:r>
              <a:rPr lang="bn-IN" sz="3200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আবৃত্তি করা</a:t>
            </a:r>
            <a:r>
              <a:rPr lang="en-US" sz="3200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		recited 		recite</a:t>
            </a:r>
          </a:p>
          <a:p>
            <a:pPr marL="514350" indent="-514350">
              <a:buFontTx/>
              <a:buAutoNum type="arabicPeriod"/>
            </a:pPr>
            <a:r>
              <a:rPr lang="en-US" sz="3200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Read </a:t>
            </a:r>
            <a:r>
              <a:rPr lang="bn-IN" sz="320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পড়া</a:t>
            </a:r>
            <a:r>
              <a:rPr lang="en-US" sz="320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			read 			read </a:t>
            </a:r>
          </a:p>
          <a:p>
            <a:pPr marL="514350" indent="-514350">
              <a:buFontTx/>
              <a:buAutoNum type="arabicPeriod"/>
            </a:pPr>
            <a:r>
              <a:rPr lang="en-US" sz="3200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Study </a:t>
            </a:r>
            <a:r>
              <a:rPr lang="bn-IN" sz="320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অধ্যয়ন </a:t>
            </a:r>
            <a:r>
              <a:rPr lang="bn-IN" sz="3200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3200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		studied 		studied </a:t>
            </a:r>
          </a:p>
          <a:p>
            <a:pPr marL="514350" indent="-514350">
              <a:buFontTx/>
              <a:buAutoNum type="arabicPeriod"/>
            </a:pPr>
            <a:r>
              <a:rPr lang="en-US" sz="3200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Learn </a:t>
            </a:r>
            <a:r>
              <a:rPr lang="bn-IN" sz="320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লেখা </a:t>
            </a:r>
            <a:r>
              <a:rPr lang="en-US" sz="3200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			learned / learnt	</a:t>
            </a:r>
            <a:r>
              <a:rPr lang="en-US" sz="320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learned / </a:t>
            </a:r>
            <a:r>
              <a:rPr lang="en-US" sz="3200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learnt</a:t>
            </a:r>
            <a:endParaRPr lang="en-US" sz="3200" dirty="0" smtClean="0">
              <a:ln w="0"/>
              <a:solidFill>
                <a:srgbClr val="00206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514350" indent="-514350">
              <a:buFontTx/>
              <a:buAutoNum type="arabicPeriod"/>
            </a:pPr>
            <a:r>
              <a:rPr lang="en-US" sz="3200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Teach </a:t>
            </a:r>
            <a:r>
              <a:rPr lang="bn-IN" sz="3200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শেখানো; শিক্ষা দেওয়া</a:t>
            </a:r>
            <a:r>
              <a:rPr lang="en-US" sz="3200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	taught 		taught</a:t>
            </a:r>
          </a:p>
        </p:txBody>
      </p:sp>
    </p:spTree>
    <p:extLst>
      <p:ext uri="{BB962C8B-B14F-4D97-AF65-F5344CB8AC3E}">
        <p14:creationId xmlns:p14="http://schemas.microsoft.com/office/powerpoint/2010/main" val="39001915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269672" y="2108353"/>
            <a:ext cx="7827818" cy="432426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742950" indent="-742950">
              <a:lnSpc>
                <a:spcPts val="3000"/>
              </a:lnSpc>
              <a:buAutoNum type="arabicPeriod"/>
            </a:pPr>
            <a:r>
              <a:rPr lang="en-US" sz="3200" dirty="0" smtClean="0">
                <a:ln w="0"/>
                <a:solidFill>
                  <a:srgbClr val="FFC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What			</a:t>
            </a:r>
            <a:r>
              <a:rPr lang="en-US" sz="3200" dirty="0" smtClean="0">
                <a:ln w="0"/>
                <a:solidFill>
                  <a:srgbClr val="FFC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- 	</a:t>
            </a:r>
            <a:r>
              <a:rPr lang="bn-IN" sz="3200" dirty="0" smtClean="0">
                <a:ln w="0"/>
                <a:solidFill>
                  <a:srgbClr val="FFC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কী ? </a:t>
            </a:r>
            <a:endParaRPr lang="en-US" sz="3200" dirty="0" smtClean="0">
              <a:ln w="0"/>
              <a:solidFill>
                <a:srgbClr val="FFC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42950" indent="-742950">
              <a:lnSpc>
                <a:spcPts val="3000"/>
              </a:lnSpc>
              <a:buFontTx/>
              <a:buAutoNum type="arabicPeriod"/>
            </a:pPr>
            <a:r>
              <a:rPr lang="en-US" sz="3200" dirty="0" smtClean="0">
                <a:ln w="0"/>
                <a:solidFill>
                  <a:srgbClr val="FFC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Whom</a:t>
            </a:r>
            <a:r>
              <a:rPr lang="bn-IN" sz="3200" dirty="0" smtClean="0">
                <a:ln w="0"/>
                <a:solidFill>
                  <a:srgbClr val="FFC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		</a:t>
            </a:r>
            <a:r>
              <a:rPr lang="bn-IN" sz="3200" dirty="0" smtClean="0">
                <a:ln w="0"/>
                <a:solidFill>
                  <a:srgbClr val="FFC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r>
              <a:rPr lang="bn-IN" sz="3200" dirty="0" smtClean="0">
                <a:ln w="0"/>
                <a:solidFill>
                  <a:srgbClr val="FFC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smtClean="0">
                <a:ln w="0"/>
                <a:solidFill>
                  <a:srgbClr val="FFC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bn-IN" sz="3200" dirty="0" smtClean="0">
                <a:ln w="0"/>
                <a:solidFill>
                  <a:srgbClr val="FFC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কাকে ?</a:t>
            </a:r>
            <a:endParaRPr lang="en-US" sz="3200" dirty="0" smtClean="0">
              <a:ln w="0"/>
              <a:solidFill>
                <a:srgbClr val="FFC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742950" indent="-742950">
              <a:lnSpc>
                <a:spcPts val="3000"/>
              </a:lnSpc>
              <a:buFontTx/>
              <a:buAutoNum type="arabicPeriod"/>
            </a:pPr>
            <a:r>
              <a:rPr lang="en-US" sz="320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How			</a:t>
            </a:r>
            <a:r>
              <a:rPr lang="en-US" sz="32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- </a:t>
            </a:r>
            <a:r>
              <a:rPr lang="en-US" sz="320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	</a:t>
            </a:r>
            <a:r>
              <a:rPr lang="bn-IN" sz="320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bn-IN" sz="320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NikoshBAN" panose="02000000000000000000" pitchFamily="2" charset="0"/>
              </a:rPr>
              <a:t>ভাবে ?</a:t>
            </a:r>
            <a:endParaRPr lang="en-US" sz="3200" dirty="0" smtClean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42950" indent="-742950">
              <a:lnSpc>
                <a:spcPts val="3000"/>
              </a:lnSpc>
              <a:buFontTx/>
              <a:buAutoNum type="arabicPeriod"/>
            </a:pPr>
            <a:r>
              <a:rPr lang="en-US" sz="320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Where</a:t>
            </a:r>
            <a:r>
              <a:rPr lang="bn-IN" sz="320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		</a:t>
            </a:r>
            <a:r>
              <a:rPr lang="en-US" sz="32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- </a:t>
            </a:r>
            <a:r>
              <a:rPr lang="en-US" sz="320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	</a:t>
            </a:r>
            <a:r>
              <a:rPr lang="bn-IN" sz="320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কোথায় ?</a:t>
            </a:r>
            <a:endParaRPr lang="en-US" sz="3200" dirty="0" smtClean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42950" indent="-742950">
              <a:lnSpc>
                <a:spcPts val="3000"/>
              </a:lnSpc>
              <a:buFontTx/>
              <a:buAutoNum type="arabicPeriod"/>
            </a:pPr>
            <a:r>
              <a:rPr lang="en-US" sz="320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When </a:t>
            </a:r>
            <a:r>
              <a:rPr lang="bn-IN" sz="320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			</a:t>
            </a:r>
            <a:r>
              <a:rPr lang="en-US" sz="32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- </a:t>
            </a:r>
            <a:r>
              <a:rPr lang="en-US" sz="320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	</a:t>
            </a:r>
            <a:r>
              <a:rPr lang="bn-IN" sz="320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কখন ?</a:t>
            </a:r>
            <a:endParaRPr lang="en-US" sz="3200" dirty="0" smtClean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42950" indent="-742950">
              <a:lnSpc>
                <a:spcPts val="3000"/>
              </a:lnSpc>
              <a:buFontTx/>
              <a:buAutoNum type="arabicPeriod"/>
            </a:pPr>
            <a:r>
              <a:rPr lang="en-US" sz="3200" dirty="0" smtClean="0">
                <a:ln w="0"/>
                <a:solidFill>
                  <a:srgbClr val="FFC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Why</a:t>
            </a:r>
            <a:r>
              <a:rPr lang="bn-IN" sz="3200" dirty="0" smtClean="0">
                <a:ln w="0"/>
                <a:solidFill>
                  <a:srgbClr val="FFC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			</a:t>
            </a:r>
            <a:r>
              <a:rPr lang="en-US" sz="3200" dirty="0">
                <a:ln w="0"/>
                <a:solidFill>
                  <a:srgbClr val="FFC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- </a:t>
            </a:r>
            <a:r>
              <a:rPr lang="en-US" sz="3200" dirty="0" smtClean="0">
                <a:ln w="0"/>
                <a:solidFill>
                  <a:srgbClr val="FFC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	</a:t>
            </a:r>
            <a:r>
              <a:rPr lang="bn-IN" sz="3200" dirty="0" smtClean="0">
                <a:ln w="0"/>
                <a:solidFill>
                  <a:srgbClr val="FFC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কেনো ?</a:t>
            </a:r>
            <a:endParaRPr lang="en-US" sz="3200" dirty="0" smtClean="0">
              <a:ln w="0"/>
              <a:solidFill>
                <a:srgbClr val="FFC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42950" indent="-742950">
              <a:lnSpc>
                <a:spcPts val="3000"/>
              </a:lnSpc>
              <a:buFontTx/>
              <a:buAutoNum type="arabicPeriod"/>
            </a:pPr>
            <a:r>
              <a:rPr lang="en-US" sz="3200" dirty="0" smtClean="0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Who</a:t>
            </a:r>
            <a:r>
              <a:rPr lang="bn-IN" sz="3200" dirty="0" smtClean="0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			</a:t>
            </a:r>
            <a:r>
              <a:rPr lang="en-US" sz="3200" dirty="0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- </a:t>
            </a:r>
            <a:r>
              <a:rPr lang="en-US" sz="3200" dirty="0" smtClean="0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	</a:t>
            </a:r>
            <a:r>
              <a:rPr lang="bn-IN" sz="3200" dirty="0" smtClean="0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কে ?</a:t>
            </a:r>
            <a:endParaRPr lang="en-US" sz="3200" dirty="0" smtClean="0">
              <a:ln w="0"/>
              <a:solidFill>
                <a:srgbClr val="00B05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42950" indent="-742950">
              <a:lnSpc>
                <a:spcPts val="3000"/>
              </a:lnSpc>
              <a:buFontTx/>
              <a:buAutoNum type="arabicPeriod"/>
            </a:pPr>
            <a:r>
              <a:rPr lang="en-US" sz="3200" dirty="0" smtClean="0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Who</a:t>
            </a:r>
            <a:r>
              <a:rPr lang="bn-IN" sz="3200" dirty="0" smtClean="0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			</a:t>
            </a:r>
            <a:r>
              <a:rPr lang="en-US" sz="3200" dirty="0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- </a:t>
            </a:r>
            <a:r>
              <a:rPr lang="en-US" sz="3200" dirty="0" smtClean="0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	</a:t>
            </a:r>
            <a:r>
              <a:rPr lang="bn-IN" sz="3200" dirty="0" smtClean="0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কে</a:t>
            </a:r>
            <a:r>
              <a:rPr lang="bn-IN" sz="3200" dirty="0" smtClean="0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NikoshBAN" panose="02000000000000000000" pitchFamily="2" charset="0"/>
              </a:rPr>
              <a:t> কে / কারা ?</a:t>
            </a:r>
            <a:endParaRPr lang="en-US" sz="3200" dirty="0" smtClean="0">
              <a:ln w="0"/>
              <a:solidFill>
                <a:srgbClr val="00B05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42950" indent="-742950">
              <a:lnSpc>
                <a:spcPts val="3000"/>
              </a:lnSpc>
              <a:buFontTx/>
              <a:buAutoNum type="arabicPeriod"/>
            </a:pPr>
            <a:r>
              <a:rPr lang="en-US" sz="3200" dirty="0" smtClean="0">
                <a:ln w="0"/>
                <a:solidFill>
                  <a:srgbClr val="FFC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Which- </a:t>
            </a:r>
            <a:r>
              <a:rPr lang="bn-IN" sz="3200" dirty="0" smtClean="0">
                <a:ln w="0"/>
                <a:solidFill>
                  <a:srgbClr val="FFC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		</a:t>
            </a:r>
            <a:r>
              <a:rPr lang="en-US" sz="3200" dirty="0">
                <a:ln w="0"/>
                <a:solidFill>
                  <a:srgbClr val="FFC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- </a:t>
            </a:r>
            <a:r>
              <a:rPr lang="en-US" sz="3200" dirty="0" smtClean="0">
                <a:ln w="0"/>
                <a:solidFill>
                  <a:srgbClr val="FFC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	</a:t>
            </a:r>
            <a:r>
              <a:rPr lang="bn-IN" sz="3200" dirty="0" smtClean="0">
                <a:ln w="0"/>
                <a:solidFill>
                  <a:srgbClr val="FFC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কোন- টি ?</a:t>
            </a:r>
            <a:endParaRPr lang="en-US" sz="3200" dirty="0" smtClean="0">
              <a:ln w="0"/>
              <a:solidFill>
                <a:srgbClr val="FFC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42950" indent="-742950">
              <a:lnSpc>
                <a:spcPts val="3000"/>
              </a:lnSpc>
              <a:buFontTx/>
              <a:buAutoNum type="arabicPeriod"/>
            </a:pPr>
            <a:r>
              <a:rPr lang="en-US" sz="3200" dirty="0" smtClean="0">
                <a:ln w="0"/>
                <a:solidFill>
                  <a:srgbClr val="FFC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Whose- </a:t>
            </a:r>
            <a:r>
              <a:rPr lang="bn-IN" sz="3200" dirty="0" smtClean="0">
                <a:ln w="0"/>
                <a:solidFill>
                  <a:srgbClr val="FFC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		</a:t>
            </a:r>
            <a:r>
              <a:rPr lang="en-US" sz="3200" dirty="0">
                <a:ln w="0"/>
                <a:solidFill>
                  <a:srgbClr val="FFC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- </a:t>
            </a:r>
            <a:r>
              <a:rPr lang="en-US" sz="3200" dirty="0" smtClean="0">
                <a:ln w="0"/>
                <a:solidFill>
                  <a:srgbClr val="FFC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	</a:t>
            </a:r>
            <a:r>
              <a:rPr lang="bn-IN" sz="3200" dirty="0" smtClean="0">
                <a:ln w="0"/>
                <a:solidFill>
                  <a:srgbClr val="FFC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কার- টি ?</a:t>
            </a:r>
            <a:endParaRPr lang="en-US" sz="3200" dirty="0" smtClean="0">
              <a:ln w="0"/>
              <a:solidFill>
                <a:srgbClr val="FFC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42950" indent="-742950">
              <a:lnSpc>
                <a:spcPts val="3000"/>
              </a:lnSpc>
              <a:buFontTx/>
              <a:buAutoNum type="arabicPeriod"/>
            </a:pPr>
            <a:r>
              <a:rPr lang="en-US" sz="3200" dirty="0" smtClean="0">
                <a:ln w="0"/>
                <a:solidFill>
                  <a:srgbClr val="FFC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WH Prepositions</a:t>
            </a:r>
            <a:r>
              <a:rPr lang="bn-IN" sz="3200" dirty="0" smtClean="0">
                <a:ln w="0"/>
                <a:solidFill>
                  <a:srgbClr val="FFC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	</a:t>
            </a:r>
            <a:r>
              <a:rPr lang="en-US" sz="3200" dirty="0">
                <a:ln w="0"/>
                <a:solidFill>
                  <a:srgbClr val="FFC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- </a:t>
            </a:r>
            <a:r>
              <a:rPr lang="en-US" sz="3200" dirty="0" smtClean="0">
                <a:ln w="0"/>
                <a:solidFill>
                  <a:srgbClr val="FFC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	</a:t>
            </a:r>
            <a:r>
              <a:rPr lang="en-US" sz="3200" dirty="0" smtClean="0">
                <a:ln w="0"/>
                <a:solidFill>
                  <a:srgbClr val="FFC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WH Prepositions</a:t>
            </a:r>
            <a:r>
              <a:rPr lang="bn-IN" sz="3200" dirty="0" smtClean="0">
                <a:ln w="0"/>
                <a:solidFill>
                  <a:srgbClr val="FFC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?</a:t>
            </a:r>
            <a:endParaRPr lang="en-US" sz="3200" dirty="0">
              <a:ln w="0"/>
              <a:solidFill>
                <a:srgbClr val="FFC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57701" y="277091"/>
            <a:ext cx="3636818" cy="720437"/>
          </a:xfrm>
        </p:spPr>
        <p:txBody>
          <a:bodyPr>
            <a:normAutofit fontScale="90000"/>
          </a:bodyPr>
          <a:lstStyle/>
          <a:p>
            <a:pPr algn="ctr"/>
            <a:r>
              <a:rPr lang="en-US" sz="5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</a:t>
            </a:r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WH Words</a:t>
            </a:r>
            <a:endParaRPr lang="en-US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29953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890655" y="817419"/>
            <a:ext cx="25353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Continuous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36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2369127" y="2798618"/>
            <a:ext cx="8825346" cy="19082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Present Continuous</a:t>
            </a:r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: 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am reciting 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poem.</a:t>
            </a:r>
          </a:p>
          <a:p>
            <a:r>
              <a:rPr lang="en-US" sz="32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Past Continuous</a:t>
            </a:r>
            <a:r>
              <a:rPr lang="en-US" sz="3200" b="1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: I 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was reciting 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poem.</a:t>
            </a:r>
          </a:p>
          <a:p>
            <a:r>
              <a:rPr lang="en-US" sz="3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Future Continuous</a:t>
            </a:r>
            <a:r>
              <a:rPr lang="en-US" sz="32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: I 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shall be reciting 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poem.  </a:t>
            </a:r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253346" y="4706833"/>
            <a:ext cx="3810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m; is; are 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Ving</a:t>
            </a:r>
            <a:endParaRPr lang="en-US" sz="3200" b="1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</a:t>
            </a:r>
            <a:r>
              <a:rPr lang="en-US" sz="32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as ; were  </a:t>
            </a:r>
            <a:r>
              <a:rPr lang="en-US" sz="32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Ving</a:t>
            </a:r>
            <a:endParaRPr lang="en-US" sz="3200" b="1" dirty="0" smtClean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sz="32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hall; will  be  </a:t>
            </a:r>
            <a:r>
              <a:rPr lang="en-US" sz="3200" b="1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Ving</a:t>
            </a:r>
            <a:endParaRPr lang="en-US" sz="32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86922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40" y="213360"/>
            <a:ext cx="11826240" cy="644652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3584942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228110" y="2816517"/>
            <a:ext cx="59297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Let’s Start our Today’s Topic</a:t>
            </a:r>
            <a:endParaRPr lang="en-US" sz="3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39835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1104</TotalTime>
  <Words>434</Words>
  <Application>Microsoft Office PowerPoint</Application>
  <PresentationFormat>Widescreen</PresentationFormat>
  <Paragraphs>138</Paragraphs>
  <Slides>22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32" baseType="lpstr">
      <vt:lpstr>Arial</vt:lpstr>
      <vt:lpstr>Calibri</vt:lpstr>
      <vt:lpstr>Calibri Light</vt:lpstr>
      <vt:lpstr>Monotype Corsiva</vt:lpstr>
      <vt:lpstr>NikoshBAN</vt:lpstr>
      <vt:lpstr>SutonnyMJ</vt:lpstr>
      <vt:lpstr>Times New Roman</vt:lpstr>
      <vt:lpstr>Wingdings 2</vt:lpstr>
      <vt:lpstr>Office Theme</vt:lpstr>
      <vt:lpstr>Package</vt:lpstr>
      <vt:lpstr>PowerPoint Presentation</vt:lpstr>
      <vt:lpstr>PowerPoint Presentation</vt:lpstr>
      <vt:lpstr>Lesson Identity</vt:lpstr>
      <vt:lpstr>PowerPoint Presentation</vt:lpstr>
      <vt:lpstr>PowerPoint Presentation</vt:lpstr>
      <vt:lpstr>11 WH Words</vt:lpstr>
      <vt:lpstr>PowerPoint Presentation</vt:lpstr>
      <vt:lpstr>PowerPoint Presentation</vt:lpstr>
      <vt:lpstr>PowerPoint Presentation</vt:lpstr>
      <vt:lpstr>TOPIC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TENSE</dc:title>
  <dc:creator>cR</dc:creator>
  <cp:lastModifiedBy>Windows User</cp:lastModifiedBy>
  <cp:revision>355</cp:revision>
  <dcterms:created xsi:type="dcterms:W3CDTF">2019-09-03T04:51:57Z</dcterms:created>
  <dcterms:modified xsi:type="dcterms:W3CDTF">2019-11-12T15:36:22Z</dcterms:modified>
</cp:coreProperties>
</file>