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59" r:id="rId10"/>
    <p:sldId id="272" r:id="rId11"/>
    <p:sldId id="260" r:id="rId12"/>
    <p:sldId id="273" r:id="rId13"/>
    <p:sldId id="274" r:id="rId14"/>
    <p:sldId id="275" r:id="rId15"/>
    <p:sldId id="276" r:id="rId16"/>
    <p:sldId id="261" r:id="rId17"/>
    <p:sldId id="262" r:id="rId18"/>
    <p:sldId id="263" r:id="rId19"/>
    <p:sldId id="264" r:id="rId20"/>
    <p:sldId id="26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9E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415DE-B3FA-4CA2-B29F-4EF62DF3D634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4104C-A602-444E-B901-F1613093C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3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66D58-2E3B-481D-8C0D-34A068E302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49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b="1" dirty="0" smtClean="0">
                <a:solidFill>
                  <a:srgbClr val="C60AA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HAFIZ</a:t>
            </a:r>
            <a:endParaRPr lang="en-US" sz="2000" b="1" dirty="0">
              <a:solidFill>
                <a:srgbClr val="C60AAB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4AFCAB-BDD5-4758-899C-7B818C11FC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28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66D58-2E3B-481D-8C0D-34A068E302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55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66D58-2E3B-481D-8C0D-34A068E3020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24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66D58-2E3B-481D-8C0D-34A068E3020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18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ChangeArrowheads="1"/>
          </p:cNvSpPr>
          <p:nvPr>
            <p:ph type="sldImg"/>
          </p:nvPr>
        </p:nvSpPr>
        <p:spPr>
          <a:ln cap="flat">
            <a:round/>
            <a:headEnd type="none" w="med" len="med"/>
            <a:tailEnd type="none" w="med" len="med"/>
          </a:ln>
        </p:spPr>
      </p:sp>
      <p:sp>
        <p:nvSpPr>
          <p:cNvPr id="71683" name="Notes Placeholder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</a:t>
            </a:r>
          </a:p>
          <a:p>
            <a:endParaRPr lang="en-US" alt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1684" name="Slide Number Placeholder 3"/>
          <p:cNvSpPr>
            <a:spLocks noGrp="1" noChangeArrowheads="1"/>
          </p:cNvSpPr>
          <p:nvPr>
            <p:ph type="sldNum" sz="quarter" idx="4"/>
          </p:nvPr>
        </p:nvSpPr>
        <p:spPr/>
        <p:txBody>
          <a:bodyPr anchor="t"/>
          <a:lstStyle/>
          <a:p>
            <a:fld id="{D01D99FC-5ECD-4958-917E-5626290A427A}" type="slidenum">
              <a:rPr lang="en-US" altLang="en-US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1600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66D58-2E3B-481D-8C0D-34A068E3020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24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66D58-2E3B-481D-8C0D-34A068E3020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94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66D58-2E3B-481D-8C0D-34A068E3020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43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55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8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66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6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66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05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93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9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5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7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58DEE-A21C-4EDA-8EFD-A96622CFBC68}" type="datetimeFigureOut">
              <a:rPr lang="en-US" smtClean="0"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ED479-9358-43EE-8A5A-7B99C01FB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83711" y="231229"/>
            <a:ext cx="51071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en-US" sz="96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9600" b="1" dirty="0" smtClean="0">
                <a:ln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9600" b="1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9600" b="1" dirty="0">
              <a:ln>
                <a:solidFill>
                  <a:schemeClr val="tx1"/>
                </a:solidFill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74" y="640080"/>
            <a:ext cx="8778240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1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4114" y="217718"/>
            <a:ext cx="10987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 সঞ্চয়ের জন্য প্রধান মূলের নিম্নোক্ত রূপান্তর ঘটে-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6378" y="965647"/>
            <a:ext cx="40879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bn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প্রধান </a:t>
            </a:r>
            <a:r>
              <a:rPr lang="bn-IN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199884" y="1165031"/>
            <a:ext cx="2675430" cy="5293826"/>
            <a:chOff x="1199884" y="1165031"/>
            <a:chExt cx="2675430" cy="5293826"/>
          </a:xfrm>
        </p:grpSpPr>
        <p:cxnSp>
          <p:nvCxnSpPr>
            <p:cNvPr id="17" name="Straight Connector 16"/>
            <p:cNvCxnSpPr>
              <a:stCxn id="15" idx="2"/>
            </p:cNvCxnSpPr>
            <p:nvPr/>
          </p:nvCxnSpPr>
          <p:spPr>
            <a:xfrm flipH="1">
              <a:off x="2380343" y="1981310"/>
              <a:ext cx="1" cy="4477547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2380343" y="2886610"/>
              <a:ext cx="1494971" cy="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2380343" y="3996953"/>
              <a:ext cx="1494971" cy="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2373088" y="5121810"/>
              <a:ext cx="1494971" cy="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2373089" y="6130554"/>
              <a:ext cx="1494971" cy="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1199884" y="1974391"/>
              <a:ext cx="2410445" cy="1458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199884" y="1189304"/>
              <a:ext cx="0" cy="81426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592189" y="1165031"/>
              <a:ext cx="7258" cy="80148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4194628" y="2504576"/>
            <a:ext cx="233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মূলাকৃতি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21113" y="3701143"/>
            <a:ext cx="2440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গাজরাকৃতি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94628" y="4798644"/>
            <a:ext cx="2860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শালগমাকৃতি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94628" y="5814307"/>
            <a:ext cx="2550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কন্দাকৃতি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25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6" grpId="0"/>
      <p:bldP spid="37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517" y="557186"/>
            <a:ext cx="11376966" cy="1015663"/>
          </a:xfrm>
          <a:prstGeom prst="rect">
            <a:avLst/>
          </a:prstGeom>
          <a:noFill/>
          <a:ln w="28575">
            <a:noFill/>
            <a:prstDash val="dash"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6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7075" y="4694716"/>
            <a:ext cx="10897850" cy="923330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marL="571500" indent="-571500" algn="ctr">
              <a:lnSpc>
                <a:spcPct val="150000"/>
              </a:lnSpc>
              <a:buBlip>
                <a:blip r:embed="rId3"/>
              </a:buBlip>
            </a:pP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ধরনের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রূপান্তরিত প্রধান মূলের নাম লিখ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7EC"/>
              </a:clrFrom>
              <a:clrTo>
                <a:srgbClr val="FFF7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329" y="1780735"/>
            <a:ext cx="2703342" cy="232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3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971" y="175758"/>
            <a:ext cx="9173029" cy="38011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5086" y="4542971"/>
            <a:ext cx="11001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 সঞ্চয় করে তাই  প্রধান মূল মোটা ও রসাল হয়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5086" y="5326743"/>
            <a:ext cx="11001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মূলের মধ্যভাগ মোটা কিন্তু দুই প্রান্ত ক্রমশ সরু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086" y="5973074"/>
            <a:ext cx="11001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যেমনঃ মূলা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38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57" y="110025"/>
            <a:ext cx="6400800" cy="44764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5086" y="4920342"/>
            <a:ext cx="11030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খাদ্য সঞ্চয় করে তাই  প্রধান মূল মোটা ও রসাল হয়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4743" y="5442859"/>
            <a:ext cx="1087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এই মূলের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উপরের দিকে মোটা এবং নীচের দিকে ক্রমশ 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সরু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086" y="5892802"/>
            <a:ext cx="11306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যেমনঃ গাজর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1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57" y="275770"/>
            <a:ext cx="6415314" cy="32802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4114" y="4615542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 সঞ্চ্য করে এই মূলের উপরের অংশ মোটা ও নীচের অংশ সরু হয়।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8686" y="5500913"/>
            <a:ext cx="11872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যেমনঃ শালগম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658" y="5021943"/>
            <a:ext cx="11901714" cy="972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9658" y="4615546"/>
            <a:ext cx="11901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 সঞ্চয়ের ফলে প্রধান মূলটি অনিয়মিত মোটা হয়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658" y="5138065"/>
            <a:ext cx="11901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এদের নির্দিষ্ট আকার আকৃতি নেই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658" y="5537653"/>
            <a:ext cx="11901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যেমনঃ সন্ধ্যামালতি।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314" y="458107"/>
            <a:ext cx="5486399" cy="35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12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8450" y="674869"/>
            <a:ext cx="10972800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bn-IN" sz="7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910" y="2090657"/>
            <a:ext cx="2502584" cy="21271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4172" y="5375920"/>
            <a:ext cx="11901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Blip>
                <a:blip r:embed="rId4"/>
              </a:buBlip>
            </a:pPr>
            <a:r>
              <a:rPr lang="en-GB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উদাহরণসহ প্রধান মূলের রূপান্তর এর বর্ণনা লিখ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7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1"/>
          <p:cNvSpPr>
            <a:spLocks noChangeArrowheads="1"/>
          </p:cNvSpPr>
          <p:nvPr/>
        </p:nvSpPr>
        <p:spPr bwMode="auto">
          <a:xfrm>
            <a:off x="4961132" y="-64738"/>
            <a:ext cx="2283802" cy="624137"/>
          </a:xfrm>
          <a:prstGeom prst="rect">
            <a:avLst/>
          </a:prstGeom>
          <a:noFill/>
          <a:ln w="9525" cap="flat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/>
            <a:r>
              <a:rPr lang="bn-IN" altLang="en-US" sz="54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altLang="en-US" sz="54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819" name="TextBox 2"/>
          <p:cNvSpPr>
            <a:spLocks noChangeArrowheads="1"/>
          </p:cNvSpPr>
          <p:nvPr/>
        </p:nvSpPr>
        <p:spPr bwMode="auto">
          <a:xfrm>
            <a:off x="1156606" y="764282"/>
            <a:ext cx="9878788" cy="607912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extLst/>
        </p:spPr>
        <p:txBody>
          <a:bodyPr/>
          <a:lstStyle/>
          <a:p>
            <a:pPr algn="ctr"/>
            <a:r>
              <a:rPr lang="bn-IN" alt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০১</a:t>
            </a:r>
            <a:r>
              <a:rPr lang="bn-IN" alt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 প্রধান মূলের রূপান্তর কয় ধরণের।</a:t>
            </a:r>
            <a:endParaRPr lang="en-US" alt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820" name="Rounded Rectangle 4"/>
          <p:cNvSpPr>
            <a:spLocks noChangeArrowheads="1"/>
          </p:cNvSpPr>
          <p:nvPr/>
        </p:nvSpPr>
        <p:spPr bwMode="auto">
          <a:xfrm>
            <a:off x="649032" y="1618091"/>
            <a:ext cx="4724400" cy="750887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r>
              <a:rPr lang="bn-IN" alt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 ৪ </a:t>
            </a:r>
            <a:r>
              <a:rPr lang="bn-IN" alt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endParaRPr lang="en-US" alt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821" name="Rounded Rectangle 5"/>
          <p:cNvSpPr>
            <a:spLocks noChangeArrowheads="1"/>
          </p:cNvSpPr>
          <p:nvPr/>
        </p:nvSpPr>
        <p:spPr bwMode="auto">
          <a:xfrm>
            <a:off x="6400801" y="2170059"/>
            <a:ext cx="4946072" cy="750888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r>
              <a:rPr lang="bn-IN" alt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   ৩ </a:t>
            </a:r>
            <a:r>
              <a:rPr lang="bn-IN" alt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endParaRPr lang="en-US" alt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822" name="Rounded Rectangle 6"/>
          <p:cNvSpPr>
            <a:spLocks noChangeArrowheads="1"/>
          </p:cNvSpPr>
          <p:nvPr/>
        </p:nvSpPr>
        <p:spPr bwMode="auto">
          <a:xfrm>
            <a:off x="691233" y="2198202"/>
            <a:ext cx="4724401" cy="750888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r>
              <a:rPr lang="bn-IN" alt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  ২ </a:t>
            </a:r>
            <a:r>
              <a:rPr lang="bn-IN" alt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endParaRPr lang="en-US" alt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823" name="Rounded Rectangle 7"/>
          <p:cNvSpPr>
            <a:spLocks noChangeArrowheads="1"/>
          </p:cNvSpPr>
          <p:nvPr/>
        </p:nvSpPr>
        <p:spPr bwMode="auto">
          <a:xfrm>
            <a:off x="6400801" y="1488022"/>
            <a:ext cx="4946072" cy="750887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r>
              <a:rPr lang="bn-IN" alt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   ৫ </a:t>
            </a:r>
            <a:r>
              <a:rPr lang="bn-IN" alt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endParaRPr lang="en-US" alt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L-Shape 1"/>
          <p:cNvSpPr/>
          <p:nvPr/>
        </p:nvSpPr>
        <p:spPr>
          <a:xfrm rot="18673390">
            <a:off x="861891" y="1588783"/>
            <a:ext cx="704586" cy="464312"/>
          </a:xfrm>
          <a:prstGeom prst="corner">
            <a:avLst>
              <a:gd name="adj1" fmla="val 27658"/>
              <a:gd name="adj2" fmla="val 26440"/>
            </a:avLst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Multiply 2"/>
          <p:cNvSpPr/>
          <p:nvPr/>
        </p:nvSpPr>
        <p:spPr>
          <a:xfrm>
            <a:off x="6372665" y="1415300"/>
            <a:ext cx="943794" cy="897533"/>
          </a:xfrm>
          <a:prstGeom prst="mathMultiply">
            <a:avLst>
              <a:gd name="adj1" fmla="val 14929"/>
            </a:avLst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Multiply 9"/>
          <p:cNvSpPr/>
          <p:nvPr/>
        </p:nvSpPr>
        <p:spPr>
          <a:xfrm>
            <a:off x="6358597" y="2101104"/>
            <a:ext cx="943794" cy="897533"/>
          </a:xfrm>
          <a:prstGeom prst="mathMultiply">
            <a:avLst>
              <a:gd name="adj1" fmla="val 14929"/>
            </a:avLst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Multiply 10"/>
          <p:cNvSpPr/>
          <p:nvPr/>
        </p:nvSpPr>
        <p:spPr>
          <a:xfrm>
            <a:off x="657879" y="2110811"/>
            <a:ext cx="943794" cy="897533"/>
          </a:xfrm>
          <a:prstGeom prst="mathMultiply">
            <a:avLst>
              <a:gd name="adj1" fmla="val 16449"/>
            </a:avLst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566381" y="3574757"/>
            <a:ext cx="9059239" cy="526341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০২. সন্ধ্যামালতি কী ধরণের মূল।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95400" y="4646278"/>
            <a:ext cx="4749436" cy="90622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IN" alt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alt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মূলাকৃতি মূল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07409" y="5461669"/>
            <a:ext cx="3677505" cy="86935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IN" alt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(গ</a:t>
            </a:r>
            <a:r>
              <a:rPr lang="bn-IN" alt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গাজরাকৃতি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bn-IN" alt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alt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744072" y="5419718"/>
            <a:ext cx="4968552" cy="86935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IN" alt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(ঘ</a:t>
            </a:r>
            <a:r>
              <a:rPr lang="bn-IN" alt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কন্দাকৃতি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bn-IN" alt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alt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744072" y="4821844"/>
            <a:ext cx="4968552" cy="56184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IN" alt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alt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শালগমাকৃতি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bn-IN" alt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alt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742287" y="4598065"/>
            <a:ext cx="943794" cy="897533"/>
          </a:xfrm>
          <a:prstGeom prst="mathMultiply">
            <a:avLst>
              <a:gd name="adj1" fmla="val 14928"/>
            </a:avLst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8" name="Multiply 17"/>
          <p:cNvSpPr/>
          <p:nvPr/>
        </p:nvSpPr>
        <p:spPr>
          <a:xfrm>
            <a:off x="6630584" y="4607898"/>
            <a:ext cx="943794" cy="897533"/>
          </a:xfrm>
          <a:prstGeom prst="mathMultiply">
            <a:avLst>
              <a:gd name="adj1" fmla="val 16449"/>
            </a:avLst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" name="Multiply 18"/>
          <p:cNvSpPr/>
          <p:nvPr/>
        </p:nvSpPr>
        <p:spPr>
          <a:xfrm>
            <a:off x="677165" y="5447580"/>
            <a:ext cx="943794" cy="897533"/>
          </a:xfrm>
          <a:prstGeom prst="mathMultiply">
            <a:avLst>
              <a:gd name="adj1" fmla="val 14929"/>
            </a:avLst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0" name="L-Shape 19"/>
          <p:cNvSpPr/>
          <p:nvPr/>
        </p:nvSpPr>
        <p:spPr>
          <a:xfrm rot="18673390">
            <a:off x="6823599" y="5426179"/>
            <a:ext cx="704586" cy="464312"/>
          </a:xfrm>
          <a:prstGeom prst="corner">
            <a:avLst>
              <a:gd name="adj1" fmla="val 30417"/>
              <a:gd name="adj2" fmla="val 32798"/>
            </a:avLst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29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8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48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8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11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78687" y="410283"/>
            <a:ext cx="10446327" cy="1011381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মূলের ক্ষেত্রে সঠিক কোনটি.....</a:t>
            </a:r>
            <a:endParaRPr lang="en-US" sz="4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31507" y="360426"/>
            <a:ext cx="1086710" cy="106123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0050" indent="-400050">
              <a:buFont typeface="+mj-lt"/>
              <a:buAutoNum type="romanUcPeriod"/>
            </a:pP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4682" y="4778279"/>
            <a:ext cx="2531866" cy="936667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į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įį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54422" y="4778279"/>
            <a:ext cx="3119468" cy="936667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įį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įįį</a:t>
            </a:r>
            <a:endParaRPr lang="en-US" alt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673890" y="4766190"/>
            <a:ext cx="3248744" cy="93666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į</a:t>
            </a:r>
            <a:r>
              <a:rPr lang="bn-IN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įį</a:t>
            </a:r>
            <a:r>
              <a:rPr lang="bn-IN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įįį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801230" y="4778279"/>
            <a:ext cx="2618510" cy="936667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į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įįį</a:t>
            </a:r>
          </a:p>
        </p:txBody>
      </p:sp>
      <p:sp>
        <p:nvSpPr>
          <p:cNvPr id="17" name="Multiply 16"/>
          <p:cNvSpPr/>
          <p:nvPr/>
        </p:nvSpPr>
        <p:spPr>
          <a:xfrm>
            <a:off x="3104861" y="4692430"/>
            <a:ext cx="983673" cy="1108363"/>
          </a:xfrm>
          <a:prstGeom prst="mathMultiply">
            <a:avLst>
              <a:gd name="adj1" fmla="val 22112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Multiply 17"/>
          <p:cNvSpPr/>
          <p:nvPr/>
        </p:nvSpPr>
        <p:spPr>
          <a:xfrm>
            <a:off x="5510520" y="4675378"/>
            <a:ext cx="983673" cy="1108363"/>
          </a:xfrm>
          <a:prstGeom prst="mathMultiply">
            <a:avLst>
              <a:gd name="adj1" fmla="val 22112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Multiply 18"/>
          <p:cNvSpPr/>
          <p:nvPr/>
        </p:nvSpPr>
        <p:spPr>
          <a:xfrm>
            <a:off x="486851" y="4713916"/>
            <a:ext cx="983673" cy="1108363"/>
          </a:xfrm>
          <a:prstGeom prst="mathMultiply">
            <a:avLst>
              <a:gd name="adj1" fmla="val 22112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L-Shape 19"/>
          <p:cNvSpPr/>
          <p:nvPr/>
        </p:nvSpPr>
        <p:spPr>
          <a:xfrm rot="18673390">
            <a:off x="9204111" y="4855203"/>
            <a:ext cx="905069" cy="464312"/>
          </a:xfrm>
          <a:prstGeom prst="corner">
            <a:avLst>
              <a:gd name="adj1" fmla="val 45345"/>
              <a:gd name="adj2" fmla="val 6408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Multiply 11"/>
          <p:cNvSpPr/>
          <p:nvPr/>
        </p:nvSpPr>
        <p:spPr>
          <a:xfrm>
            <a:off x="5545737" y="4797844"/>
            <a:ext cx="943794" cy="897533"/>
          </a:xfrm>
          <a:prstGeom prst="mathMultiply">
            <a:avLst>
              <a:gd name="adj1" fmla="val 16449"/>
            </a:avLst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1" name="Multiply 20"/>
          <p:cNvSpPr/>
          <p:nvPr/>
        </p:nvSpPr>
        <p:spPr>
          <a:xfrm>
            <a:off x="3119539" y="4774694"/>
            <a:ext cx="943794" cy="897533"/>
          </a:xfrm>
          <a:prstGeom prst="mathMultiply">
            <a:avLst>
              <a:gd name="adj1" fmla="val 16449"/>
            </a:avLst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2" name="Multiply 21"/>
          <p:cNvSpPr/>
          <p:nvPr/>
        </p:nvSpPr>
        <p:spPr>
          <a:xfrm>
            <a:off x="470469" y="4774694"/>
            <a:ext cx="943794" cy="897533"/>
          </a:xfrm>
          <a:prstGeom prst="mathMultiply">
            <a:avLst>
              <a:gd name="adj1" fmla="val 13408"/>
            </a:avLst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3" name="L-Shape 22"/>
          <p:cNvSpPr/>
          <p:nvPr/>
        </p:nvSpPr>
        <p:spPr>
          <a:xfrm rot="18673390">
            <a:off x="9370410" y="4855204"/>
            <a:ext cx="704586" cy="464312"/>
          </a:xfrm>
          <a:prstGeom prst="corner">
            <a:avLst>
              <a:gd name="adj1" fmla="val 33997"/>
              <a:gd name="adj2" fmla="val 37220"/>
            </a:avLst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42366" y="1961397"/>
            <a:ext cx="82560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মাটির সাথে গাছকে আটকে রাখা।</a:t>
            </a:r>
            <a:endParaRPr lang="bn-IN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 সঞ্চয় করে রাখা।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ভূ-পৃষ্ঠ হতে খাবার সংগ্রহ করা।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4097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21" grpId="0" animBg="1"/>
      <p:bldP spid="22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1109" y="3616657"/>
            <a:ext cx="9289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3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মূলের সম্ভাব্য কাজ লিখে আনবে।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64090" y="968991"/>
            <a:ext cx="5663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</a:t>
            </a:r>
            <a:r>
              <a:rPr lang="bn-IN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65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/>
          <p:cNvCxnSpPr/>
          <p:nvPr/>
        </p:nvCxnSpPr>
        <p:spPr>
          <a:xfrm>
            <a:off x="6580909" y="2580893"/>
            <a:ext cx="41564" cy="3431980"/>
          </a:xfrm>
          <a:prstGeom prst="straightConnector1">
            <a:avLst/>
          </a:prstGeom>
          <a:ln w="73025" cap="sq" cmpd="tri">
            <a:solidFill>
              <a:srgbClr val="CDC800"/>
            </a:solidFill>
            <a:prstDash val="lgDashDotDot"/>
            <a:headEnd type="diamond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4433" y="187376"/>
            <a:ext cx="2764138" cy="33831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0458" y="187376"/>
            <a:ext cx="2743200" cy="27866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1781" y="2974001"/>
            <a:ext cx="445207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হাফিজুল ইসলাম</a:t>
            </a:r>
          </a:p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 (কৃষি)</a:t>
            </a:r>
          </a:p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থলওলমা নিম্ন-মাধ্যমিক বিদ্যালয়</a:t>
            </a:r>
          </a:p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আত্রাই, নওগাঁ।</a:t>
            </a:r>
          </a:p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মোবাঃ ০১৭১৬০৯৮৯৩০</a:t>
            </a:r>
          </a:p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ইমেইলঃ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hafiznt@gmail.com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56716" y="3704549"/>
            <a:ext cx="44392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বিজ্ঞান </a:t>
            </a:r>
          </a:p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৭ম</a:t>
            </a:r>
          </a:p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3য়</a:t>
            </a:r>
            <a:endParaRPr lang="bn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৫০ মি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bn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227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6876" y="1075049"/>
            <a:ext cx="2103120" cy="2646878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z="44450" contourW="38100" prstMaterial="metal">
              <a:bevelT w="69850"/>
              <a:bevelB w="114300" h="120650"/>
              <a:contourClr>
                <a:srgbClr val="EC20DD"/>
              </a:contourClr>
            </a:sp3d>
          </a:bodyPr>
          <a:lstStyle/>
          <a:p>
            <a:pPr algn="ctr"/>
            <a:r>
              <a:rPr lang="bn-IN" sz="16600" b="1" dirty="0" smtClean="0">
                <a:ln>
                  <a:noFill/>
                  <a:prstDash val="dash"/>
                </a:ln>
                <a:pattFill prst="pct80">
                  <a:fgClr>
                    <a:srgbClr val="00B050"/>
                  </a:fgClr>
                  <a:bgClr>
                    <a:schemeClr val="bg1"/>
                  </a:bgClr>
                </a:pattFill>
                <a:effectLst>
                  <a:glow rad="355600">
                    <a:schemeClr val="accent1">
                      <a:alpha val="50000"/>
                    </a:schemeClr>
                  </a:glow>
                  <a:outerShdw blurRad="76200" dir="10800000" sx="72000" sy="72000" algn="ctr" rotWithShape="0">
                    <a:srgbClr val="000000">
                      <a:alpha val="50000"/>
                    </a:srgbClr>
                  </a:outerShdw>
                  <a:reflection blurRad="25400" endPos="97000" dist="762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endParaRPr lang="en-US" b="1" dirty="0">
              <a:ln>
                <a:noFill/>
                <a:prstDash val="dash"/>
              </a:ln>
              <a:pattFill prst="pct80">
                <a:fgClr>
                  <a:srgbClr val="00B050"/>
                </a:fgClr>
                <a:bgClr>
                  <a:schemeClr val="bg1"/>
                </a:bgClr>
              </a:pattFill>
              <a:effectLst>
                <a:glow rad="355600">
                  <a:schemeClr val="accent1">
                    <a:alpha val="50000"/>
                  </a:schemeClr>
                </a:glow>
                <a:outerShdw blurRad="76200" dir="10800000" sx="72000" sy="72000" algn="ctr" rotWithShape="0">
                  <a:srgbClr val="000000">
                    <a:alpha val="50000"/>
                  </a:srgbClr>
                </a:outerShdw>
                <a:reflection blurRad="25400" endPos="97000" dist="762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5900" y="1075049"/>
            <a:ext cx="2103120" cy="2646878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z="44450" contourW="38100" prstMaterial="metal">
              <a:bevelT w="69850"/>
              <a:bevelB w="114300" h="120650"/>
              <a:contourClr>
                <a:srgbClr val="EC20DD"/>
              </a:contourClr>
            </a:sp3d>
          </a:bodyPr>
          <a:lstStyle/>
          <a:p>
            <a:pPr algn="ctr"/>
            <a:r>
              <a:rPr lang="bn-IN" sz="16600" b="1" dirty="0" smtClean="0">
                <a:pattFill prst="pct80">
                  <a:fgClr>
                    <a:srgbClr val="00B050"/>
                  </a:fgClr>
                  <a:bgClr>
                    <a:schemeClr val="bg1"/>
                  </a:bgClr>
                </a:pattFill>
                <a:effectLst>
                  <a:glow rad="355600">
                    <a:schemeClr val="accent1">
                      <a:alpha val="50000"/>
                    </a:schemeClr>
                  </a:glow>
                  <a:outerShdw blurRad="76200" dir="10800000" sx="72000" sy="72000" algn="ctr" rotWithShape="0">
                    <a:srgbClr val="000000">
                      <a:alpha val="50000"/>
                    </a:srgbClr>
                  </a:outerShdw>
                  <a:reflection blurRad="25400" endPos="97000" dist="762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endParaRPr lang="en-US" sz="16600" b="1" dirty="0">
              <a:pattFill prst="pct80">
                <a:fgClr>
                  <a:srgbClr val="00B050"/>
                </a:fgClr>
                <a:bgClr>
                  <a:schemeClr val="bg1"/>
                </a:bgClr>
              </a:pattFill>
              <a:effectLst>
                <a:glow rad="355600">
                  <a:schemeClr val="accent1">
                    <a:alpha val="50000"/>
                  </a:schemeClr>
                </a:glow>
                <a:outerShdw blurRad="76200" dir="10800000" sx="72000" sy="72000" algn="ctr" rotWithShape="0">
                  <a:srgbClr val="000000">
                    <a:alpha val="50000"/>
                  </a:srgbClr>
                </a:outerShdw>
                <a:reflection blurRad="25400" endPos="97000" dist="762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4924" y="1075049"/>
            <a:ext cx="2103120" cy="2646878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z="44450" contourW="38100" prstMaterial="metal">
              <a:bevelT w="69850"/>
              <a:bevelB w="114300" h="120650"/>
              <a:contourClr>
                <a:srgbClr val="EC20DD"/>
              </a:contourClr>
            </a:sp3d>
          </a:bodyPr>
          <a:lstStyle/>
          <a:p>
            <a:pPr algn="ctr"/>
            <a:r>
              <a:rPr lang="bn-IN" sz="16600" b="1" dirty="0" smtClean="0">
                <a:pattFill prst="pct80">
                  <a:fgClr>
                    <a:srgbClr val="00B050"/>
                  </a:fgClr>
                  <a:bgClr>
                    <a:schemeClr val="bg1"/>
                  </a:bgClr>
                </a:pattFill>
                <a:effectLst>
                  <a:glow rad="355600">
                    <a:schemeClr val="accent1">
                      <a:alpha val="50000"/>
                    </a:schemeClr>
                  </a:glow>
                  <a:outerShdw blurRad="76200" dir="10800000" sx="72000" sy="72000" algn="ctr" rotWithShape="0">
                    <a:srgbClr val="000000">
                      <a:alpha val="50000"/>
                    </a:srgbClr>
                  </a:outerShdw>
                  <a:reflection blurRad="25400" endPos="97000" dist="762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endParaRPr lang="en-US" sz="2400" b="1" dirty="0">
              <a:pattFill prst="pct80">
                <a:fgClr>
                  <a:srgbClr val="00B050"/>
                </a:fgClr>
                <a:bgClr>
                  <a:schemeClr val="bg1"/>
                </a:bgClr>
              </a:pattFill>
              <a:effectLst>
                <a:glow rad="355600">
                  <a:schemeClr val="accent1">
                    <a:alpha val="50000"/>
                  </a:schemeClr>
                </a:glow>
                <a:outerShdw blurRad="76200" dir="10800000" sx="72000" sy="72000" algn="ctr" rotWithShape="0">
                  <a:srgbClr val="000000">
                    <a:alpha val="50000"/>
                  </a:srgbClr>
                </a:outerShdw>
                <a:reflection blurRad="25400" endPos="97000" dist="762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03948" y="1075049"/>
            <a:ext cx="2103120" cy="2646878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z="44450" contourW="38100" prstMaterial="metal">
              <a:bevelT w="69850"/>
              <a:bevelB w="114300" h="120650"/>
              <a:contourClr>
                <a:srgbClr val="EC20DD"/>
              </a:contourClr>
            </a:sp3d>
          </a:bodyPr>
          <a:lstStyle/>
          <a:p>
            <a:pPr algn="ctr"/>
            <a:r>
              <a:rPr lang="bn-IN" sz="16600" b="1" dirty="0" smtClean="0">
                <a:pattFill prst="pct80">
                  <a:fgClr>
                    <a:srgbClr val="00B050"/>
                  </a:fgClr>
                  <a:bgClr>
                    <a:schemeClr val="bg1"/>
                  </a:bgClr>
                </a:pattFill>
                <a:effectLst>
                  <a:glow rad="355600">
                    <a:schemeClr val="accent1">
                      <a:alpha val="50000"/>
                    </a:schemeClr>
                  </a:glow>
                  <a:outerShdw blurRad="76200" dir="10800000" sx="72000" sy="72000" algn="ctr" rotWithShape="0">
                    <a:srgbClr val="000000">
                      <a:alpha val="50000"/>
                    </a:srgbClr>
                  </a:outerShdw>
                  <a:reflection blurRad="25400" endPos="97000" dist="762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US" sz="2400" b="1" dirty="0">
              <a:pattFill prst="pct80">
                <a:fgClr>
                  <a:srgbClr val="00B050"/>
                </a:fgClr>
                <a:bgClr>
                  <a:schemeClr val="bg1"/>
                </a:bgClr>
              </a:pattFill>
              <a:effectLst>
                <a:glow rad="355600">
                  <a:schemeClr val="accent1">
                    <a:alpha val="50000"/>
                  </a:schemeClr>
                </a:glow>
                <a:outerShdw blurRad="76200" dir="10800000" sx="72000" sy="72000" algn="ctr" rotWithShape="0">
                  <a:srgbClr val="000000">
                    <a:alpha val="50000"/>
                  </a:srgbClr>
                </a:outerShdw>
                <a:reflection blurRad="25400" endPos="97000" dist="762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0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7" y="135164"/>
            <a:ext cx="4188732" cy="32466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35165"/>
            <a:ext cx="4116160" cy="32466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" y="3585029"/>
            <a:ext cx="4188733" cy="31126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585029"/>
            <a:ext cx="4116160" cy="31634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59087" y="1588646"/>
            <a:ext cx="2946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679E2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ছবিগুলোতে গাছের কোন অংশ লক্ষ্য করছ</a:t>
            </a:r>
            <a:endParaRPr lang="en-US" sz="6000" b="1" dirty="0">
              <a:solidFill>
                <a:srgbClr val="679E2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44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31" y="232230"/>
            <a:ext cx="4049484" cy="4571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397" y="232231"/>
            <a:ext cx="4005944" cy="457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715" y="232230"/>
            <a:ext cx="3701142" cy="4571999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3080657" y="3135088"/>
            <a:ext cx="722088" cy="348341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 flipH="1">
            <a:off x="9245596" y="3077029"/>
            <a:ext cx="769251" cy="449941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72457" y="5138059"/>
            <a:ext cx="10900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3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ছবির সবজি দুটি ও এক ধরণের মূল ?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629" y="5704113"/>
            <a:ext cx="11393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2"/>
              </a:buBlip>
            </a:pP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 কি ধরণের মূল ?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77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63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0.21055 0.0064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21" y="32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7" grpId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8229" y="1799771"/>
            <a:ext cx="89988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1500" b="1" dirty="0" smtClean="0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রূপান্তরিত মূল</a:t>
            </a:r>
            <a:endParaRPr lang="en-US" sz="11500" b="1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268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6171" y="2036311"/>
            <a:ext cx="103196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Blip>
                <a:blip r:embed="rId2"/>
              </a:buBlip>
            </a:pP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 কী তা বলতে পারবে ।</a:t>
            </a:r>
          </a:p>
          <a:p>
            <a:pPr marL="571500" indent="-571500">
              <a:lnSpc>
                <a:spcPct val="150000"/>
              </a:lnSpc>
              <a:buBlip>
                <a:blip r:embed="rId2"/>
              </a:buBlip>
            </a:pP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ধরণের রূপান্তরিত প্রধান মূলের নাম বলতে পারবে ।</a:t>
            </a:r>
          </a:p>
          <a:p>
            <a:pPr marL="571500" indent="-571500">
              <a:lnSpc>
                <a:spcPct val="150000"/>
              </a:lnSpc>
              <a:buBlip>
                <a:blip r:embed="rId2"/>
              </a:buBlip>
            </a:pP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প্রধান মূলের রূপান্তর বর্ণনা করতে পারবে 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2915" y="653143"/>
            <a:ext cx="7286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পাঠ শেষে শিক্ষার্থীরা..........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337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curtains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" y="30480"/>
            <a:ext cx="6004560" cy="5162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80" y="30480"/>
            <a:ext cx="5989320" cy="51625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40" y="5836920"/>
            <a:ext cx="11871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বৃক্ষ দু’টি কিসের উপর ভিত্তি করে দাঁড়িয়ে আছে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7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63" y="113393"/>
            <a:ext cx="5884637" cy="4705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3393"/>
            <a:ext cx="5979886" cy="47053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1363" y="5718628"/>
            <a:ext cx="11733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ছবি গুলোতে কী লক্ষ্য করছো 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97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091" y="760839"/>
            <a:ext cx="10875818" cy="1015663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3963" y="2537341"/>
            <a:ext cx="2124075" cy="2152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35639" y="5450830"/>
            <a:ext cx="6520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Blip>
                <a:blip r:embed="rId4"/>
              </a:buBlip>
            </a:pP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 কী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bn-I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747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>
        <p15:prstTrans prst="curtains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363</Words>
  <Application>Microsoft Office PowerPoint</Application>
  <PresentationFormat>Widescreen</PresentationFormat>
  <Paragraphs>87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Md.HaFiZuL IsLaM</cp:lastModifiedBy>
  <cp:revision>146</cp:revision>
  <dcterms:created xsi:type="dcterms:W3CDTF">2019-08-06T11:51:36Z</dcterms:created>
  <dcterms:modified xsi:type="dcterms:W3CDTF">2019-08-27T07:02:20Z</dcterms:modified>
</cp:coreProperties>
</file>