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304" r:id="rId5"/>
    <p:sldId id="612" r:id="rId6"/>
    <p:sldId id="297" r:id="rId7"/>
    <p:sldId id="654" r:id="rId8"/>
    <p:sldId id="608" r:id="rId9"/>
    <p:sldId id="671" r:id="rId10"/>
    <p:sldId id="607" r:id="rId11"/>
    <p:sldId id="578" r:id="rId12"/>
    <p:sldId id="290" r:id="rId13"/>
    <p:sldId id="61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DE39D-DA16-4BB6-8720-83D7E2756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93686-43DE-423C-83EC-232AC140C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9E0B1-FCAC-4BDE-8289-61198A38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1B9EA-FC73-4705-AF06-8EDAFC533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DDFB4-2B60-4DF9-87EC-5E47B927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3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8F90B-A538-4160-AC6E-2D3240620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EF4243-A2CD-4688-9846-34A2B14721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D1CD0-BC46-45F7-8B15-1F467A892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CB4A2-4175-44C0-A731-1038210A2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DF63C-8EA8-459D-8656-49D93B5E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9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A51A07-BCFD-443E-80C9-690C1B2C57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00FB14-0B69-4728-90DF-4AC9FF1E1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E949A-78D0-465B-9788-0E3D3D7E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03F40-3A59-4B3B-9239-56114E091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5570E-D37A-4374-9374-BC9260AD8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4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4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10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95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71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14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41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54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40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25F7-ACC5-4192-96AF-5AEB9229E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81A5B-3B25-4C8C-B0C2-0ACBBE7A8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EBF67-7FFA-4E64-AD1C-89F32A72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8BA5F-2103-4C64-B58F-B84CF86E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28B4B-AA44-4631-8318-6DF67D801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65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71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28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533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98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29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90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47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119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314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2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53005-0E5D-4596-984F-5DF5B367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E488C6-ED67-43DA-A359-01A44759D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03142-5839-4D3E-8231-B9B2B959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EF4F2-E06D-4B3B-9E3F-A6A8F0823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EF9B1-1558-4BC6-B2F4-CD070CFF7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951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934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701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477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49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3009-3CF4-455A-B66F-095557398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9736A-BECC-476A-8341-B4ED21D44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A2F6A-571C-4035-92B2-74FDAD9F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F280-CC89-4F16-A409-DDABC291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5281D-E931-40C8-AD5E-82581B35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421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2052E-9EC8-4B1C-BCF5-7AD9D0F2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DE73-2D31-4870-ABE9-899E29C59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B4805-5D53-404F-A479-CCDE6143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AAB9-A59E-4047-B4D8-2D7B1420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56DE9-17A2-40F5-A006-8425F7AE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339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83360-195D-4FBB-B2F3-01641B17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B933D-53AF-4867-A2FD-70ECA8EA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9E74A-39C1-44C7-ADAE-274EA731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D3796-46B2-4909-9ACF-1AE2EADE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AB7BE-4B6D-4DA8-90F2-F719892D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941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B64F-D7B4-4092-BE67-16E67B3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BBB8-A6A8-4F81-8A1B-696D3128A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F1CE2-220C-4D53-BF53-2B6175DD0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1686B-4ADD-4315-B5FB-E8067E8D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1E64F-9864-4A69-988C-9C578407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63D08-2D96-4F3E-87EF-E13C26B6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997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E903-DF02-41AA-AE68-A6564979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5D5D-4762-4916-976A-4BDE1846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9CB73-07F7-4A24-A60B-0530E223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8434A-0C6B-4194-8973-103048FAE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D9DC8-DEF2-4998-A59C-BBCBDFE11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458DD4-3DC8-4A46-8750-2E5BCE5D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37D62-FA66-4EAA-B1BB-790C1B82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AB3776-8B84-4AD0-AFA0-BAE4DC0F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036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DF725-642E-4BFB-B7BB-974F6B8B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9C9B4-D0A2-43DF-9561-C0E588F50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FA6F-E176-4638-B443-59800A50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979ED-E9A6-4FE5-BB98-36304498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2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45AD5-1604-4B67-A118-FD6765E97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C87CA-EDF4-4E0D-B569-8AA8E2009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87955D-07F6-4F5A-8707-BB7BC2CD0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5AFA1-0992-4EA1-B96B-6F2203D30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28BB04-203C-4569-8651-AA4480F80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FB420-AF4A-461D-BAF1-E32A4F611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749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227EC-5AA9-460D-BFD7-28938CB1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C46917-7B22-4E21-9A5F-91377E60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675AC-5EA4-41CB-A1D1-C01466EA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33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0BB76-7E47-4F7B-994A-A94CF426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FD2F8-0E2B-4071-A18F-20AEC7FF9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DB329-4D70-4609-9E04-3543E2260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0AB97-E292-4B99-A828-64858050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52EE2-B38A-474F-B501-6E6A4E67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55B8A-1D3E-423E-ABCC-10481060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25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C22F6-24C0-410B-AFCB-ED5F5D2F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4D976D-E206-4BC1-906D-C0A76E80E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E5F31-D532-48F3-885E-E322A696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16E4-D68A-401B-A760-81A8EE1C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C312-445F-4149-974E-56AAD5DC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A29CE-58CE-4F24-884D-91CBB25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014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899C-9C38-4B97-98B9-13C437D5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80112-DB45-4CBC-89E4-A23975971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46108-A163-4B0A-A94E-DA9EAE44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C95E-442B-4E59-87F6-D07CCD93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24681-4BCF-4AE2-8F68-476774FC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490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503F7-8B19-4B31-A796-C5B5F190E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D5F37-0078-4F70-9722-B1A661C67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84CB6-6A50-4E1C-AC11-13F165F1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08F4-6B96-4BBB-957A-C6723BF4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7E5D-7583-4966-86C7-598B358F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3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276B1-6AC2-43C8-83CD-E310106B8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85D49-F4CB-4B1B-BE60-E34660A50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2F239-9B92-445A-A910-0636CE0D6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6541B-4AE0-429B-8B34-20E9D72533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3FC91B-B059-4DB2-B0DE-AE3E05030E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7B8A62-CE4E-48C8-AA16-FB476D41F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B133C5-5C55-4670-BA23-8ECBCF4C2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ECCC5F-1F87-4229-9DAF-9F5359B3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1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1275-694E-4551-8566-7EF5C6826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F46CFC-3AFA-4B8B-962B-7560B1F6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A44692-2384-4B0C-B999-8EF14C4E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A09E7-E7FC-465B-84C2-D5AC00230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0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CBCB43-F0AC-4061-9CEC-0A0E11CA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929FE5-81A5-45FD-B146-E950A041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100CB-F289-49F8-9255-FA471B82F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6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14A47-49A3-418D-A31E-618E5B0B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667A5-1D6B-47DF-A9BC-10D1B5897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B30097-722B-4B22-8071-6EE08C527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C53A4-EF18-4E3B-803B-220599F6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28B483-2E8B-4B57-9446-3DB8B31AD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3A86C-16E9-4DD9-BD20-C663E124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7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AA645-F2A1-48F2-9EBA-178AEA53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31587-35B4-43D1-B740-83500D9C52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2D092-8D65-4AAA-8F96-30FC31791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338D0-D517-4F93-ACAB-1228568C5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AA94F-C26B-401D-AC31-B10C1A63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C9BCAD-F64D-4160-9CB0-B6095D707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81573-24A5-4A24-BECB-94AC1B9C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CB742-8593-43BD-BF8A-4C1656BCC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A041A-5F58-41CA-AC27-F81D350A8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84EB0-E369-4300-98EE-79AD7CCC7BC9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BFFBC-E9E0-4CCE-8130-0E69C992B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DC150-E333-46A0-94A0-B9AB5B5852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B4BF-DA33-40A9-8719-E924140A1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3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E40A3-B189-426B-9562-0969DFE8F908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7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0C101-4F10-4C68-AE98-47E34530CB6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F858-ED02-4F92-92F8-18C0DBB7F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8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6B437A-BFE5-4DD0-86CF-9A1DD959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7EEC-083F-468A-8957-310B437E6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DBAB9-F1F2-49C6-AEAA-D2588B88D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0ED7-5451-4A98-B2B3-79B0A6CF5185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2264B-83E6-4052-BCDA-05D26EB36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0D52B-EFF4-4DC6-806C-51E0D4D09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6.wdp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11" Type="http://schemas.microsoft.com/office/2007/relationships/hdphoto" Target="../media/hdphoto5.wdp"/><Relationship Id="rId5" Type="http://schemas.microsoft.com/office/2007/relationships/hdphoto" Target="../media/hdphoto4.wdp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29000">
              <a:schemeClr val="accent4">
                <a:lumMod val="20000"/>
                <a:lumOff val="80000"/>
                <a:alpha val="62000"/>
              </a:schemeClr>
            </a:gs>
            <a:gs pos="58000">
              <a:schemeClr val="tx1">
                <a:lumMod val="24000"/>
                <a:lumOff val="76000"/>
              </a:schemeClr>
            </a:gs>
            <a:gs pos="8900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B0BED9-E284-4C1D-AD5A-88347234BA43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DDB404-307E-48AE-BFA0-811486DB20E0}"/>
              </a:ext>
            </a:extLst>
          </p:cNvPr>
          <p:cNvGrpSpPr/>
          <p:nvPr/>
        </p:nvGrpSpPr>
        <p:grpSpPr>
          <a:xfrm>
            <a:off x="1553886" y="335927"/>
            <a:ext cx="2113934" cy="5568878"/>
            <a:chOff x="1553886" y="306899"/>
            <a:chExt cx="2113934" cy="55688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A49910-7CFB-4E43-85CA-72C6C55A0273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E4ABD23-8037-4174-BE53-8D4F028F984C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A709329B-4F66-4C86-8D26-696DE04668AF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AB4018-71BC-486D-9729-03F57B79EF99}"/>
                </a:ext>
              </a:extLst>
            </p:cNvPr>
            <p:cNvSpPr txBox="1"/>
            <p:nvPr/>
          </p:nvSpPr>
          <p:spPr>
            <a:xfrm rot="21298793">
              <a:off x="1660751" y="3228899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স্বা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075606-D255-433E-A2E8-672D3C415865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D69E9D6C-A0E0-425F-8D53-7C7F795760B3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088AB6CC-9EF8-483C-9878-9C492E1CA3D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42D500EB-1C85-4EF8-ADC5-081BA39B2EA7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A72B2D4C-5C5D-462A-AC9C-357FF445BA5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id="{AD01779C-19D6-40FD-9D71-7C15BFF8810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68ACBAA8-3074-4879-8CA7-CD43A6C16ABC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FEB7BF-85F5-49E6-8013-21A895A3F034}"/>
              </a:ext>
            </a:extLst>
          </p:cNvPr>
          <p:cNvGrpSpPr/>
          <p:nvPr/>
        </p:nvGrpSpPr>
        <p:grpSpPr>
          <a:xfrm>
            <a:off x="4017570" y="324056"/>
            <a:ext cx="2113934" cy="5672359"/>
            <a:chOff x="1388169" y="306899"/>
            <a:chExt cx="2113934" cy="567235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11D216-7871-42D3-98F3-3E6B293F54F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EAA940B-9D5A-49C7-9DD5-BC965F722705}"/>
                </a:ext>
              </a:extLst>
            </p:cNvPr>
            <p:cNvSpPr/>
            <p:nvPr/>
          </p:nvSpPr>
          <p:spPr>
            <a:xfrm rot="2832847">
              <a:off x="1278072" y="3232191"/>
              <a:ext cx="2334127" cy="211393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F42EBAD9-3112-4C79-9954-C49A0D9E6A94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81BE2D-25B1-4E01-9481-8ECF6FDF2341}"/>
                </a:ext>
              </a:extLst>
            </p:cNvPr>
            <p:cNvSpPr txBox="1"/>
            <p:nvPr/>
          </p:nvSpPr>
          <p:spPr>
            <a:xfrm rot="21298793">
              <a:off x="1695920" y="282454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গ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B01D083-C0D7-4FEC-99A7-5806A5F9CC8E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B8F5875C-0B5C-4211-8815-1E29309D455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lowchart: Connector 21">
                <a:extLst>
                  <a:ext uri="{FF2B5EF4-FFF2-40B4-BE49-F238E27FC236}">
                    <a16:creationId xmlns:a16="http://schemas.microsoft.com/office/drawing/2014/main" id="{40DB4635-344C-4B4F-A421-563D5ED2B524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lowchart: Connector 22">
                <a:extLst>
                  <a:ext uri="{FF2B5EF4-FFF2-40B4-BE49-F238E27FC236}">
                    <a16:creationId xmlns:a16="http://schemas.microsoft.com/office/drawing/2014/main" id="{80744EBB-9455-439B-AB0A-D103582F6A7C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5A290410-2D3F-416D-B4D0-181320F78D14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id="{519F83CB-1564-4EA6-8735-E61DC4A1E40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lowchart: Connector 25">
                <a:extLst>
                  <a:ext uri="{FF2B5EF4-FFF2-40B4-BE49-F238E27FC236}">
                    <a16:creationId xmlns:a16="http://schemas.microsoft.com/office/drawing/2014/main" id="{32878D9E-8D04-49D9-8350-708CFC742D1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DB5289-7C31-4886-A78C-FC312D8863B2}"/>
              </a:ext>
            </a:extLst>
          </p:cNvPr>
          <p:cNvGrpSpPr/>
          <p:nvPr/>
        </p:nvGrpSpPr>
        <p:grpSpPr>
          <a:xfrm>
            <a:off x="6376017" y="285799"/>
            <a:ext cx="2334127" cy="5648334"/>
            <a:chOff x="921733" y="306899"/>
            <a:chExt cx="2334127" cy="564833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9799DE-5C17-4F71-8CA6-0586EEE78155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F8F679D-5C7A-4014-AF93-E7BC2C60602C}"/>
                </a:ext>
              </a:extLst>
            </p:cNvPr>
            <p:cNvSpPr/>
            <p:nvPr/>
          </p:nvSpPr>
          <p:spPr>
            <a:xfrm rot="19445692">
              <a:off x="921733" y="3206023"/>
              <a:ext cx="2334127" cy="211393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5317CBB9-9A0C-4109-8E1B-AE82450331E9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ADD678-B178-4CDD-9CCB-8BC9FB12229D}"/>
                </a:ext>
              </a:extLst>
            </p:cNvPr>
            <p:cNvSpPr txBox="1"/>
            <p:nvPr/>
          </p:nvSpPr>
          <p:spPr>
            <a:xfrm rot="733849">
              <a:off x="1168861" y="2800523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ত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727799-DC10-49CE-BFED-FEBDAA28218F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B34E6C40-DB2F-4FD2-9595-2079CCD176EA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lowchart: Connector 33">
                <a:extLst>
                  <a:ext uri="{FF2B5EF4-FFF2-40B4-BE49-F238E27FC236}">
                    <a16:creationId xmlns:a16="http://schemas.microsoft.com/office/drawing/2014/main" id="{A362D9AB-2D0E-441C-A4E1-DD8201850730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1CAB3287-D70B-42CC-AECF-BB6DF86E5CC9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21BB3966-AD7C-495A-B59A-8095ECFDA23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4B5A356A-08A6-4844-8631-526E3F70B788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A986034A-F20F-4623-B26D-0A89E5C3153B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6D968B-E79F-422E-BD17-17787C9FC29F}"/>
              </a:ext>
            </a:extLst>
          </p:cNvPr>
          <p:cNvGrpSpPr/>
          <p:nvPr/>
        </p:nvGrpSpPr>
        <p:grpSpPr>
          <a:xfrm>
            <a:off x="9172502" y="333926"/>
            <a:ext cx="2113934" cy="5634989"/>
            <a:chOff x="1284299" y="306899"/>
            <a:chExt cx="2113934" cy="563498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A5C0F9-8A6E-4D37-A97A-7A5CB61416BD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932C13F-39C8-47D4-A3A9-E50D843A2169}"/>
                </a:ext>
              </a:extLst>
            </p:cNvPr>
            <p:cNvSpPr/>
            <p:nvPr/>
          </p:nvSpPr>
          <p:spPr>
            <a:xfrm rot="13580898">
              <a:off x="1174202" y="3221795"/>
              <a:ext cx="2334127" cy="211393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F53EDF0C-55CB-46FF-92E0-E2011547479E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35706F-5DF1-4F6B-9A63-7400FEEF8423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ম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4E03B2-D81D-4AC1-AB4E-663A2BA16D74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id="{BC6AF083-A2AD-4CA6-AFF0-BB96F1C82697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1AC62B63-EE75-43FA-8077-9D9404602A69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lowchart: Connector 46">
                <a:extLst>
                  <a:ext uri="{FF2B5EF4-FFF2-40B4-BE49-F238E27FC236}">
                    <a16:creationId xmlns:a16="http://schemas.microsoft.com/office/drawing/2014/main" id="{12B8F803-703F-4A9E-AF17-1EC17F3E69CA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lowchart: Connector 47">
                <a:extLst>
                  <a:ext uri="{FF2B5EF4-FFF2-40B4-BE49-F238E27FC236}">
                    <a16:creationId xmlns:a16="http://schemas.microsoft.com/office/drawing/2014/main" id="{4D6F5D68-D7C5-4B88-8712-C0482F97BC3D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lowchart: Connector 48">
                <a:extLst>
                  <a:ext uri="{FF2B5EF4-FFF2-40B4-BE49-F238E27FC236}">
                    <a16:creationId xmlns:a16="http://schemas.microsoft.com/office/drawing/2014/main" id="{67FFBBFF-83D1-4303-A3D3-5EB625077A3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lowchart: Connector 49">
                <a:extLst>
                  <a:ext uri="{FF2B5EF4-FFF2-40B4-BE49-F238E27FC236}">
                    <a16:creationId xmlns:a16="http://schemas.microsoft.com/office/drawing/2014/main" id="{712ECC54-4CE1-4738-AF06-3D743566C73F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2" name="Frame 51">
            <a:extLst>
              <a:ext uri="{FF2B5EF4-FFF2-40B4-BE49-F238E27FC236}">
                <a16:creationId xmlns:a16="http://schemas.microsoft.com/office/drawing/2014/main" id="{85E3C55A-A06A-4DF1-AF2E-C01FD004D5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8000">
                <a:schemeClr val="accent2">
                  <a:lumMod val="40000"/>
                  <a:lumOff val="60000"/>
                </a:schemeClr>
              </a:gs>
              <a:gs pos="7000">
                <a:srgbClr val="00B0F0"/>
              </a:gs>
              <a:gs pos="84000">
                <a:schemeClr val="accent2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9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B4E09DC8-E577-407C-9942-27B5E179292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1828131" y="-1487487"/>
            <a:ext cx="63119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2B98EA7-391A-405A-B3F9-70D08DAD924F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3E324D1-62FB-4D03-8E0B-8B4694473934}"/>
              </a:ext>
            </a:extLst>
          </p:cNvPr>
          <p:cNvGrpSpPr/>
          <p:nvPr/>
        </p:nvGrpSpPr>
        <p:grpSpPr>
          <a:xfrm>
            <a:off x="1553886" y="335927"/>
            <a:ext cx="2113934" cy="5614778"/>
            <a:chOff x="1553886" y="306899"/>
            <a:chExt cx="2113934" cy="561477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E0E2851-DF86-4407-9233-6A5553777622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51DE764-1032-4A56-930A-9A0646BB0181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Circle: Hollow 73">
              <a:extLst>
                <a:ext uri="{FF2B5EF4-FFF2-40B4-BE49-F238E27FC236}">
                  <a16:creationId xmlns:a16="http://schemas.microsoft.com/office/drawing/2014/main" id="{62AF3C16-D0DB-4841-9015-2BB4EA7D65C2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F956804-A216-45D7-B093-9556E22A49C0}"/>
                </a:ext>
              </a:extLst>
            </p:cNvPr>
            <p:cNvSpPr txBox="1"/>
            <p:nvPr/>
          </p:nvSpPr>
          <p:spPr>
            <a:xfrm rot="21298793">
              <a:off x="1920753" y="2766967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ধ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212F792-F0B5-4212-874E-4EF37E42DBBB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77" name="Flowchart: Connector 76">
                <a:extLst>
                  <a:ext uri="{FF2B5EF4-FFF2-40B4-BE49-F238E27FC236}">
                    <a16:creationId xmlns:a16="http://schemas.microsoft.com/office/drawing/2014/main" id="{7F4A266B-D638-486A-BC0B-4ADBE3BA300C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lowchart: Connector 77">
                <a:extLst>
                  <a:ext uri="{FF2B5EF4-FFF2-40B4-BE49-F238E27FC236}">
                    <a16:creationId xmlns:a16="http://schemas.microsoft.com/office/drawing/2014/main" id="{192E6C6F-3263-4E9B-934E-054A0CEAC73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lowchart: Connector 78">
                <a:extLst>
                  <a:ext uri="{FF2B5EF4-FFF2-40B4-BE49-F238E27FC236}">
                    <a16:creationId xmlns:a16="http://schemas.microsoft.com/office/drawing/2014/main" id="{15B19985-664E-4D38-8F79-88300FEBEA78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lowchart: Connector 79">
                <a:extLst>
                  <a:ext uri="{FF2B5EF4-FFF2-40B4-BE49-F238E27FC236}">
                    <a16:creationId xmlns:a16="http://schemas.microsoft.com/office/drawing/2014/main" id="{F5D03593-00AC-460D-91E4-C51CD24C14D2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lowchart: Connector 80">
                <a:extLst>
                  <a:ext uri="{FF2B5EF4-FFF2-40B4-BE49-F238E27FC236}">
                    <a16:creationId xmlns:a16="http://schemas.microsoft.com/office/drawing/2014/main" id="{3E420F7E-D3C8-4CB7-B66B-0EBEE2B62D8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lowchart: Connector 81">
                <a:extLst>
                  <a:ext uri="{FF2B5EF4-FFF2-40B4-BE49-F238E27FC236}">
                    <a16:creationId xmlns:a16="http://schemas.microsoft.com/office/drawing/2014/main" id="{4895B586-BD4F-4430-9E50-DED71E5B4AE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270AF48-8016-4478-A7DE-4E9D9646CCBF}"/>
              </a:ext>
            </a:extLst>
          </p:cNvPr>
          <p:cNvGrpSpPr/>
          <p:nvPr/>
        </p:nvGrpSpPr>
        <p:grpSpPr>
          <a:xfrm>
            <a:off x="4017569" y="340098"/>
            <a:ext cx="2113934" cy="5418443"/>
            <a:chOff x="1388168" y="306899"/>
            <a:chExt cx="2113934" cy="5418443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28E305-8EE5-4924-9882-60C8DEA0F37C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0048191D-33A3-4D0F-AF02-03431AF691EB}"/>
                </a:ext>
              </a:extLst>
            </p:cNvPr>
            <p:cNvSpPr/>
            <p:nvPr/>
          </p:nvSpPr>
          <p:spPr>
            <a:xfrm rot="2832847">
              <a:off x="1278071" y="3232192"/>
              <a:ext cx="2334127" cy="211393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Circle: Hollow 85">
              <a:extLst>
                <a:ext uri="{FF2B5EF4-FFF2-40B4-BE49-F238E27FC236}">
                  <a16:creationId xmlns:a16="http://schemas.microsoft.com/office/drawing/2014/main" id="{B8D135E3-02A2-4DC5-9600-68ADB430967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63A87CC-04F5-43E1-BEB5-056DAA413F83}"/>
                </a:ext>
              </a:extLst>
            </p:cNvPr>
            <p:cNvSpPr txBox="1"/>
            <p:nvPr/>
          </p:nvSpPr>
          <p:spPr>
            <a:xfrm rot="21298793">
              <a:off x="1695920" y="3078464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ন্য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DA1F86D-E5F3-452F-A8E0-75E4AB54F951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89" name="Flowchart: Connector 88">
                <a:extLst>
                  <a:ext uri="{FF2B5EF4-FFF2-40B4-BE49-F238E27FC236}">
                    <a16:creationId xmlns:a16="http://schemas.microsoft.com/office/drawing/2014/main" id="{7413501B-D118-45C8-9DEE-974CDFE5C60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lowchart: Connector 89">
                <a:extLst>
                  <a:ext uri="{FF2B5EF4-FFF2-40B4-BE49-F238E27FC236}">
                    <a16:creationId xmlns:a16="http://schemas.microsoft.com/office/drawing/2014/main" id="{9586FAF6-DA94-4DC8-AA04-85F1C4F6D17D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lowchart: Connector 90">
                <a:extLst>
                  <a:ext uri="{FF2B5EF4-FFF2-40B4-BE49-F238E27FC236}">
                    <a16:creationId xmlns:a16="http://schemas.microsoft.com/office/drawing/2014/main" id="{D7ABC5D4-1BA7-4D82-B049-442A90DD6F46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lowchart: Connector 91">
                <a:extLst>
                  <a:ext uri="{FF2B5EF4-FFF2-40B4-BE49-F238E27FC236}">
                    <a16:creationId xmlns:a16="http://schemas.microsoft.com/office/drawing/2014/main" id="{43FA7503-711B-4CA3-9194-ED2C1D11AF17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lowchart: Connector 92">
                <a:extLst>
                  <a:ext uri="{FF2B5EF4-FFF2-40B4-BE49-F238E27FC236}">
                    <a16:creationId xmlns:a16="http://schemas.microsoft.com/office/drawing/2014/main" id="{335F839F-7D28-49DB-9F1F-1BDBB6DD69CD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lowchart: Connector 93">
                <a:extLst>
                  <a:ext uri="{FF2B5EF4-FFF2-40B4-BE49-F238E27FC236}">
                    <a16:creationId xmlns:a16="http://schemas.microsoft.com/office/drawing/2014/main" id="{ABADC813-359E-4FE4-A2D7-9209697CE78A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49F4A8B-CA6E-4FA7-AC0B-0D20796F47FC}"/>
              </a:ext>
            </a:extLst>
          </p:cNvPr>
          <p:cNvGrpSpPr/>
          <p:nvPr/>
        </p:nvGrpSpPr>
        <p:grpSpPr>
          <a:xfrm>
            <a:off x="6408101" y="285799"/>
            <a:ext cx="2334127" cy="5872922"/>
            <a:chOff x="953817" y="306899"/>
            <a:chExt cx="2334127" cy="587292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C620498-0AD6-4337-B0E2-AFE16E15E8A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F6C15133-6DA2-4B75-8FB1-BCDCE010C6A5}"/>
                </a:ext>
              </a:extLst>
            </p:cNvPr>
            <p:cNvSpPr/>
            <p:nvPr/>
          </p:nvSpPr>
          <p:spPr>
            <a:xfrm rot="19445692">
              <a:off x="953817" y="3173939"/>
              <a:ext cx="2334127" cy="211393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Circle: Hollow 97">
              <a:extLst>
                <a:ext uri="{FF2B5EF4-FFF2-40B4-BE49-F238E27FC236}">
                  <a16:creationId xmlns:a16="http://schemas.microsoft.com/office/drawing/2014/main" id="{8DBE0C4E-08DA-4D67-B4C1-DBE44DC5628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610E3F0-E9E6-4CC5-929C-D0577C97B1EC}"/>
                </a:ext>
              </a:extLst>
            </p:cNvPr>
            <p:cNvSpPr txBox="1"/>
            <p:nvPr/>
          </p:nvSpPr>
          <p:spPr>
            <a:xfrm rot="20572357">
              <a:off x="1168861" y="3025111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বা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D70E281-A046-4B8F-89A2-12E1B3689A39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101" name="Flowchart: Connector 100">
                <a:extLst>
                  <a:ext uri="{FF2B5EF4-FFF2-40B4-BE49-F238E27FC236}">
                    <a16:creationId xmlns:a16="http://schemas.microsoft.com/office/drawing/2014/main" id="{7F663C50-9614-4240-994E-8A90B9381071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lowchart: Connector 101">
                <a:extLst>
                  <a:ext uri="{FF2B5EF4-FFF2-40B4-BE49-F238E27FC236}">
                    <a16:creationId xmlns:a16="http://schemas.microsoft.com/office/drawing/2014/main" id="{D4FC0BEB-CC53-4F89-B448-C71BED4D0E33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lowchart: Connector 102">
                <a:extLst>
                  <a:ext uri="{FF2B5EF4-FFF2-40B4-BE49-F238E27FC236}">
                    <a16:creationId xmlns:a16="http://schemas.microsoft.com/office/drawing/2014/main" id="{E6FB3118-EE8D-401C-8E8C-AC09CCBB562E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lowchart: Connector 103">
                <a:extLst>
                  <a:ext uri="{FF2B5EF4-FFF2-40B4-BE49-F238E27FC236}">
                    <a16:creationId xmlns:a16="http://schemas.microsoft.com/office/drawing/2014/main" id="{D443C632-41CE-41C8-8D37-E27A150A78E7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lowchart: Connector 104">
                <a:extLst>
                  <a:ext uri="{FF2B5EF4-FFF2-40B4-BE49-F238E27FC236}">
                    <a16:creationId xmlns:a16="http://schemas.microsoft.com/office/drawing/2014/main" id="{6B960EEE-D2F4-4778-955C-7D152D64A1A4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lowchart: Connector 105">
                <a:extLst>
                  <a:ext uri="{FF2B5EF4-FFF2-40B4-BE49-F238E27FC236}">
                    <a16:creationId xmlns:a16="http://schemas.microsoft.com/office/drawing/2014/main" id="{AB167929-BB13-4C21-BDC5-1ED889AE2E77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77D7C1D-464E-44C7-92D2-DAB93A0DFD9A}"/>
              </a:ext>
            </a:extLst>
          </p:cNvPr>
          <p:cNvGrpSpPr/>
          <p:nvPr/>
        </p:nvGrpSpPr>
        <p:grpSpPr>
          <a:xfrm>
            <a:off x="9060208" y="333926"/>
            <a:ext cx="2113934" cy="5634989"/>
            <a:chOff x="1172005" y="306899"/>
            <a:chExt cx="2113934" cy="5634989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A46B0D0-6B67-407A-9C2A-C2494C9F878B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F6112E14-F20E-4DAC-9926-7BF52BB5E38A}"/>
                </a:ext>
              </a:extLst>
            </p:cNvPr>
            <p:cNvSpPr/>
            <p:nvPr/>
          </p:nvSpPr>
          <p:spPr>
            <a:xfrm rot="13580898">
              <a:off x="1061908" y="3221795"/>
              <a:ext cx="2334127" cy="21139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Circle: Hollow 109">
              <a:extLst>
                <a:ext uri="{FF2B5EF4-FFF2-40B4-BE49-F238E27FC236}">
                  <a16:creationId xmlns:a16="http://schemas.microsoft.com/office/drawing/2014/main" id="{BA75353E-AA25-488A-8765-0E629B564947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0E9ACFE-A63D-418B-A6DB-9518C7B8A038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দ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8D40F31-D0C5-47E2-8AD6-70EB8CCE3F66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113" name="Flowchart: Connector 112">
                <a:extLst>
                  <a:ext uri="{FF2B5EF4-FFF2-40B4-BE49-F238E27FC236}">
                    <a16:creationId xmlns:a16="http://schemas.microsoft.com/office/drawing/2014/main" id="{A9445B28-71D4-4957-9E39-AC0A3B147162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lowchart: Connector 113">
                <a:extLst>
                  <a:ext uri="{FF2B5EF4-FFF2-40B4-BE49-F238E27FC236}">
                    <a16:creationId xmlns:a16="http://schemas.microsoft.com/office/drawing/2014/main" id="{D6B9FA8F-E4CC-4075-B821-EE757E673EFB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lowchart: Connector 114">
                <a:extLst>
                  <a:ext uri="{FF2B5EF4-FFF2-40B4-BE49-F238E27FC236}">
                    <a16:creationId xmlns:a16="http://schemas.microsoft.com/office/drawing/2014/main" id="{28153637-1FE1-494E-B1F3-7B8521644DFB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lowchart: Connector 115">
                <a:extLst>
                  <a:ext uri="{FF2B5EF4-FFF2-40B4-BE49-F238E27FC236}">
                    <a16:creationId xmlns:a16="http://schemas.microsoft.com/office/drawing/2014/main" id="{C7A50294-5922-4276-B5D8-3DB9AD28588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lowchart: Connector 116">
                <a:extLst>
                  <a:ext uri="{FF2B5EF4-FFF2-40B4-BE49-F238E27FC236}">
                    <a16:creationId xmlns:a16="http://schemas.microsoft.com/office/drawing/2014/main" id="{FC2F7C72-992B-4998-9341-15304EFA875C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lowchart: Connector 117">
                <a:extLst>
                  <a:ext uri="{FF2B5EF4-FFF2-40B4-BE49-F238E27FC236}">
                    <a16:creationId xmlns:a16="http://schemas.microsoft.com/office/drawing/2014/main" id="{A4938824-8E19-4A9B-9F56-A0CA2B41BD09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2" name="Frame 51">
            <a:extLst>
              <a:ext uri="{FF2B5EF4-FFF2-40B4-BE49-F238E27FC236}">
                <a16:creationId xmlns:a16="http://schemas.microsoft.com/office/drawing/2014/main" id="{9CB179CC-6F32-4B6B-B786-71953B58C6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8000">
                <a:schemeClr val="accent2">
                  <a:lumMod val="40000"/>
                  <a:lumOff val="60000"/>
                </a:schemeClr>
              </a:gs>
              <a:gs pos="7000">
                <a:srgbClr val="00B0F0"/>
              </a:gs>
              <a:gs pos="84000">
                <a:schemeClr val="accent2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5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A1496AF-438B-49C5-8089-3F5BD68F3A1A}"/>
              </a:ext>
            </a:extLst>
          </p:cNvPr>
          <p:cNvSpPr/>
          <p:nvPr/>
        </p:nvSpPr>
        <p:spPr>
          <a:xfrm>
            <a:off x="1355912" y="457200"/>
            <a:ext cx="4753187" cy="438751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004B2-A687-4455-9132-31EAF6482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6" b="99443" l="7510" r="99049">
                        <a14:foregroundMark x1="34221" y1="73933" x2="16065" y2="98609"/>
                        <a14:foregroundMark x1="64163" y1="62245" x2="92871" y2="81911"/>
                        <a14:foregroundMark x1="71008" y1="75046" x2="67300" y2="99443"/>
                        <a14:foregroundMark x1="36217" y1="67811" x2="11217" y2="92764"/>
                        <a14:foregroundMark x1="40779" y1="78571" x2="36502" y2="97217"/>
                        <a14:foregroundMark x1="61597" y1="74490" x2="56749" y2="99165"/>
                        <a14:foregroundMark x1="60456" y1="69759" x2="53612" y2="83302"/>
                        <a14:foregroundMark x1="36787" y1="74768" x2="42205" y2="77458"/>
                        <a14:foregroundMark x1="38498" y1="62245" x2="40779" y2="72820"/>
                        <a14:foregroundMark x1="63023" y1="56679" x2="63023" y2="61688"/>
                        <a14:foregroundMark x1="51616" y1="87755" x2="48479" y2="991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1" y="-277765"/>
            <a:ext cx="6534150" cy="669564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F4C8CEE-5C84-413C-B8FD-E4CF0D8280E5}"/>
              </a:ext>
            </a:extLst>
          </p:cNvPr>
          <p:cNvSpPr txBox="1"/>
          <p:nvPr/>
        </p:nvSpPr>
        <p:spPr>
          <a:xfrm>
            <a:off x="6381750" y="1837766"/>
            <a:ext cx="5289890" cy="25237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</a:t>
            </a:r>
            <a:r>
              <a:rPr kumimoji="0" lang="bn-I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জেশ মজুমদার</a:t>
            </a:r>
            <a:endParaRPr kumimoji="0" lang="bn-BD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সহকা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রী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শিক্ষক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এনায়েতনগর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সরকা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রী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প্রাথমিক বিদ্যালয়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</a:t>
            </a:r>
            <a:endParaRPr kumimoji="0" lang="bn-BD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দাগনভূঞা,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ফে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নী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59A47176-F5F1-4331-8462-D0801A74BE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3000">
                <a:schemeClr val="tx1">
                  <a:lumMod val="50000"/>
                  <a:lumOff val="50000"/>
                </a:schemeClr>
              </a:gs>
              <a:gs pos="7000">
                <a:srgbClr val="00B0F0"/>
              </a:gs>
              <a:gs pos="84000">
                <a:schemeClr val="tx1">
                  <a:lumMod val="65000"/>
                  <a:lumOff val="35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58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9355" y="1288241"/>
            <a:ext cx="66777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</a:t>
            </a:r>
            <a:r>
              <a:rPr kumimoji="0" lang="bn-IN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ণিঃ </a:t>
            </a: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৫ম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বিষয়ঃবাংলা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দেশ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ওবিশ্বপরিচয়</a:t>
            </a:r>
            <a:endParaRPr kumimoji="0" lang="bn-BD" sz="5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অধ্যায়ঃ ১২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পাঠ্যাংশঃ </a:t>
            </a: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</a:t>
            </a:r>
            <a:endParaRPr kumimoji="0" lang="bn-BD" sz="5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34" y="5350028"/>
            <a:ext cx="7223866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5 B and Global.pdf - Foxit Reader">
            <a:extLst>
              <a:ext uri="{FF2B5EF4-FFF2-40B4-BE49-F238E27FC236}">
                <a16:creationId xmlns:a16="http://schemas.microsoft.com/office/drawing/2014/main" id="{D87B68F5-1215-4F3B-BFA7-C24E171AAB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678" y="770309"/>
            <a:ext cx="4073556" cy="5317381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861A5CD5-E7B3-4A62-B0A1-FC5CEF1A83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8000">
                <a:schemeClr val="accent2">
                  <a:lumMod val="40000"/>
                  <a:lumOff val="60000"/>
                </a:schemeClr>
              </a:gs>
              <a:gs pos="7000">
                <a:srgbClr val="00B0F0"/>
              </a:gs>
              <a:gs pos="84000">
                <a:schemeClr val="accent2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8F5BAA42-E959-4845-8716-CC4BCFCF2CFC}"/>
              </a:ext>
            </a:extLst>
          </p:cNvPr>
          <p:cNvSpPr/>
          <p:nvPr/>
        </p:nvSpPr>
        <p:spPr>
          <a:xfrm>
            <a:off x="1680911" y="2763996"/>
            <a:ext cx="8830177" cy="133000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তোমরা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এর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নাম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শুনেছ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? </a:t>
            </a: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D2A2609B-7A7D-44D1-9AAE-92EBEFAD3D25}"/>
              </a:ext>
            </a:extLst>
          </p:cNvPr>
          <p:cNvSpPr/>
          <p:nvPr/>
        </p:nvSpPr>
        <p:spPr>
          <a:xfrm>
            <a:off x="1960940" y="2763995"/>
            <a:ext cx="8270120" cy="1330009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হল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এক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আঞ্চলিক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জোট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5EEA7B2-E66E-4A7C-8C2A-F7192B56F81A}"/>
              </a:ext>
            </a:extLst>
          </p:cNvPr>
          <p:cNvSpPr/>
          <p:nvPr/>
        </p:nvSpPr>
        <p:spPr>
          <a:xfrm>
            <a:off x="1536031" y="2763995"/>
            <a:ext cx="9119937" cy="1330009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আজ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আমরা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সম্পর্কে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জানব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0E0834-8527-405B-B084-AABEB660F6B6}"/>
              </a:ext>
            </a:extLst>
          </p:cNvPr>
          <p:cNvGrpSpPr/>
          <p:nvPr/>
        </p:nvGrpSpPr>
        <p:grpSpPr>
          <a:xfrm>
            <a:off x="1489372" y="890723"/>
            <a:ext cx="2590800" cy="1173896"/>
            <a:chOff x="1489372" y="890723"/>
            <a:chExt cx="2590800" cy="11738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2AD8D66-F2E4-4607-87D5-745EB2576E1B}"/>
                </a:ext>
              </a:extLst>
            </p:cNvPr>
            <p:cNvSpPr/>
            <p:nvPr/>
          </p:nvSpPr>
          <p:spPr>
            <a:xfrm>
              <a:off x="1489372" y="890723"/>
              <a:ext cx="2590800" cy="1173896"/>
            </a:xfrm>
            <a:prstGeom prst="ellipse">
              <a:avLst/>
            </a:prstGeom>
            <a:solidFill>
              <a:schemeClr val="bg2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DA46E45-372D-48D3-9BEB-E90090A1A403}"/>
                </a:ext>
              </a:extLst>
            </p:cNvPr>
            <p:cNvSpPr/>
            <p:nvPr/>
          </p:nvSpPr>
          <p:spPr>
            <a:xfrm>
              <a:off x="1822810" y="1029303"/>
              <a:ext cx="1923925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6000" b="1" i="0" u="none" strike="noStrike" kern="1200" cap="none" spc="0" normalizeH="0" baseline="0" noProof="0" dirty="0">
                  <a:ln w="12700">
                    <a:solidFill>
                      <a:srgbClr val="5B9BD5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dist="38100" dir="2640000" algn="bl" rotWithShape="0">
                      <a:srgbClr val="5B9BD5"/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শি</a:t>
              </a:r>
              <a:r>
                <a:rPr kumimoji="0" lang="bn-IN" sz="4400" b="1" i="0" u="none" strike="noStrike" kern="1200" cap="none" spc="0" normalizeH="0" baseline="0" noProof="0" dirty="0">
                  <a:ln w="12700">
                    <a:solidFill>
                      <a:srgbClr val="5B9BD5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640000" algn="bl" rotWithShape="0">
                      <a:srgbClr val="5B9BD5"/>
                    </a:outerShdw>
                  </a:effectLst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খনফল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9E721C-A5C3-437F-B93C-8AEF5DA1002A}"/>
              </a:ext>
            </a:extLst>
          </p:cNvPr>
          <p:cNvGrpSpPr/>
          <p:nvPr/>
        </p:nvGrpSpPr>
        <p:grpSpPr>
          <a:xfrm>
            <a:off x="1852352" y="2203199"/>
            <a:ext cx="9112482" cy="2651402"/>
            <a:chOff x="1852352" y="2203199"/>
            <a:chExt cx="9112482" cy="2651402"/>
          </a:xfrm>
        </p:grpSpPr>
        <p:sp>
          <p:nvSpPr>
            <p:cNvPr id="16" name="Horizontal Scroll 6">
              <a:extLst>
                <a:ext uri="{FF2B5EF4-FFF2-40B4-BE49-F238E27FC236}">
                  <a16:creationId xmlns:a16="http://schemas.microsoft.com/office/drawing/2014/main" id="{07F5C865-B606-484C-945B-2B8A3939AA09}"/>
                </a:ext>
              </a:extLst>
            </p:cNvPr>
            <p:cNvSpPr/>
            <p:nvPr/>
          </p:nvSpPr>
          <p:spPr>
            <a:xfrm>
              <a:off x="1852352" y="2203199"/>
              <a:ext cx="8487296" cy="2651402"/>
            </a:xfrm>
            <a:prstGeom prst="horizontalScroll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857250" marR="0" lvl="0" indent="-8572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5D0D396-A080-4D76-9EF5-A565DE84E98E}"/>
                </a:ext>
              </a:extLst>
            </p:cNvPr>
            <p:cNvSpPr/>
            <p:nvPr/>
          </p:nvSpPr>
          <p:spPr>
            <a:xfrm>
              <a:off x="2341318" y="2723825"/>
              <a:ext cx="862351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309688" marR="0" lvl="0" indent="-13096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16.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২.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১ 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া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র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্ক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এর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সদস্য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রাষ্ট্রগুলোর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না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ম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উল্লে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খ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র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ত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ে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E4B2D4-8B3B-4859-B20E-8CAA3EECF48D}"/>
                </a:ext>
              </a:extLst>
            </p:cNvPr>
            <p:cNvSpPr/>
            <p:nvPr/>
          </p:nvSpPr>
          <p:spPr>
            <a:xfrm>
              <a:off x="2341318" y="3614600"/>
              <a:ext cx="862351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309688" marR="0" lvl="0" indent="-13096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16.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.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২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সার্ক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গ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ন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ে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র 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উ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দ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্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দ</a:t>
              </a:r>
              <a:r>
                <a:rPr kumimoji="0" lang="bn-BD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ে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শ্য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বলতে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পারবে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id="{E07D59FF-A44A-4D15-BB02-CEC7D3E78F5D}"/>
              </a:ext>
            </a:extLst>
          </p:cNvPr>
          <p:cNvSpPr/>
          <p:nvPr/>
        </p:nvSpPr>
        <p:spPr>
          <a:xfrm>
            <a:off x="1764632" y="3801199"/>
            <a:ext cx="8662736" cy="2404087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(SAARC)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এর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পুরো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নাম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দক্ষিণ এশীয় আঞ্চলিক সহযোগিতা সংস্থা।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pic>
        <p:nvPicPr>
          <p:cNvPr id="20" name="Picture 19" descr="Teachers Guide Bangladesh And Global Studies.pdf - Foxit Reader">
            <a:extLst>
              <a:ext uri="{FF2B5EF4-FFF2-40B4-BE49-F238E27FC236}">
                <a16:creationId xmlns:a16="http://schemas.microsoft.com/office/drawing/2014/main" id="{E442821A-EADC-401F-AB79-6ECC763C1A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246" l="27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8601" y="360949"/>
            <a:ext cx="4114799" cy="3801980"/>
          </a:xfrm>
          <a:prstGeom prst="rect">
            <a:avLst/>
          </a:prstGeom>
        </p:spPr>
      </p:pic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id="{CF0A3277-45CB-40B8-A098-B95AF435FEC9}"/>
              </a:ext>
            </a:extLst>
          </p:cNvPr>
          <p:cNvSpPr/>
          <p:nvPr/>
        </p:nvSpPr>
        <p:spPr>
          <a:xfrm>
            <a:off x="790073" y="4162929"/>
            <a:ext cx="10611854" cy="1973179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এশিয়া মহাদেশের দক্ষিণ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আঞ্চ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লের ৭ টি দেশ নিয়ে ১৯৮৫ সালে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ডিসেম্বর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মাসে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সার্ক গঠিত হয়েছিল।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2" name="Flowchart: Alternate Process 21">
            <a:extLst>
              <a:ext uri="{FF2B5EF4-FFF2-40B4-BE49-F238E27FC236}">
                <a16:creationId xmlns:a16="http://schemas.microsoft.com/office/drawing/2014/main" id="{A8FAD5F9-F44E-4E82-AFEB-04B5E1C540E9}"/>
              </a:ext>
            </a:extLst>
          </p:cNvPr>
          <p:cNvSpPr/>
          <p:nvPr/>
        </p:nvSpPr>
        <p:spPr>
          <a:xfrm>
            <a:off x="1548063" y="2318828"/>
            <a:ext cx="9095874" cy="2220345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যে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৭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টি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দেশ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নিয়ে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 গঠিত হয়েছিল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সে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দেশগুলো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হল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228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B6898B-C86B-4106-9E1B-1103503E90E0}"/>
              </a:ext>
            </a:extLst>
          </p:cNvPr>
          <p:cNvSpPr/>
          <p:nvPr/>
        </p:nvSpPr>
        <p:spPr>
          <a:xfrm>
            <a:off x="2275091" y="1415523"/>
            <a:ext cx="4572000" cy="36576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9489FEC-33C7-4CE2-99A5-EA639FBBCDC6}"/>
              </a:ext>
            </a:extLst>
          </p:cNvPr>
          <p:cNvSpPr/>
          <p:nvPr/>
        </p:nvSpPr>
        <p:spPr>
          <a:xfrm>
            <a:off x="7796464" y="2141621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-150" normalizeH="0" baseline="0" noProof="0" dirty="0" err="1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বাংলাদেশ</a:t>
            </a:r>
            <a:r>
              <a:rPr kumimoji="0" lang="en-US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BD7D624C-4B67-4FBD-BFFA-BCACD599C1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8000">
                <a:schemeClr val="accent2">
                  <a:lumMod val="40000"/>
                  <a:lumOff val="60000"/>
                </a:schemeClr>
              </a:gs>
              <a:gs pos="7000">
                <a:srgbClr val="00B0F0"/>
              </a:gs>
              <a:gs pos="84000">
                <a:schemeClr val="accent2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1C6CD0-979F-4CE8-AE11-5F41BFA0011C}"/>
              </a:ext>
            </a:extLst>
          </p:cNvPr>
          <p:cNvSpPr/>
          <p:nvPr/>
        </p:nvSpPr>
        <p:spPr>
          <a:xfrm>
            <a:off x="2275090" y="1264919"/>
            <a:ext cx="4572000" cy="36576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1">
            <a:extLst>
              <a:ext uri="{FF2B5EF4-FFF2-40B4-BE49-F238E27FC236}">
                <a16:creationId xmlns:a16="http://schemas.microsoft.com/office/drawing/2014/main" id="{0402FC53-82C1-4828-AD65-298C3C39D908}"/>
              </a:ext>
            </a:extLst>
          </p:cNvPr>
          <p:cNvSpPr/>
          <p:nvPr/>
        </p:nvSpPr>
        <p:spPr>
          <a:xfrm>
            <a:off x="7823093" y="2312870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ভারত</a:t>
            </a:r>
            <a:r>
              <a:rPr kumimoji="0" lang="en-US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0F8149-A189-43B7-B946-0C18D2CA1DB9}"/>
              </a:ext>
            </a:extLst>
          </p:cNvPr>
          <p:cNvSpPr/>
          <p:nvPr/>
        </p:nvSpPr>
        <p:spPr>
          <a:xfrm>
            <a:off x="2169096" y="1580347"/>
            <a:ext cx="4572000" cy="3657600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61">
            <a:extLst>
              <a:ext uri="{FF2B5EF4-FFF2-40B4-BE49-F238E27FC236}">
                <a16:creationId xmlns:a16="http://schemas.microsoft.com/office/drawing/2014/main" id="{0847AD3B-1E5E-4003-A043-FD54E5F91912}"/>
              </a:ext>
            </a:extLst>
          </p:cNvPr>
          <p:cNvSpPr/>
          <p:nvPr/>
        </p:nvSpPr>
        <p:spPr>
          <a:xfrm>
            <a:off x="7462986" y="2770719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পাকিস্তান</a:t>
            </a:r>
            <a:r>
              <a:rPr kumimoji="0" lang="en-US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E70502-29CE-4A27-B4A3-BDFC8FEDD431}"/>
              </a:ext>
            </a:extLst>
          </p:cNvPr>
          <p:cNvSpPr/>
          <p:nvPr/>
        </p:nvSpPr>
        <p:spPr>
          <a:xfrm>
            <a:off x="2247900" y="1600200"/>
            <a:ext cx="4572000" cy="3657600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0" r="1000" b="1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61">
            <a:extLst>
              <a:ext uri="{FF2B5EF4-FFF2-40B4-BE49-F238E27FC236}">
                <a16:creationId xmlns:a16="http://schemas.microsoft.com/office/drawing/2014/main" id="{4E90AE21-F9F0-4CFD-867F-A7F90F03FE27}"/>
              </a:ext>
            </a:extLst>
          </p:cNvPr>
          <p:cNvSpPr/>
          <p:nvPr/>
        </p:nvSpPr>
        <p:spPr>
          <a:xfrm>
            <a:off x="7672536" y="2648150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নেপাল</a:t>
            </a:r>
            <a:endParaRPr kumimoji="0" lang="en-US" sz="54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Rounded Rectangle 61">
            <a:extLst>
              <a:ext uri="{FF2B5EF4-FFF2-40B4-BE49-F238E27FC236}">
                <a16:creationId xmlns:a16="http://schemas.microsoft.com/office/drawing/2014/main" id="{74D7C4E3-101E-45CA-BFA0-5F8565ADEACA}"/>
              </a:ext>
            </a:extLst>
          </p:cNvPr>
          <p:cNvSpPr/>
          <p:nvPr/>
        </p:nvSpPr>
        <p:spPr>
          <a:xfrm>
            <a:off x="7520136" y="2648150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ভুটান</a:t>
            </a:r>
            <a:endParaRPr kumimoji="0" lang="en-US" sz="54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099E58-301A-48D1-A055-BB804A539243}"/>
              </a:ext>
            </a:extLst>
          </p:cNvPr>
          <p:cNvSpPr/>
          <p:nvPr/>
        </p:nvSpPr>
        <p:spPr>
          <a:xfrm>
            <a:off x="1081236" y="1600200"/>
            <a:ext cx="4572000" cy="3657600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2000" t="2000" b="3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61">
            <a:extLst>
              <a:ext uri="{FF2B5EF4-FFF2-40B4-BE49-F238E27FC236}">
                <a16:creationId xmlns:a16="http://schemas.microsoft.com/office/drawing/2014/main" id="{C228CCA1-1559-48F0-98B7-1D889990F738}"/>
              </a:ext>
            </a:extLst>
          </p:cNvPr>
          <p:cNvSpPr/>
          <p:nvPr/>
        </p:nvSpPr>
        <p:spPr>
          <a:xfrm>
            <a:off x="7846596" y="2648150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শ্রীলংকা </a:t>
            </a:r>
            <a:r>
              <a:rPr kumimoji="0" lang="en-US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AE7A6C-F6C0-45B9-9CE3-1687AB9B3FA3}"/>
              </a:ext>
            </a:extLst>
          </p:cNvPr>
          <p:cNvSpPr/>
          <p:nvPr/>
        </p:nvSpPr>
        <p:spPr>
          <a:xfrm>
            <a:off x="1314450" y="1600200"/>
            <a:ext cx="4572000" cy="3657600"/>
          </a:xfrm>
          <a:prstGeom prst="rect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32000" t="3000" r="24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ounded Rectangle 61">
            <a:extLst>
              <a:ext uri="{FF2B5EF4-FFF2-40B4-BE49-F238E27FC236}">
                <a16:creationId xmlns:a16="http://schemas.microsoft.com/office/drawing/2014/main" id="{D10F5544-A307-4EF2-849E-357227149770}"/>
              </a:ext>
            </a:extLst>
          </p:cNvPr>
          <p:cNvSpPr/>
          <p:nvPr/>
        </p:nvSpPr>
        <p:spPr>
          <a:xfrm>
            <a:off x="7370346" y="2648150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মালদ্বীপ</a:t>
            </a:r>
            <a:r>
              <a:rPr kumimoji="0" lang="en-US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E37DB7-5A7A-402D-9AAB-CDF086CF16ED}"/>
              </a:ext>
            </a:extLst>
          </p:cNvPr>
          <p:cNvSpPr/>
          <p:nvPr/>
        </p:nvSpPr>
        <p:spPr>
          <a:xfrm>
            <a:off x="1524000" y="1600199"/>
            <a:ext cx="4572000" cy="36576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3000" t="3000" r="2000" b="2000"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lowchart: Alternate Process 17">
            <a:extLst>
              <a:ext uri="{FF2B5EF4-FFF2-40B4-BE49-F238E27FC236}">
                <a16:creationId xmlns:a16="http://schemas.microsoft.com/office/drawing/2014/main" id="{F48CB2D4-D430-448B-8017-F28FF702ED52}"/>
              </a:ext>
            </a:extLst>
          </p:cNvPr>
          <p:cNvSpPr/>
          <p:nvPr/>
        </p:nvSpPr>
        <p:spPr>
          <a:xfrm>
            <a:off x="2147078" y="2226956"/>
            <a:ext cx="7628021" cy="2404087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পরবর্তীতে ২০০৭ সালে সার্ক এর সাথে যুক্ত হয়...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Rounded Rectangle 61">
            <a:extLst>
              <a:ext uri="{FF2B5EF4-FFF2-40B4-BE49-F238E27FC236}">
                <a16:creationId xmlns:a16="http://schemas.microsoft.com/office/drawing/2014/main" id="{24C7C77C-3804-46D1-9990-A6383BCD6F7B}"/>
              </a:ext>
            </a:extLst>
          </p:cNvPr>
          <p:cNvSpPr/>
          <p:nvPr/>
        </p:nvSpPr>
        <p:spPr>
          <a:xfrm>
            <a:off x="7590646" y="2648151"/>
            <a:ext cx="3392904" cy="15616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আফগানিস্তান</a:t>
            </a:r>
            <a:r>
              <a:rPr kumimoji="0" lang="en-US" sz="54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30C5ED-7F27-4ABB-9578-C4FD594B0E82}"/>
              </a:ext>
            </a:extLst>
          </p:cNvPr>
          <p:cNvSpPr/>
          <p:nvPr/>
        </p:nvSpPr>
        <p:spPr>
          <a:xfrm>
            <a:off x="1686428" y="1394619"/>
            <a:ext cx="4572000" cy="3657600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id="{97A03FF4-B5E6-484F-A2B0-1D660CCB14BE}"/>
              </a:ext>
            </a:extLst>
          </p:cNvPr>
          <p:cNvSpPr/>
          <p:nvPr/>
        </p:nvSpPr>
        <p:spPr>
          <a:xfrm>
            <a:off x="2774725" y="2226956"/>
            <a:ext cx="6372726" cy="2404087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বর্তমানে সার্ক এর সদস্য দেশ ৮টি।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Flowchart: Alternate Process 22">
            <a:extLst>
              <a:ext uri="{FF2B5EF4-FFF2-40B4-BE49-F238E27FC236}">
                <a16:creationId xmlns:a16="http://schemas.microsoft.com/office/drawing/2014/main" id="{DBEF2524-3176-478A-AF23-942794246DED}"/>
              </a:ext>
            </a:extLst>
          </p:cNvPr>
          <p:cNvSpPr/>
          <p:nvPr/>
        </p:nvSpPr>
        <p:spPr>
          <a:xfrm>
            <a:off x="958516" y="2559203"/>
            <a:ext cx="10274968" cy="1739595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আমরা সার্কের মানচিত্র দেখব ...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62" grpId="0" animBg="1"/>
      <p:bldP spid="62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F708230-A722-44EC-9205-0B6C641E761E}"/>
              </a:ext>
            </a:extLst>
          </p:cNvPr>
          <p:cNvSpPr/>
          <p:nvPr/>
        </p:nvSpPr>
        <p:spPr>
          <a:xfrm>
            <a:off x="8039100" y="447616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</a:t>
            </a:r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C8A62757-7C8A-4B1C-9BA2-32F5B039012B}"/>
              </a:ext>
            </a:extLst>
          </p:cNvPr>
          <p:cNvSpPr/>
          <p:nvPr/>
        </p:nvSpPr>
        <p:spPr>
          <a:xfrm>
            <a:off x="9134474" y="447615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50" normalizeH="0" baseline="0" noProof="0" dirty="0" err="1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বাংলাদেশ</a:t>
            </a:r>
            <a:r>
              <a:rPr kumimoji="0" lang="en-US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4E6E32C-A71C-45BD-9A9C-98A5AA763579}"/>
              </a:ext>
            </a:extLst>
          </p:cNvPr>
          <p:cNvSpPr/>
          <p:nvPr/>
        </p:nvSpPr>
        <p:spPr>
          <a:xfrm>
            <a:off x="8039100" y="1127094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4" name="Rounded Rectangle 61">
            <a:extLst>
              <a:ext uri="{FF2B5EF4-FFF2-40B4-BE49-F238E27FC236}">
                <a16:creationId xmlns:a16="http://schemas.microsoft.com/office/drawing/2014/main" id="{C89AC3F4-14EE-4369-80AC-9CC0CC496DCC}"/>
              </a:ext>
            </a:extLst>
          </p:cNvPr>
          <p:cNvSpPr/>
          <p:nvPr/>
        </p:nvSpPr>
        <p:spPr>
          <a:xfrm>
            <a:off x="9134474" y="1127093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ভারত</a:t>
            </a:r>
            <a:r>
              <a:rPr kumimoji="0" lang="en-US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A738640-A7C8-48BB-B87F-863384531CC8}"/>
              </a:ext>
            </a:extLst>
          </p:cNvPr>
          <p:cNvSpPr/>
          <p:nvPr/>
        </p:nvSpPr>
        <p:spPr>
          <a:xfrm>
            <a:off x="8039100" y="1806572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7" name="Rounded Rectangle 61">
            <a:extLst>
              <a:ext uri="{FF2B5EF4-FFF2-40B4-BE49-F238E27FC236}">
                <a16:creationId xmlns:a16="http://schemas.microsoft.com/office/drawing/2014/main" id="{FEC2766F-5E75-468F-AE72-9DFA0C19DCBA}"/>
              </a:ext>
            </a:extLst>
          </p:cNvPr>
          <p:cNvSpPr/>
          <p:nvPr/>
        </p:nvSpPr>
        <p:spPr>
          <a:xfrm>
            <a:off x="9134474" y="1806571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পাকিস্তান</a:t>
            </a:r>
            <a:r>
              <a:rPr kumimoji="0" lang="en-US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A48D400-D8D7-4A1C-9B7A-370E9B1E17AE}"/>
              </a:ext>
            </a:extLst>
          </p:cNvPr>
          <p:cNvSpPr/>
          <p:nvPr/>
        </p:nvSpPr>
        <p:spPr>
          <a:xfrm>
            <a:off x="8039100" y="2486050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৪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0" name="Rounded Rectangle 61">
            <a:extLst>
              <a:ext uri="{FF2B5EF4-FFF2-40B4-BE49-F238E27FC236}">
                <a16:creationId xmlns:a16="http://schemas.microsoft.com/office/drawing/2014/main" id="{21280908-D063-4153-B2A0-18A7BB987A0E}"/>
              </a:ext>
            </a:extLst>
          </p:cNvPr>
          <p:cNvSpPr/>
          <p:nvPr/>
        </p:nvSpPr>
        <p:spPr>
          <a:xfrm>
            <a:off x="9134474" y="2486049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নেপাল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3FA934B-930C-4237-8B07-0FB3B0CC5600}"/>
              </a:ext>
            </a:extLst>
          </p:cNvPr>
          <p:cNvSpPr/>
          <p:nvPr/>
        </p:nvSpPr>
        <p:spPr>
          <a:xfrm>
            <a:off x="8039100" y="3165528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৫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3" name="Rounded Rectangle 61">
            <a:extLst>
              <a:ext uri="{FF2B5EF4-FFF2-40B4-BE49-F238E27FC236}">
                <a16:creationId xmlns:a16="http://schemas.microsoft.com/office/drawing/2014/main" id="{3C82BE55-D994-4086-A0D2-91C8B4EB8425}"/>
              </a:ext>
            </a:extLst>
          </p:cNvPr>
          <p:cNvSpPr/>
          <p:nvPr/>
        </p:nvSpPr>
        <p:spPr>
          <a:xfrm>
            <a:off x="9134474" y="3165527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ভুটান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621221-591C-4668-8BCB-70C6DBFD3275}"/>
              </a:ext>
            </a:extLst>
          </p:cNvPr>
          <p:cNvSpPr/>
          <p:nvPr/>
        </p:nvSpPr>
        <p:spPr>
          <a:xfrm>
            <a:off x="8039100" y="3845006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৬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6" name="Rounded Rectangle 61">
            <a:extLst>
              <a:ext uri="{FF2B5EF4-FFF2-40B4-BE49-F238E27FC236}">
                <a16:creationId xmlns:a16="http://schemas.microsoft.com/office/drawing/2014/main" id="{797185FE-155C-497A-9B82-6516A6525140}"/>
              </a:ext>
            </a:extLst>
          </p:cNvPr>
          <p:cNvSpPr/>
          <p:nvPr/>
        </p:nvSpPr>
        <p:spPr>
          <a:xfrm>
            <a:off x="9134474" y="3845005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শ্রীলংকা </a:t>
            </a:r>
            <a:r>
              <a:rPr kumimoji="0" lang="en-US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C009CAA-F258-4AC0-B02A-A5010471A593}"/>
              </a:ext>
            </a:extLst>
          </p:cNvPr>
          <p:cNvSpPr/>
          <p:nvPr/>
        </p:nvSpPr>
        <p:spPr>
          <a:xfrm>
            <a:off x="8039100" y="4524484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৭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9" name="Rounded Rectangle 61">
            <a:extLst>
              <a:ext uri="{FF2B5EF4-FFF2-40B4-BE49-F238E27FC236}">
                <a16:creationId xmlns:a16="http://schemas.microsoft.com/office/drawing/2014/main" id="{C4DF8730-D8B9-4A4D-A14E-BEFF59E7FEE5}"/>
              </a:ext>
            </a:extLst>
          </p:cNvPr>
          <p:cNvSpPr/>
          <p:nvPr/>
        </p:nvSpPr>
        <p:spPr>
          <a:xfrm>
            <a:off x="9134474" y="4524483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মালদ্বীপ</a:t>
            </a:r>
            <a:r>
              <a:rPr kumimoji="0" lang="en-US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pic>
        <p:nvPicPr>
          <p:cNvPr id="69" name="Picture 68" descr="5 B and Global.pdf - Foxit Reader">
            <a:extLst>
              <a:ext uri="{FF2B5EF4-FFF2-40B4-BE49-F238E27FC236}">
                <a16:creationId xmlns:a16="http://schemas.microsoft.com/office/drawing/2014/main" id="{60CA36E2-4455-49D5-A4A6-07DB9CD2DE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30178" l="8948" r="450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23" r="55000" b="69593"/>
          <a:stretch/>
        </p:blipFill>
        <p:spPr>
          <a:xfrm>
            <a:off x="794733" y="427891"/>
            <a:ext cx="2490387" cy="1664870"/>
          </a:xfrm>
          <a:prstGeom prst="rect">
            <a:avLst/>
          </a:prstGeom>
        </p:spPr>
      </p:pic>
      <p:pic>
        <p:nvPicPr>
          <p:cNvPr id="70" name="Picture 69" descr="5 B and Global.pdf - Foxit Reader">
            <a:extLst>
              <a:ext uri="{FF2B5EF4-FFF2-40B4-BE49-F238E27FC236}">
                <a16:creationId xmlns:a16="http://schemas.microsoft.com/office/drawing/2014/main" id="{A0A74414-9171-43C1-B26E-C266C72468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09" b="93162" l="1230" r="98361">
                        <a14:backgroundMark x1="25820" y1="41453" x2="7787" y2="2991"/>
                        <a14:backgroundMark x1="28279" y1="30769" x2="59016" y2="2564"/>
                        <a14:backgroundMark x1="73361" y1="0" x2="71311" y2="4701"/>
                        <a14:backgroundMark x1="5328" y1="49145" x2="8607" y2="6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336" y="641624"/>
            <a:ext cx="3120032" cy="2528240"/>
          </a:xfrm>
          <a:prstGeom prst="rect">
            <a:avLst/>
          </a:prstGeom>
        </p:spPr>
      </p:pic>
      <p:pic>
        <p:nvPicPr>
          <p:cNvPr id="71" name="Picture 70" descr="5 B and Global.pdf - Foxit Reader">
            <a:extLst>
              <a:ext uri="{FF2B5EF4-FFF2-40B4-BE49-F238E27FC236}">
                <a16:creationId xmlns:a16="http://schemas.microsoft.com/office/drawing/2014/main" id="{547A75F9-6B76-4791-87AD-7DDAFE752F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2" b="89941" l="30298" r="94662">
                        <a14:backgroundMark x1="60754" y1="28402" x2="72214" y2="36095"/>
                        <a14:backgroundMark x1="78807" y1="45957" x2="77708" y2="40631"/>
                        <a14:backgroundMark x1="77708" y1="48323" x2="77080" y2="40434"/>
                        <a14:backgroundMark x1="76766" y1="39448" x2="75039" y2="38659"/>
                        <a14:backgroundMark x1="83046" y1="49310" x2="82575" y2="45957"/>
                        <a14:backgroundMark x1="82418" y1="42604" x2="80691" y2="42604"/>
                        <a14:backgroundMark x1="79592" y1="35700" x2="78964" y2="2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07" t="8835" r="5038" b="8779"/>
          <a:stretch/>
        </p:blipFill>
        <p:spPr>
          <a:xfrm>
            <a:off x="2129205" y="911603"/>
            <a:ext cx="5225114" cy="4510897"/>
          </a:xfrm>
          <a:prstGeom prst="rect">
            <a:avLst/>
          </a:prstGeom>
        </p:spPr>
      </p:pic>
      <p:pic>
        <p:nvPicPr>
          <p:cNvPr id="72" name="Picture 71" descr="5 B and Global.pdf - Foxit Reader">
            <a:extLst>
              <a:ext uri="{FF2B5EF4-FFF2-40B4-BE49-F238E27FC236}">
                <a16:creationId xmlns:a16="http://schemas.microsoft.com/office/drawing/2014/main" id="{88E87E9B-6EDD-49CE-A5B8-82992D4F62E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471" b="47732" l="53061" r="759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93" t="23216" r="22692" b="57677"/>
          <a:stretch/>
        </p:blipFill>
        <p:spPr>
          <a:xfrm>
            <a:off x="4074526" y="1699040"/>
            <a:ext cx="1841947" cy="1046169"/>
          </a:xfrm>
          <a:prstGeom prst="rect">
            <a:avLst/>
          </a:prstGeom>
        </p:spPr>
      </p:pic>
      <p:pic>
        <p:nvPicPr>
          <p:cNvPr id="73" name="Picture 72" descr="5 B and Global.pdf - Foxit Reader">
            <a:extLst>
              <a:ext uri="{FF2B5EF4-FFF2-40B4-BE49-F238E27FC236}">
                <a16:creationId xmlns:a16="http://schemas.microsoft.com/office/drawing/2014/main" id="{E6BCC76A-CBD8-4F1B-B95F-C8860188F76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2" b="40631" l="75196" r="83359">
                        <a14:backgroundMark x1="75981" y1="33531" x2="76452" y2="29980"/>
                        <a14:backgroundMark x1="82418" y1="34320" x2="82418" y2="305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731" t="28764" r="15423" b="58498"/>
          <a:stretch/>
        </p:blipFill>
        <p:spPr>
          <a:xfrm>
            <a:off x="5625144" y="2002767"/>
            <a:ext cx="883383" cy="697446"/>
          </a:xfrm>
          <a:prstGeom prst="rect">
            <a:avLst/>
          </a:prstGeom>
        </p:spPr>
      </p:pic>
      <p:pic>
        <p:nvPicPr>
          <p:cNvPr id="74" name="Picture 73" descr="5 B and Global.pdf - Foxit Reader">
            <a:extLst>
              <a:ext uri="{FF2B5EF4-FFF2-40B4-BE49-F238E27FC236}">
                <a16:creationId xmlns:a16="http://schemas.microsoft.com/office/drawing/2014/main" id="{27A9253E-4141-446B-AC3D-DA2297948E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2" b="89941" l="72527" r="860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31" t="32256" r="13692" b="43706"/>
          <a:stretch/>
        </p:blipFill>
        <p:spPr>
          <a:xfrm>
            <a:off x="5502975" y="2194003"/>
            <a:ext cx="1146518" cy="1316147"/>
          </a:xfrm>
          <a:prstGeom prst="rect">
            <a:avLst/>
          </a:prstGeom>
        </p:spPr>
      </p:pic>
      <p:pic>
        <p:nvPicPr>
          <p:cNvPr id="75" name="Picture 74" descr="5 B and Global.pdf - Foxit Reader">
            <a:extLst>
              <a:ext uri="{FF2B5EF4-FFF2-40B4-BE49-F238E27FC236}">
                <a16:creationId xmlns:a16="http://schemas.microsoft.com/office/drawing/2014/main" id="{F1937EBB-FAA7-48A4-80C5-FE0000A927A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407" l="0" r="100000">
                        <a14:foregroundMark x1="54737" y1="56044" x2="78947" y2="54945"/>
                        <a14:foregroundMark x1="50526" y1="53846" x2="52632" y2="48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0186" y="4916290"/>
            <a:ext cx="1212302" cy="986872"/>
          </a:xfrm>
          <a:prstGeom prst="rect">
            <a:avLst/>
          </a:prstGeom>
        </p:spPr>
      </p:pic>
      <p:pic>
        <p:nvPicPr>
          <p:cNvPr id="76" name="Picture 75" descr="5 B and Global.pdf - Foxit Reader">
            <a:extLst>
              <a:ext uri="{FF2B5EF4-FFF2-40B4-BE49-F238E27FC236}">
                <a16:creationId xmlns:a16="http://schemas.microsoft.com/office/drawing/2014/main" id="{3C4E02A8-5D7B-4C84-92E4-9D5B9C8BAD9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8043" l="0" r="100000">
                        <a14:foregroundMark x1="45000" y1="60870" x2="78750" y2="60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0169" y="4758802"/>
            <a:ext cx="1014950" cy="989922"/>
          </a:xfrm>
          <a:prstGeom prst="rect">
            <a:avLst/>
          </a:prstGeom>
        </p:spPr>
      </p:pic>
      <p:sp>
        <p:nvSpPr>
          <p:cNvPr id="78" name="Oval 77">
            <a:extLst>
              <a:ext uri="{FF2B5EF4-FFF2-40B4-BE49-F238E27FC236}">
                <a16:creationId xmlns:a16="http://schemas.microsoft.com/office/drawing/2014/main" id="{4BACA057-4E3B-43E3-AB18-1734F95E0EDC}"/>
              </a:ext>
            </a:extLst>
          </p:cNvPr>
          <p:cNvSpPr/>
          <p:nvPr/>
        </p:nvSpPr>
        <p:spPr>
          <a:xfrm>
            <a:off x="8039100" y="5203962"/>
            <a:ext cx="704850" cy="54864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৮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9" name="Rounded Rectangle 61">
            <a:extLst>
              <a:ext uri="{FF2B5EF4-FFF2-40B4-BE49-F238E27FC236}">
                <a16:creationId xmlns:a16="http://schemas.microsoft.com/office/drawing/2014/main" id="{088EB87F-F9E6-4C7D-9ADB-82BCAFB24FEA}"/>
              </a:ext>
            </a:extLst>
          </p:cNvPr>
          <p:cNvSpPr/>
          <p:nvPr/>
        </p:nvSpPr>
        <p:spPr>
          <a:xfrm>
            <a:off x="9134474" y="5203961"/>
            <a:ext cx="2272190" cy="548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আফগানিস্তান</a:t>
            </a:r>
            <a:r>
              <a:rPr kumimoji="0" lang="en-US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35" name="Frame 34">
            <a:extLst>
              <a:ext uri="{FF2B5EF4-FFF2-40B4-BE49-F238E27FC236}">
                <a16:creationId xmlns:a16="http://schemas.microsoft.com/office/drawing/2014/main" id="{0A083C04-A6A5-4CCF-A4AA-9FFD8D0CA9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8000">
                <a:schemeClr val="accent2">
                  <a:lumMod val="40000"/>
                  <a:lumOff val="60000"/>
                </a:schemeClr>
              </a:gs>
              <a:gs pos="7000">
                <a:srgbClr val="00B0F0"/>
              </a:gs>
              <a:gs pos="84000">
                <a:schemeClr val="accent2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69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43" grpId="0" animBg="1"/>
      <p:bldP spid="44" grpId="0" animBg="1"/>
      <p:bldP spid="46" grpId="0" animBg="1"/>
      <p:bldP spid="47" grpId="0" animBg="1"/>
      <p:bldP spid="49" grpId="0" animBg="1"/>
      <p:bldP spid="50" grpId="0" animBg="1"/>
      <p:bldP spid="52" grpId="0" animBg="1"/>
      <p:bldP spid="53" grpId="0" animBg="1"/>
      <p:bldP spid="55" grpId="0" animBg="1"/>
      <p:bldP spid="56" grpId="0" animBg="1"/>
      <p:bldP spid="58" grpId="0" animBg="1"/>
      <p:bldP spid="59" grpId="0" animBg="1"/>
      <p:bldP spid="78" grpId="0" animBg="1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/>
          <p:cNvSpPr/>
          <p:nvPr/>
        </p:nvSpPr>
        <p:spPr>
          <a:xfrm>
            <a:off x="5275503" y="771527"/>
            <a:ext cx="1737246" cy="6086473"/>
          </a:xfrm>
          <a:prstGeom prst="round2SameRect">
            <a:avLst>
              <a:gd name="adj1" fmla="val 38206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4407E9-EBC5-4603-9E26-079AE86A6D1D}"/>
              </a:ext>
            </a:extLst>
          </p:cNvPr>
          <p:cNvSpPr/>
          <p:nvPr/>
        </p:nvSpPr>
        <p:spPr>
          <a:xfrm>
            <a:off x="6279121" y="2294571"/>
            <a:ext cx="1737246" cy="1828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46447" y="1171574"/>
            <a:ext cx="4407755" cy="24288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সদস্য দেশগুলোর অর্থনৈতিক, সামাজিক ও সাংস্কৃতিক অবস্থার দ্রুত উন্নয়ন করা ।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86914" y="1828799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C26F0-B825-4716-9CD2-4F83E5B8B2E0}"/>
              </a:ext>
            </a:extLst>
          </p:cNvPr>
          <p:cNvSpPr/>
          <p:nvPr/>
        </p:nvSpPr>
        <p:spPr>
          <a:xfrm>
            <a:off x="4251175" y="4975855"/>
            <a:ext cx="1737246" cy="1828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08361" y="4055264"/>
            <a:ext cx="3433444" cy="20240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দেশগুলোকে বিভিন্ন বিষয়ে আত্মনির্ভরশীল হতে সাহায্য করা ।  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86914" y="4510083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D45388-325D-4E6D-A560-30668480EFE2}"/>
              </a:ext>
            </a:extLst>
          </p:cNvPr>
          <p:cNvSpPr/>
          <p:nvPr/>
        </p:nvSpPr>
        <p:spPr>
          <a:xfrm>
            <a:off x="1636749" y="2408016"/>
            <a:ext cx="8703344" cy="110799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0" i="0" u="none" strike="noStrike" kern="1200" cap="none" spc="0" normalizeH="0" baseline="0" noProof="0" dirty="0">
                <a:ln w="28575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 গঠনের লক্ষ ও উদ্দেশ্য...</a:t>
            </a:r>
            <a:endParaRPr kumimoji="0" lang="en-US" sz="6600" b="0" i="0" u="none" strike="noStrike" kern="1200" cap="none" spc="0" normalizeH="0" baseline="0" noProof="0" dirty="0">
              <a:ln w="28575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2" grpId="0" animBg="1"/>
      <p:bldP spid="10" grpId="0" animBg="1"/>
      <p:bldP spid="10" grpId="1" animBg="1"/>
      <p:bldP spid="10" grpId="2" animBg="1"/>
      <p:bldP spid="17" grpId="0" animBg="1"/>
      <p:bldP spid="21" grpId="0" animBg="1"/>
      <p:bldP spid="12" grpId="0" animBg="1"/>
      <p:bldP spid="12" grpId="1" animBg="1"/>
      <p:bldP spid="12" grpId="2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/>
          <p:cNvSpPr/>
          <p:nvPr/>
        </p:nvSpPr>
        <p:spPr>
          <a:xfrm>
            <a:off x="5263122" y="1507"/>
            <a:ext cx="1737246" cy="6856493"/>
          </a:xfrm>
          <a:prstGeom prst="round2SameRect">
            <a:avLst>
              <a:gd name="adj1" fmla="val 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5F53D1-0702-4CC9-AA6D-4AE3611737AF}"/>
              </a:ext>
            </a:extLst>
          </p:cNvPr>
          <p:cNvSpPr/>
          <p:nvPr/>
        </p:nvSpPr>
        <p:spPr>
          <a:xfrm>
            <a:off x="6297610" y="1615990"/>
            <a:ext cx="1737246" cy="1828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54213" y="1058779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98321" y="444040"/>
            <a:ext cx="4407755" cy="23439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বিভিন্ন আত্তর্জাতিক</a:t>
            </a:r>
            <a:r>
              <a:rPr kumimoji="0" lang="en-US" sz="36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সংস্থার</a:t>
            </a:r>
            <a:r>
              <a:rPr kumimoji="0" lang="bn-BD" sz="36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সাথে সহযোগিতাপূর্ণ সম্পর্ক তৈরি ক</a:t>
            </a:r>
            <a:r>
              <a:rPr kumimoji="0" lang="en-US" sz="3600" b="1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</a:t>
            </a:r>
            <a:r>
              <a:rPr kumimoji="0" lang="bn-BD" sz="36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 মাধ্যমে দেশগুলোর উন্নতি সাধন করা।  </a:t>
            </a:r>
            <a:endParaRPr kumimoji="0" lang="en-US" sz="36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4258E8-7C6C-4A7A-BF77-CA4561BF155B}"/>
              </a:ext>
            </a:extLst>
          </p:cNvPr>
          <p:cNvSpPr/>
          <p:nvPr/>
        </p:nvSpPr>
        <p:spPr>
          <a:xfrm>
            <a:off x="4147400" y="4205835"/>
            <a:ext cx="1737246" cy="1828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54213" y="3740063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9082" y="3269142"/>
            <a:ext cx="3433444" cy="20562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দেশগুলোর মধ্যে ভ্রাতৃত্ব সৃষ্টি ও পরস্পর মিলে মিশে চলা।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886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0" grpId="1" animBg="1"/>
      <p:bldP spid="2" grpId="0" animBg="1"/>
      <p:bldP spid="14" grpId="0" animBg="1"/>
      <p:bldP spid="12" grpId="0" animBg="1"/>
      <p:bldP spid="12" grpId="1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/>
          <p:cNvSpPr/>
          <p:nvPr/>
        </p:nvSpPr>
        <p:spPr>
          <a:xfrm>
            <a:off x="5252143" y="0"/>
            <a:ext cx="1737246" cy="5553069"/>
          </a:xfrm>
          <a:prstGeom prst="round2SameRect">
            <a:avLst>
              <a:gd name="adj1" fmla="val 0"/>
              <a:gd name="adj2" fmla="val 3618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493185-98FC-4592-8C73-4097EC206791}"/>
              </a:ext>
            </a:extLst>
          </p:cNvPr>
          <p:cNvSpPr/>
          <p:nvPr/>
        </p:nvSpPr>
        <p:spPr>
          <a:xfrm>
            <a:off x="6276471" y="1304931"/>
            <a:ext cx="1737246" cy="1828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563554" y="842955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71056" y="466339"/>
            <a:ext cx="4195118" cy="18676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সদস্য দেশগুলোর স্বাধীনতা রক্ষা ও ভৌগোলিক সীমা মেনে চলা।</a:t>
            </a:r>
            <a:endParaRPr kumimoji="0" lang="en-US" sz="3600" b="1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01964B-5688-4D89-92FF-73ACA1BDCC85}"/>
              </a:ext>
            </a:extLst>
          </p:cNvPr>
          <p:cNvSpPr/>
          <p:nvPr/>
        </p:nvSpPr>
        <p:spPr>
          <a:xfrm>
            <a:off x="4211537" y="3242306"/>
            <a:ext cx="1737246" cy="1828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563554" y="2776534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94228" y="2728214"/>
            <a:ext cx="3376248" cy="14015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কুঠির শিল্প সহ নানা কাজ করেন ।</a:t>
            </a:r>
            <a:endParaRPr kumimoji="0" lang="en-US" sz="4000" b="1" i="0" u="none" strike="noStrike" kern="1200" cap="none" spc="0" normalizeH="0" baseline="0" noProof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036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8" grpId="1" animBg="1"/>
      <p:bldP spid="13" grpId="0" animBg="1"/>
      <p:bldP spid="16" grpId="0" animBg="1"/>
      <p:bldP spid="19" grpId="0" animBg="1"/>
      <p:bldP spid="19" grpId="1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29049" y="2153654"/>
            <a:ext cx="5519487" cy="171349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 ও বিশ্ব পরিচয়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বইয়ের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৯৬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পৃষ্ঠা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পড়।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B9A3DDA7-876F-4135-B061-8307B12665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249"/>
            </a:avLst>
          </a:prstGeom>
          <a:gradFill>
            <a:gsLst>
              <a:gs pos="28000">
                <a:schemeClr val="accent2">
                  <a:lumMod val="40000"/>
                  <a:lumOff val="60000"/>
                </a:schemeClr>
              </a:gs>
              <a:gs pos="7000">
                <a:srgbClr val="00B0F0"/>
              </a:gs>
              <a:gs pos="84000">
                <a:schemeClr val="accent2">
                  <a:lumMod val="40000"/>
                  <a:lumOff val="60000"/>
                </a:schemeClr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5 B and Global.pdf - Foxit Reader">
            <a:extLst>
              <a:ext uri="{FF2B5EF4-FFF2-40B4-BE49-F238E27FC236}">
                <a16:creationId xmlns:a16="http://schemas.microsoft.com/office/drawing/2014/main" id="{15E27039-FC21-4E79-8E0F-F3D1DB0621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9050" y="481965"/>
            <a:ext cx="4533900" cy="5894070"/>
          </a:xfrm>
          <a:prstGeom prst="rect">
            <a:avLst/>
          </a:prstGeom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DA33EC8C-BE46-4E2F-9497-E6BFDAC2049B}"/>
              </a:ext>
            </a:extLst>
          </p:cNvPr>
          <p:cNvSpPr/>
          <p:nvPr/>
        </p:nvSpPr>
        <p:spPr>
          <a:xfrm>
            <a:off x="1345869" y="1802932"/>
            <a:ext cx="9500261" cy="133240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IN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দলে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আলোচনা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করে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দলনেতার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খাতায়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লিখ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A5FC115-7AD3-4F6B-B26D-91485109FC69}"/>
              </a:ext>
            </a:extLst>
          </p:cNvPr>
          <p:cNvSpPr/>
          <p:nvPr/>
        </p:nvSpPr>
        <p:spPr>
          <a:xfrm>
            <a:off x="2937319" y="3429000"/>
            <a:ext cx="6317362" cy="1332402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১.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সার্ক গঠনের ৪ টি লক্ষ্য</a:t>
            </a:r>
            <a:r>
              <a:rPr kumimoji="0" lang="bn-BD" sz="40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উদ্দেশ্য লেখ। 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5A36F6A5-25CD-4E0A-951B-47845C168CCB}"/>
              </a:ext>
            </a:extLst>
          </p:cNvPr>
          <p:cNvSpPr/>
          <p:nvPr/>
        </p:nvSpPr>
        <p:spPr>
          <a:xfrm>
            <a:off x="1861635" y="2465954"/>
            <a:ext cx="8468730" cy="1926091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 আমি সার্ক বিষয়ে কিছু প্রশ্ন করব। প্রশ্নের উত্তর জানা থাকলে হাত তুলবে। 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05EC4571-7912-4D45-92F5-7FC90C9C2717}"/>
              </a:ext>
            </a:extLst>
          </p:cNvPr>
          <p:cNvSpPr/>
          <p:nvPr/>
        </p:nvSpPr>
        <p:spPr>
          <a:xfrm>
            <a:off x="3846924" y="2902359"/>
            <a:ext cx="4498151" cy="105328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সার্ক এর পুরো নাম কী 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017AD52D-381B-473B-9003-36DAAC89EF18}"/>
              </a:ext>
            </a:extLst>
          </p:cNvPr>
          <p:cNvSpPr/>
          <p:nvPr/>
        </p:nvSpPr>
        <p:spPr>
          <a:xfrm>
            <a:off x="2458452" y="2902359"/>
            <a:ext cx="7275095" cy="105328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সার্ক কত সালের কোন মাসে গঠিত হয় 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1EAC980F-72A3-4CAA-8C6B-D57C2704E36E}"/>
              </a:ext>
            </a:extLst>
          </p:cNvPr>
          <p:cNvSpPr/>
          <p:nvPr/>
        </p:nvSpPr>
        <p:spPr>
          <a:xfrm>
            <a:off x="3532271" y="2902359"/>
            <a:ext cx="5127458" cy="105328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সার্ক এর সদস্য দেশ কয়টি ? </a:t>
            </a: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21E4E78B-D21D-49E5-BCA3-CE2C5E6496A3}"/>
              </a:ext>
            </a:extLst>
          </p:cNvPr>
          <p:cNvSpPr/>
          <p:nvPr/>
        </p:nvSpPr>
        <p:spPr>
          <a:xfrm>
            <a:off x="2574257" y="2902359"/>
            <a:ext cx="7043486" cy="105328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সার্ক এর সর্বশেষ সদস্য দেশ কোনটি ?</a:t>
            </a:r>
          </a:p>
        </p:txBody>
      </p: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01C81569-A90E-4293-A343-0867D613BF8F}"/>
              </a:ext>
            </a:extLst>
          </p:cNvPr>
          <p:cNvSpPr/>
          <p:nvPr/>
        </p:nvSpPr>
        <p:spPr>
          <a:xfrm>
            <a:off x="2231857" y="2902359"/>
            <a:ext cx="7728285" cy="105328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আফগানিস্তান কত সালে সার্কে যোগদান করে ?</a:t>
            </a: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E1979ACC-3D4A-4DCD-B627-7ABE94FA4347}"/>
              </a:ext>
            </a:extLst>
          </p:cNvPr>
          <p:cNvSpPr/>
          <p:nvPr/>
        </p:nvSpPr>
        <p:spPr>
          <a:xfrm>
            <a:off x="3628522" y="2902359"/>
            <a:ext cx="4934955" cy="105328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সার্ক কোন ধরণের সংস্থা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F500BC-C71B-4A32-9782-3D392FBBFA97}"/>
              </a:ext>
            </a:extLst>
          </p:cNvPr>
          <p:cNvSpPr txBox="1"/>
          <p:nvPr/>
        </p:nvSpPr>
        <p:spPr>
          <a:xfrm>
            <a:off x="1723406" y="3131598"/>
            <a:ext cx="8745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১। সার্ক এর যে কোন ৫ টি সদস্য দেশের নাম লেখ।</a:t>
            </a:r>
            <a:endParaRPr kumimoji="0" lang="en-US" sz="44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C13B96-D773-4EF1-9577-E686FD37903B}"/>
              </a:ext>
            </a:extLst>
          </p:cNvPr>
          <p:cNvSpPr txBox="1"/>
          <p:nvPr/>
        </p:nvSpPr>
        <p:spPr>
          <a:xfrm>
            <a:off x="3123071" y="1769808"/>
            <a:ext cx="59458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প্রশ্ন</a:t>
            </a:r>
            <a:r>
              <a:rPr kumimoji="0" lang="bn-BD" sz="44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টির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উত্তর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তোমার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খাতায়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লিখ</a:t>
            </a:r>
            <a:r>
              <a:rPr kumimoji="0" lang="bn-BD" sz="44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0070C0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EE91D7-0388-4A72-940B-C577D0D0DC5E}"/>
              </a:ext>
            </a:extLst>
          </p:cNvPr>
          <p:cNvSpPr/>
          <p:nvPr/>
        </p:nvSpPr>
        <p:spPr>
          <a:xfrm rot="211288">
            <a:off x="3139947" y="2273192"/>
            <a:ext cx="2025193" cy="1451511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ContrastingRightFacing">
              <a:rot lat="513179" lon="20175308" rev="41472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6A6937-5D34-41BF-B225-9319DF17E107}"/>
              </a:ext>
            </a:extLst>
          </p:cNvPr>
          <p:cNvCxnSpPr>
            <a:cxnSpLocks/>
            <a:stCxn id="25" idx="7"/>
          </p:cNvCxnSpPr>
          <p:nvPr/>
        </p:nvCxnSpPr>
        <p:spPr>
          <a:xfrm flipH="1">
            <a:off x="706638" y="1850016"/>
            <a:ext cx="946794" cy="104173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103429-5856-4146-BEA5-AAC4AA232F97}"/>
              </a:ext>
            </a:extLst>
          </p:cNvPr>
          <p:cNvGrpSpPr/>
          <p:nvPr/>
        </p:nvGrpSpPr>
        <p:grpSpPr>
          <a:xfrm>
            <a:off x="1341789" y="2423162"/>
            <a:ext cx="977872" cy="856149"/>
            <a:chOff x="7459579" y="2275165"/>
            <a:chExt cx="1997242" cy="301757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15A9212-6F2B-47D4-8EEF-97362CDEEA6B}"/>
                </a:ext>
              </a:extLst>
            </p:cNvPr>
            <p:cNvSpPr/>
            <p:nvPr/>
          </p:nvSpPr>
          <p:spPr>
            <a:xfrm>
              <a:off x="7459579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6B1268-5AD7-4FB7-A0CB-74CBAB47200D}"/>
                </a:ext>
              </a:extLst>
            </p:cNvPr>
            <p:cNvSpPr/>
            <p:nvPr/>
          </p:nvSpPr>
          <p:spPr>
            <a:xfrm flipH="1">
              <a:off x="8518358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E411AC-5F29-46EF-8A79-6F84D6F177F5}"/>
                </a:ext>
              </a:extLst>
            </p:cNvPr>
            <p:cNvSpPr/>
            <p:nvPr/>
          </p:nvSpPr>
          <p:spPr>
            <a:xfrm>
              <a:off x="7459579" y="3853744"/>
              <a:ext cx="1997242" cy="14389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8A08C30-0263-413B-BBB5-328BD40E4358}"/>
              </a:ext>
            </a:extLst>
          </p:cNvPr>
          <p:cNvSpPr/>
          <p:nvPr/>
        </p:nvSpPr>
        <p:spPr>
          <a:xfrm rot="21365869">
            <a:off x="1686478" y="1672756"/>
            <a:ext cx="3849501" cy="1192302"/>
          </a:xfrm>
          <a:custGeom>
            <a:avLst/>
            <a:gdLst>
              <a:gd name="connsiteX0" fmla="*/ 3097303 w 3849501"/>
              <a:gd name="connsiteY0" fmla="*/ 203744 h 1192302"/>
              <a:gd name="connsiteX1" fmla="*/ 3849501 w 3849501"/>
              <a:gd name="connsiteY1" fmla="*/ 1096039 h 1192302"/>
              <a:gd name="connsiteX2" fmla="*/ 3811074 w 3849501"/>
              <a:gd name="connsiteY2" fmla="*/ 1075872 h 1192302"/>
              <a:gd name="connsiteX3" fmla="*/ 2478887 w 3849501"/>
              <a:gd name="connsiteY3" fmla="*/ 850428 h 1192302"/>
              <a:gd name="connsiteX4" fmla="*/ 1306203 w 3849501"/>
              <a:gd name="connsiteY4" fmla="*/ 1141357 h 1192302"/>
              <a:gd name="connsiteX5" fmla="*/ 1214605 w 3849501"/>
              <a:gd name="connsiteY5" fmla="*/ 1192302 h 1192302"/>
              <a:gd name="connsiteX6" fmla="*/ 1189695 w 3849501"/>
              <a:gd name="connsiteY6" fmla="*/ 1192302 h 1192302"/>
              <a:gd name="connsiteX7" fmla="*/ 0 w 3849501"/>
              <a:gd name="connsiteY7" fmla="*/ 44997 h 1192302"/>
              <a:gd name="connsiteX8" fmla="*/ 0 w 3849501"/>
              <a:gd name="connsiteY8" fmla="*/ 0 h 119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49501" h="1192302">
                <a:moveTo>
                  <a:pt x="3097303" y="203744"/>
                </a:moveTo>
                <a:lnTo>
                  <a:pt x="3849501" y="1096039"/>
                </a:lnTo>
                <a:lnTo>
                  <a:pt x="3811074" y="1075872"/>
                </a:lnTo>
                <a:cubicBezTo>
                  <a:pt x="3464596" y="911759"/>
                  <a:pt x="2993158" y="823645"/>
                  <a:pt x="2478887" y="850428"/>
                </a:cubicBezTo>
                <a:cubicBezTo>
                  <a:pt x="2028899" y="873863"/>
                  <a:pt x="1620667" y="981384"/>
                  <a:pt x="1306203" y="1141357"/>
                </a:cubicBezTo>
                <a:lnTo>
                  <a:pt x="1214605" y="1192302"/>
                </a:lnTo>
                <a:lnTo>
                  <a:pt x="1189695" y="1192302"/>
                </a:lnTo>
                <a:lnTo>
                  <a:pt x="0" y="4499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77D826-B3BA-4047-85FE-91CBF6C288DC}"/>
              </a:ext>
            </a:extLst>
          </p:cNvPr>
          <p:cNvSpPr/>
          <p:nvPr/>
        </p:nvSpPr>
        <p:spPr>
          <a:xfrm>
            <a:off x="977508" y="2563557"/>
            <a:ext cx="62894" cy="11468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B245EE-D3B8-4C6E-B361-BB67FD558DD6}"/>
              </a:ext>
            </a:extLst>
          </p:cNvPr>
          <p:cNvSpPr txBox="1"/>
          <p:nvPr/>
        </p:nvSpPr>
        <p:spPr>
          <a:xfrm>
            <a:off x="4937967" y="4147972"/>
            <a:ext cx="5730836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সার্ক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জাতিসংঘের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২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টি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মিল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খুঁজে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বের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695FEA-1B66-463C-8C2E-9544F9CEA2E3}"/>
              </a:ext>
            </a:extLst>
          </p:cNvPr>
          <p:cNvSpPr/>
          <p:nvPr/>
        </p:nvSpPr>
        <p:spPr>
          <a:xfrm>
            <a:off x="5630995" y="2422830"/>
            <a:ext cx="2172390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বাড়ির কাজ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26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"/>
                            </p:stCondLst>
                            <p:childTnLst>
                              <p:par>
                                <p:cTn id="14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50"/>
                            </p:stCondLst>
                            <p:childTnLst>
                              <p:par>
                                <p:cTn id="15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/>
      <p:bldP spid="17" grpId="1"/>
      <p:bldP spid="18" grpId="0"/>
      <p:bldP spid="18" grpId="1"/>
      <p:bldP spid="19" grpId="0" animBg="1"/>
      <p:bldP spid="19" grpId="1" animBg="1"/>
      <p:bldP spid="25" grpId="0" animBg="1"/>
      <p:bldP spid="25" grpId="1" animBg="1"/>
      <p:bldP spid="26" grpId="0" animBg="1"/>
      <p:bldP spid="26" grpId="1" animBg="1"/>
      <p:bldP spid="27" grpId="0"/>
      <p:bldP spid="27" grpId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369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NikoshBAN</vt:lpstr>
      <vt:lpstr>Wingdings</vt:lpstr>
      <vt:lpstr>Office Theme</vt:lpstr>
      <vt:lpstr>1_Office Theme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28</cp:revision>
  <dcterms:created xsi:type="dcterms:W3CDTF">2019-08-02T14:56:45Z</dcterms:created>
  <dcterms:modified xsi:type="dcterms:W3CDTF">2019-11-13T05:41:41Z</dcterms:modified>
</cp:coreProperties>
</file>