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1A04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BE8315-6057-4D3B-A820-9CB349720E4C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17F7D-DB05-4572-A9C9-596E6AB1C7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0849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17F7D-DB05-4572-A9C9-596E6AB1C74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4841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7.jpeg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" y="2975940"/>
            <a:ext cx="7010400" cy="3695626"/>
          </a:xfrm>
          <a:ln w="38100">
            <a:solidFill>
              <a:schemeClr val="accent3">
                <a:lumMod val="50000"/>
              </a:schemeClr>
            </a:solidFill>
            <a:prstDash val="lgDashDotDot"/>
          </a:ln>
        </p:spPr>
      </p:pic>
      <p:sp>
        <p:nvSpPr>
          <p:cNvPr id="3" name="Rectangle 2"/>
          <p:cNvSpPr/>
          <p:nvPr/>
        </p:nvSpPr>
        <p:spPr>
          <a:xfrm>
            <a:off x="762000" y="152400"/>
            <a:ext cx="7640782" cy="264687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accent3">
                <a:lumMod val="75000"/>
              </a:schemeClr>
            </a:solidFill>
            <a:prstDash val="lgDashDotDot"/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16600" b="1" cap="none" spc="0" dirty="0" err="1">
                <a:ln/>
                <a:solidFill>
                  <a:schemeClr val="accent3">
                    <a:lumMod val="75000"/>
                  </a:schemeClr>
                </a:solidFill>
                <a:effectLst/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b="1" cap="none" spc="0" dirty="0">
              <a:ln/>
              <a:solidFill>
                <a:schemeClr val="accent3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867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9527" y="152400"/>
            <a:ext cx="5562600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sz="6000" dirty="0" err="1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6000" dirty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60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করোঃ</a:t>
            </a:r>
            <a:r>
              <a:rPr lang="en-US" sz="60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6000" dirty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809624" y="1373928"/>
            <a:ext cx="7877086" cy="5890046"/>
            <a:chOff x="809624" y="1373928"/>
            <a:chExt cx="7877086" cy="5890046"/>
          </a:xfrm>
        </p:grpSpPr>
        <p:grpSp>
          <p:nvGrpSpPr>
            <p:cNvPr id="11" name="Group 10"/>
            <p:cNvGrpSpPr/>
            <p:nvPr/>
          </p:nvGrpSpPr>
          <p:grpSpPr>
            <a:xfrm>
              <a:off x="880929" y="1373928"/>
              <a:ext cx="3538671" cy="2718652"/>
              <a:chOff x="995229" y="1373928"/>
              <a:chExt cx="3538671" cy="2718652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995229" y="1373928"/>
                <a:ext cx="3538671" cy="2087056"/>
              </a:xfrm>
              <a:prstGeom prst="rect">
                <a:avLst/>
              </a:prstGeom>
              <a:ln w="38100">
                <a:solidFill>
                  <a:schemeClr val="accent6">
                    <a:lumMod val="50000"/>
                  </a:schemeClr>
                </a:solidFill>
              </a:ln>
            </p:spPr>
          </p:pic>
          <p:sp>
            <p:nvSpPr>
              <p:cNvPr id="3" name="TextBox 2"/>
              <p:cNvSpPr txBox="1"/>
              <p:nvPr/>
            </p:nvSpPr>
            <p:spPr>
              <a:xfrm>
                <a:off x="1812427" y="3507805"/>
                <a:ext cx="93647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schemeClr val="accent6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চিত্র-১</a:t>
                </a:r>
                <a:endParaRPr lang="en-US" sz="3200" dirty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4953000" y="1390939"/>
              <a:ext cx="3706847" cy="3257261"/>
              <a:chOff x="4953000" y="1373928"/>
              <a:chExt cx="3706847" cy="3257261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4953000" y="1373928"/>
                <a:ext cx="3706847" cy="2126674"/>
              </a:xfrm>
              <a:prstGeom prst="rect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</a:ln>
            </p:spPr>
          </p:pic>
          <p:sp>
            <p:nvSpPr>
              <p:cNvPr id="8" name="TextBox 7"/>
              <p:cNvSpPr txBox="1"/>
              <p:nvPr/>
            </p:nvSpPr>
            <p:spPr>
              <a:xfrm>
                <a:off x="6071277" y="3553971"/>
                <a:ext cx="957313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schemeClr val="accent6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চিত্র-২</a:t>
                </a:r>
                <a:endParaRPr lang="en-US" sz="3200" dirty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endParaRPr lang="en-US" sz="32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809624" y="4203412"/>
              <a:ext cx="3724276" cy="2898535"/>
              <a:chOff x="809624" y="4203412"/>
              <a:chExt cx="3724276" cy="2898535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809624" y="4203412"/>
                <a:ext cx="3724276" cy="1952625"/>
              </a:xfrm>
              <a:prstGeom prst="rect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</a:ln>
            </p:spPr>
          </p:pic>
          <p:sp>
            <p:nvSpPr>
              <p:cNvPr id="9" name="TextBox 8"/>
              <p:cNvSpPr txBox="1"/>
              <p:nvPr/>
            </p:nvSpPr>
            <p:spPr>
              <a:xfrm>
                <a:off x="1981200" y="6240173"/>
                <a:ext cx="994183" cy="861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schemeClr val="accent6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চিত্র-৩</a:t>
                </a:r>
                <a:endParaRPr lang="en-US" sz="3200" dirty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endParaRPr lang="en-US" dirty="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4979864" y="4169051"/>
              <a:ext cx="3706846" cy="3094923"/>
              <a:chOff x="4953002" y="4203413"/>
              <a:chExt cx="3706846" cy="2836187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4953002" y="4203413"/>
                <a:ext cx="3706846" cy="1849026"/>
              </a:xfrm>
              <a:prstGeom prst="rect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</a:ln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6361844" y="6052438"/>
                <a:ext cx="942887" cy="9871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schemeClr val="accent6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চিত্র-৪</a:t>
                </a:r>
                <a:endParaRPr lang="en-US" sz="3200" dirty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endParaRPr lang="en-US" sz="3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47070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125" y="2057400"/>
            <a:ext cx="8977745" cy="175432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54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প্রত্যেক</a:t>
            </a: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চিত্রের</a:t>
            </a: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উপযুক্ত</a:t>
            </a: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শ্রেণির</a:t>
            </a: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২টি </a:t>
            </a:r>
            <a:r>
              <a:rPr lang="en-US" sz="54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54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54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54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773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1986" y="533400"/>
            <a:ext cx="7693749" cy="1077218"/>
            <a:chOff x="521986" y="533400"/>
            <a:chExt cx="7693749" cy="1077218"/>
          </a:xfrm>
        </p:grpSpPr>
        <p:grpSp>
          <p:nvGrpSpPr>
            <p:cNvPr id="15" name="Group 14"/>
            <p:cNvGrpSpPr/>
            <p:nvPr/>
          </p:nvGrpSpPr>
          <p:grpSpPr>
            <a:xfrm>
              <a:off x="521986" y="533400"/>
              <a:ext cx="7693749" cy="1077218"/>
              <a:chOff x="521986" y="533400"/>
              <a:chExt cx="7693749" cy="1077218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521986" y="533400"/>
                <a:ext cx="7693749" cy="1077218"/>
                <a:chOff x="521986" y="533400"/>
                <a:chExt cx="6426001" cy="1077218"/>
              </a:xfrm>
              <a:blipFill>
                <a:blip r:embed="rId2"/>
                <a:tile tx="0" ty="0" sx="100000" sy="100000" flip="none" algn="tl"/>
              </a:blipFill>
            </p:grpSpPr>
            <p:sp>
              <p:nvSpPr>
                <p:cNvPr id="2" name="Rectangle 1"/>
                <p:cNvSpPr/>
                <p:nvPr/>
              </p:nvSpPr>
              <p:spPr>
                <a:xfrm>
                  <a:off x="521986" y="779621"/>
                  <a:ext cx="900548" cy="584775"/>
                </a:xfrm>
                <a:prstGeom prst="rect">
                  <a:avLst/>
                </a:prstGeom>
                <a:grpFill/>
                <a:ln w="38100">
                  <a:solidFill>
                    <a:schemeClr val="accent6">
                      <a:lumMod val="75000"/>
                    </a:schemeClr>
                  </a:solidFill>
                  <a:prstDash val="sysDash"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sz="3200" dirty="0" smtClean="0">
                      <a:solidFill>
                        <a:schemeClr val="accent6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চিত্র-১</a:t>
                  </a:r>
                  <a:endParaRPr lang="en-US" sz="3200" dirty="0">
                    <a:solidFill>
                      <a:schemeClr val="accent6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3" name="TextBox 2"/>
                <p:cNvSpPr txBox="1"/>
                <p:nvPr/>
              </p:nvSpPr>
              <p:spPr>
                <a:xfrm>
                  <a:off x="1847377" y="533400"/>
                  <a:ext cx="5100610" cy="1077218"/>
                </a:xfrm>
                <a:prstGeom prst="rect">
                  <a:avLst/>
                </a:prstGeom>
                <a:grpFill/>
                <a:ln w="38100">
                  <a:solidFill>
                    <a:schemeClr val="accent6">
                      <a:lumMod val="75000"/>
                    </a:schemeClr>
                  </a:solidFill>
                  <a:prstDash val="sysDash"/>
                </a:ln>
              </p:spPr>
              <p:txBody>
                <a:bodyPr wrap="square" rtlCol="0">
                  <a:spAutoFit/>
                </a:bodyPr>
                <a:lstStyle/>
                <a:p>
                  <a:pPr marL="285750" indent="-285750">
                    <a:buFont typeface="Wingdings" pitchFamily="2" charset="2"/>
                    <a:buChar char="Ø"/>
                  </a:pPr>
                  <a:r>
                    <a:rPr lang="en-US" sz="3200" dirty="0" err="1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দেহ</a:t>
                  </a:r>
                  <a:r>
                    <a:rPr lang="en-US" sz="3200" dirty="0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পালকে</a:t>
                  </a:r>
                  <a:r>
                    <a:rPr lang="en-US" sz="3200" dirty="0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আবৃত</a:t>
                  </a:r>
                  <a:r>
                    <a:rPr lang="en-US" sz="3200" dirty="0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 ।</a:t>
                  </a:r>
                </a:p>
                <a:p>
                  <a:pPr marL="285750" indent="-285750">
                    <a:buFont typeface="Wingdings" pitchFamily="2" charset="2"/>
                    <a:buChar char="Ø"/>
                  </a:pPr>
                  <a:r>
                    <a:rPr lang="en-US" sz="3200" dirty="0" err="1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উষ্ণ</a:t>
                  </a:r>
                  <a:r>
                    <a:rPr lang="en-US" sz="3200" dirty="0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রক্তের</a:t>
                  </a:r>
                  <a:r>
                    <a:rPr lang="en-US" sz="3200" dirty="0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প্রাণী</a:t>
                  </a:r>
                  <a:r>
                    <a:rPr lang="en-US" sz="3200" dirty="0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 ।</a:t>
                  </a:r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</p:grpSp>
          <p:sp>
            <p:nvSpPr>
              <p:cNvPr id="5" name="Right Arrow 4"/>
              <p:cNvSpPr/>
              <p:nvPr/>
            </p:nvSpPr>
            <p:spPr>
              <a:xfrm>
                <a:off x="1641597" y="852718"/>
                <a:ext cx="472703" cy="511678"/>
              </a:xfrm>
              <a:prstGeom prst="rightArrow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771424" y="654845"/>
              <a:ext cx="1229576" cy="852003"/>
            </a:xfrm>
            <a:prstGeom prst="rect">
              <a:avLst/>
            </a:prstGeom>
          </p:spPr>
        </p:pic>
      </p:grpSp>
      <p:grpSp>
        <p:nvGrpSpPr>
          <p:cNvPr id="28" name="Group 27"/>
          <p:cNvGrpSpPr/>
          <p:nvPr/>
        </p:nvGrpSpPr>
        <p:grpSpPr>
          <a:xfrm>
            <a:off x="521985" y="3170462"/>
            <a:ext cx="7693749" cy="1020538"/>
            <a:chOff x="521985" y="3170462"/>
            <a:chExt cx="7693749" cy="1020538"/>
          </a:xfrm>
        </p:grpSpPr>
        <p:grpSp>
          <p:nvGrpSpPr>
            <p:cNvPr id="20" name="Group 19"/>
            <p:cNvGrpSpPr/>
            <p:nvPr/>
          </p:nvGrpSpPr>
          <p:grpSpPr>
            <a:xfrm>
              <a:off x="521985" y="3170462"/>
              <a:ext cx="7693749" cy="1020538"/>
              <a:chOff x="521985" y="3170462"/>
              <a:chExt cx="7693749" cy="1020538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521985" y="3170462"/>
                <a:ext cx="7693749" cy="1020538"/>
                <a:chOff x="473658" y="3115336"/>
                <a:chExt cx="4257100" cy="1569660"/>
              </a:xfrm>
              <a:blipFill>
                <a:blip r:embed="rId2"/>
                <a:tile tx="0" ty="0" sx="100000" sy="100000" flip="none" algn="tl"/>
              </a:blipFill>
            </p:grpSpPr>
            <p:sp>
              <p:nvSpPr>
                <p:cNvPr id="7" name="Rectangle 6"/>
                <p:cNvSpPr/>
                <p:nvPr/>
              </p:nvSpPr>
              <p:spPr>
                <a:xfrm>
                  <a:off x="473658" y="3450452"/>
                  <a:ext cx="596596" cy="899425"/>
                </a:xfrm>
                <a:prstGeom prst="rect">
                  <a:avLst/>
                </a:prstGeom>
                <a:grpFill/>
                <a:ln w="38100">
                  <a:solidFill>
                    <a:schemeClr val="accent6">
                      <a:lumMod val="75000"/>
                    </a:schemeClr>
                  </a:solidFill>
                  <a:prstDash val="sysDash"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sz="3200" dirty="0" smtClean="0">
                      <a:solidFill>
                        <a:schemeClr val="accent6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চিত্র-৩</a:t>
                  </a:r>
                  <a:r>
                    <a:rPr lang="en-US" sz="3200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endParaRPr lang="en-US" sz="32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8" name="Rectangle 7"/>
                <p:cNvSpPr/>
                <p:nvPr/>
              </p:nvSpPr>
              <p:spPr>
                <a:xfrm>
                  <a:off x="1362529" y="3115336"/>
                  <a:ext cx="3368229" cy="1569660"/>
                </a:xfrm>
                <a:prstGeom prst="rect">
                  <a:avLst/>
                </a:prstGeom>
                <a:grpFill/>
                <a:ln w="38100">
                  <a:solidFill>
                    <a:schemeClr val="accent6">
                      <a:lumMod val="75000"/>
                    </a:schemeClr>
                  </a:solidFill>
                  <a:prstDash val="sysDash"/>
                </a:ln>
              </p:spPr>
              <p:txBody>
                <a:bodyPr wrap="none">
                  <a:spAutoFit/>
                </a:bodyPr>
                <a:lstStyle/>
                <a:p>
                  <a:pPr marL="285750" indent="-285750">
                    <a:buFont typeface="Wingdings" pitchFamily="2" charset="2"/>
                    <a:buChar char="Ø"/>
                  </a:pPr>
                  <a:r>
                    <a:rPr lang="en-US" sz="3200" dirty="0" err="1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বুকে</a:t>
                  </a:r>
                  <a:r>
                    <a:rPr lang="en-US" sz="3200" dirty="0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ভর</a:t>
                  </a:r>
                  <a:r>
                    <a:rPr lang="en-US" sz="3200" dirty="0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করে</a:t>
                  </a:r>
                  <a:r>
                    <a:rPr lang="en-US" sz="3200" dirty="0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চলে</a:t>
                  </a:r>
                  <a:r>
                    <a:rPr lang="en-US" sz="3200" dirty="0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 । </a:t>
                  </a:r>
                </a:p>
                <a:p>
                  <a:pPr marL="285750" indent="-285750">
                    <a:buFont typeface="Wingdings" pitchFamily="2" charset="2"/>
                    <a:buChar char="Ø"/>
                  </a:pPr>
                  <a:r>
                    <a:rPr lang="en-US" sz="3200" dirty="0" err="1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ত্বক</a:t>
                  </a:r>
                  <a:r>
                    <a:rPr lang="en-US" sz="3200" dirty="0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শুষ্ক</a:t>
                  </a:r>
                  <a:r>
                    <a:rPr lang="en-US" sz="3200" dirty="0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 ও </a:t>
                  </a:r>
                  <a:r>
                    <a:rPr lang="en-US" sz="3200" dirty="0" err="1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আঁইশযুক্ত</a:t>
                  </a:r>
                  <a:r>
                    <a:rPr lang="en-US" sz="3200" dirty="0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 ।</a:t>
                  </a:r>
                </a:p>
                <a:p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</p:grpSp>
          <p:sp>
            <p:nvSpPr>
              <p:cNvPr id="18" name="Right Arrow 17"/>
              <p:cNvSpPr/>
              <p:nvPr/>
            </p:nvSpPr>
            <p:spPr>
              <a:xfrm>
                <a:off x="1637475" y="3496624"/>
                <a:ext cx="449281" cy="476494"/>
              </a:xfrm>
              <a:prstGeom prst="rightArrow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771425" y="3274442"/>
              <a:ext cx="1229575" cy="812578"/>
            </a:xfrm>
            <a:prstGeom prst="rect">
              <a:avLst/>
            </a:prstGeom>
          </p:spPr>
        </p:pic>
      </p:grpSp>
      <p:grpSp>
        <p:nvGrpSpPr>
          <p:cNvPr id="29" name="Group 28"/>
          <p:cNvGrpSpPr/>
          <p:nvPr/>
        </p:nvGrpSpPr>
        <p:grpSpPr>
          <a:xfrm>
            <a:off x="521986" y="4440030"/>
            <a:ext cx="7693749" cy="1077218"/>
            <a:chOff x="521986" y="4440030"/>
            <a:chExt cx="7693749" cy="1077218"/>
          </a:xfrm>
        </p:grpSpPr>
        <p:grpSp>
          <p:nvGrpSpPr>
            <p:cNvPr id="21" name="Group 20"/>
            <p:cNvGrpSpPr/>
            <p:nvPr/>
          </p:nvGrpSpPr>
          <p:grpSpPr>
            <a:xfrm>
              <a:off x="521986" y="4440030"/>
              <a:ext cx="7693749" cy="1077218"/>
              <a:chOff x="521986" y="4440030"/>
              <a:chExt cx="7693749" cy="1077218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521986" y="4440030"/>
                <a:ext cx="7693749" cy="1077218"/>
                <a:chOff x="606394" y="4495800"/>
                <a:chExt cx="7693749" cy="1077218"/>
              </a:xfrm>
              <a:blipFill>
                <a:blip r:embed="rId2"/>
                <a:tile tx="0" ty="0" sx="100000" sy="100000" flip="none" algn="tl"/>
              </a:blipFill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606394" y="4742021"/>
                  <a:ext cx="1078212" cy="584775"/>
                </a:xfrm>
                <a:prstGeom prst="rect">
                  <a:avLst/>
                </a:prstGeom>
                <a:grpFill/>
                <a:ln w="38100">
                  <a:solidFill>
                    <a:schemeClr val="accent6">
                      <a:lumMod val="75000"/>
                    </a:schemeClr>
                  </a:solidFill>
                  <a:prstDash val="sysDash"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sz="3200" dirty="0" smtClean="0">
                      <a:solidFill>
                        <a:schemeClr val="accent6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চিত্র-৪</a:t>
                  </a:r>
                  <a:endParaRPr lang="en-US" sz="3200" dirty="0">
                    <a:solidFill>
                      <a:schemeClr val="accent6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2193264" y="4495800"/>
                  <a:ext cx="6106879" cy="1077218"/>
                </a:xfrm>
                <a:prstGeom prst="rect">
                  <a:avLst/>
                </a:prstGeom>
                <a:grpFill/>
                <a:ln w="38100">
                  <a:solidFill>
                    <a:schemeClr val="accent6">
                      <a:lumMod val="75000"/>
                    </a:schemeClr>
                  </a:solidFill>
                  <a:prstDash val="sysDash"/>
                </a:ln>
              </p:spPr>
              <p:txBody>
                <a:bodyPr wrap="square">
                  <a:spAutoFit/>
                </a:bodyPr>
                <a:lstStyle/>
                <a:p>
                  <a:pPr marL="285750" indent="-285750">
                    <a:buFont typeface="Wingdings" pitchFamily="2" charset="2"/>
                    <a:buChar char="Ø"/>
                  </a:pPr>
                  <a:r>
                    <a:rPr lang="en-US" sz="3200" dirty="0" err="1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দেহত্বক</a:t>
                  </a:r>
                  <a:r>
                    <a:rPr lang="en-US" sz="3200" dirty="0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আঁইশবিহীন</a:t>
                  </a:r>
                  <a:r>
                    <a:rPr lang="en-US" sz="3200" dirty="0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 ।</a:t>
                  </a:r>
                </a:p>
                <a:p>
                  <a:pPr marL="285750" indent="-285750">
                    <a:buFont typeface="Wingdings" pitchFamily="2" charset="2"/>
                    <a:buChar char="Ø"/>
                  </a:pPr>
                  <a:r>
                    <a:rPr lang="en-US" sz="3200" dirty="0" err="1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জীবনচক্রে</a:t>
                  </a:r>
                  <a:r>
                    <a:rPr lang="en-US" sz="3200" dirty="0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সাধারণত</a:t>
                  </a:r>
                  <a:r>
                    <a:rPr lang="en-US" sz="3200" dirty="0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ব্যাঙাচি</a:t>
                  </a:r>
                  <a:r>
                    <a:rPr lang="en-US" sz="3200" dirty="0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দশা</a:t>
                  </a:r>
                  <a:r>
                    <a:rPr lang="en-US" sz="3200" dirty="0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দেখা</a:t>
                  </a:r>
                  <a:r>
                    <a:rPr lang="en-US" sz="3200" dirty="0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যায়</a:t>
                  </a:r>
                  <a:r>
                    <a:rPr lang="en-US" sz="3200" dirty="0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 ।</a:t>
                  </a:r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</p:grpSp>
          <p:sp>
            <p:nvSpPr>
              <p:cNvPr id="19" name="Right Arrow 18"/>
              <p:cNvSpPr/>
              <p:nvPr/>
            </p:nvSpPr>
            <p:spPr>
              <a:xfrm>
                <a:off x="1647042" y="4794532"/>
                <a:ext cx="425859" cy="476494"/>
              </a:xfrm>
              <a:prstGeom prst="rightArrow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066912" y="4490075"/>
              <a:ext cx="934088" cy="556559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521983" y="1828055"/>
            <a:ext cx="7693752" cy="1067545"/>
            <a:chOff x="521983" y="1828055"/>
            <a:chExt cx="7693752" cy="1067545"/>
          </a:xfrm>
        </p:grpSpPr>
        <p:grpSp>
          <p:nvGrpSpPr>
            <p:cNvPr id="22" name="Group 21"/>
            <p:cNvGrpSpPr/>
            <p:nvPr/>
          </p:nvGrpSpPr>
          <p:grpSpPr>
            <a:xfrm>
              <a:off x="521983" y="1828055"/>
              <a:ext cx="7693752" cy="1067545"/>
              <a:chOff x="521983" y="1828055"/>
              <a:chExt cx="7693752" cy="1067545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521983" y="1828055"/>
                <a:ext cx="7693752" cy="1067545"/>
                <a:chOff x="521985" y="1828055"/>
                <a:chExt cx="6204758" cy="1569660"/>
              </a:xfrm>
              <a:blipFill>
                <a:blip r:embed="rId2"/>
                <a:tile tx="0" ty="0" sx="100000" sy="100000" flip="none" algn="tl"/>
              </a:blipFill>
            </p:grpSpPr>
            <p:sp>
              <p:nvSpPr>
                <p:cNvPr id="4" name="Rectangle 3"/>
                <p:cNvSpPr/>
                <p:nvPr/>
              </p:nvSpPr>
              <p:spPr>
                <a:xfrm>
                  <a:off x="521985" y="2182973"/>
                  <a:ext cx="877261" cy="859821"/>
                </a:xfrm>
                <a:prstGeom prst="rect">
                  <a:avLst/>
                </a:prstGeom>
                <a:grpFill/>
                <a:ln w="38100">
                  <a:solidFill>
                    <a:schemeClr val="accent6">
                      <a:lumMod val="75000"/>
                    </a:schemeClr>
                  </a:solidFill>
                  <a:prstDash val="sysDash"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sz="3200" dirty="0" smtClean="0">
                      <a:solidFill>
                        <a:schemeClr val="accent6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চিত্র-২</a:t>
                  </a:r>
                  <a:r>
                    <a:rPr lang="en-US" sz="3200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endParaRPr lang="en-US" sz="32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6" name="Rectangle 5"/>
                <p:cNvSpPr/>
                <p:nvPr/>
              </p:nvSpPr>
              <p:spPr>
                <a:xfrm>
                  <a:off x="1813102" y="1828055"/>
                  <a:ext cx="4913641" cy="1569660"/>
                </a:xfrm>
                <a:prstGeom prst="rect">
                  <a:avLst/>
                </a:prstGeom>
                <a:grpFill/>
                <a:ln w="38100">
                  <a:solidFill>
                    <a:schemeClr val="accent6">
                      <a:lumMod val="75000"/>
                    </a:schemeClr>
                  </a:solidFill>
                  <a:prstDash val="sysDash"/>
                </a:ln>
              </p:spPr>
              <p:txBody>
                <a:bodyPr wrap="square">
                  <a:spAutoFit/>
                </a:bodyPr>
                <a:lstStyle/>
                <a:p>
                  <a:pPr marL="285750" indent="-285750">
                    <a:buFont typeface="Wingdings" pitchFamily="2" charset="2"/>
                    <a:buChar char="Ø"/>
                  </a:pPr>
                  <a:r>
                    <a:rPr lang="en-US" sz="3200" dirty="0" err="1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দেহ</a:t>
                  </a:r>
                  <a:r>
                    <a:rPr lang="en-US" sz="3200" dirty="0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লোমে</a:t>
                  </a:r>
                  <a:r>
                    <a:rPr lang="en-US" sz="3200" dirty="0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আবৃত</a:t>
                  </a:r>
                  <a:r>
                    <a:rPr lang="en-US" sz="3200" dirty="0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 । </a:t>
                  </a:r>
                </a:p>
                <a:p>
                  <a:pPr marL="285750" indent="-285750">
                    <a:buFont typeface="Wingdings" pitchFamily="2" charset="2"/>
                    <a:buChar char="Ø"/>
                  </a:pPr>
                  <a:r>
                    <a:rPr lang="en-US" sz="3200" dirty="0" err="1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শিশুরা</a:t>
                  </a:r>
                  <a:r>
                    <a:rPr lang="en-US" sz="3200" dirty="0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মাতৃ</a:t>
                  </a:r>
                  <a:r>
                    <a:rPr lang="en-US" sz="3200" dirty="0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দুগ্ধ</a:t>
                  </a:r>
                  <a:r>
                    <a:rPr lang="en-US" sz="3200" dirty="0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পান</a:t>
                  </a:r>
                  <a:r>
                    <a:rPr lang="en-US" sz="3200" dirty="0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করে</a:t>
                  </a:r>
                  <a:r>
                    <a:rPr lang="en-US" sz="3200" dirty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200" dirty="0" smtClean="0">
                      <a:solidFill>
                        <a:schemeClr val="accent3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। </a:t>
                  </a:r>
                </a:p>
                <a:p>
                  <a:endParaRPr lang="en-US" sz="32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p:grpSp>
          <p:sp>
            <p:nvSpPr>
              <p:cNvPr id="17" name="Right Arrow 16"/>
              <p:cNvSpPr/>
              <p:nvPr/>
            </p:nvSpPr>
            <p:spPr>
              <a:xfrm>
                <a:off x="1647042" y="2177720"/>
                <a:ext cx="461814" cy="476494"/>
              </a:xfrm>
              <a:prstGeom prst="rightArrow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771425" y="1903881"/>
              <a:ext cx="1229576" cy="88289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83150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48963" y="387927"/>
            <a:ext cx="4114800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4800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800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4800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940126" y="1399309"/>
            <a:ext cx="7774663" cy="4542858"/>
            <a:chOff x="940126" y="1399309"/>
            <a:chExt cx="7774663" cy="4542858"/>
          </a:xfrm>
        </p:grpSpPr>
        <p:grpSp>
          <p:nvGrpSpPr>
            <p:cNvPr id="5" name="Group 4"/>
            <p:cNvGrpSpPr/>
            <p:nvPr/>
          </p:nvGrpSpPr>
          <p:grpSpPr>
            <a:xfrm>
              <a:off x="940126" y="1399309"/>
              <a:ext cx="7774663" cy="4542858"/>
              <a:chOff x="940126" y="1399309"/>
              <a:chExt cx="7774663" cy="4542858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940126" y="1399309"/>
                <a:ext cx="2675249" cy="2334492"/>
              </a:xfrm>
              <a:prstGeom prst="rect">
                <a:avLst/>
              </a:prstGeom>
            </p:spPr>
          </p:pic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5486400" y="1399309"/>
                <a:ext cx="3228388" cy="2334491"/>
              </a:xfrm>
              <a:prstGeom prst="rect">
                <a:avLst/>
              </a:prstGeom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940127" y="3890497"/>
                <a:ext cx="2675248" cy="2051670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5486401" y="3890496"/>
                <a:ext cx="3228388" cy="2051670"/>
              </a:xfrm>
              <a:prstGeom prst="rect">
                <a:avLst/>
              </a:prstGeom>
            </p:spPr>
          </p:pic>
          <p:grpSp>
            <p:nvGrpSpPr>
              <p:cNvPr id="4" name="Group 3"/>
              <p:cNvGrpSpPr/>
              <p:nvPr/>
            </p:nvGrpSpPr>
            <p:grpSpPr>
              <a:xfrm>
                <a:off x="3615375" y="1508703"/>
                <a:ext cx="1871026" cy="4408170"/>
                <a:chOff x="3615375" y="1508703"/>
                <a:chExt cx="1871026" cy="4408170"/>
              </a:xfrm>
            </p:grpSpPr>
            <p:grpSp>
              <p:nvGrpSpPr>
                <p:cNvPr id="15" name="Group 14"/>
                <p:cNvGrpSpPr/>
                <p:nvPr/>
              </p:nvGrpSpPr>
              <p:grpSpPr>
                <a:xfrm>
                  <a:off x="3615375" y="1508703"/>
                  <a:ext cx="1357623" cy="646331"/>
                  <a:chOff x="3615375" y="1508703"/>
                  <a:chExt cx="1357623" cy="646331"/>
                </a:xfrm>
              </p:grpSpPr>
              <p:sp>
                <p:nvSpPr>
                  <p:cNvPr id="11" name="TextBox 10"/>
                  <p:cNvSpPr txBox="1"/>
                  <p:nvPr/>
                </p:nvSpPr>
                <p:spPr>
                  <a:xfrm>
                    <a:off x="4039729" y="1508703"/>
                    <a:ext cx="933269" cy="646331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28575">
                    <a:solidFill>
                      <a:schemeClr val="accent6">
                        <a:lumMod val="75000"/>
                      </a:schemeClr>
                    </a:solidFill>
                  </a:ln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3600" dirty="0" err="1" smtClean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rPr>
                      <a:t>মুরগি</a:t>
                    </a:r>
                    <a:endParaRPr lang="en-US" dirty="0">
                      <a:solidFill>
                        <a:srgbClr val="FF0000"/>
                      </a:solidFill>
                      <a:latin typeface="NikoshBAN" pitchFamily="2" charset="0"/>
                      <a:cs typeface="NikoshBAN" pitchFamily="2" charset="0"/>
                    </a:endParaRPr>
                  </a:p>
                </p:txBody>
              </p:sp>
              <p:sp>
                <p:nvSpPr>
                  <p:cNvPr id="13" name="Left Arrow 12"/>
                  <p:cNvSpPr/>
                  <p:nvPr/>
                </p:nvSpPr>
                <p:spPr>
                  <a:xfrm>
                    <a:off x="3615375" y="1676400"/>
                    <a:ext cx="424354" cy="381000"/>
                  </a:xfrm>
                  <a:prstGeom prst="leftArrow">
                    <a:avLst/>
                  </a:prstGeom>
                  <a:ln>
                    <a:solidFill>
                      <a:schemeClr val="accent6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6" name="Group 15"/>
                <p:cNvGrpSpPr/>
                <p:nvPr/>
              </p:nvGrpSpPr>
              <p:grpSpPr>
                <a:xfrm>
                  <a:off x="4156749" y="2589994"/>
                  <a:ext cx="1329651" cy="769441"/>
                  <a:chOff x="4156749" y="2589994"/>
                  <a:chExt cx="1329651" cy="769441"/>
                </a:xfrm>
              </p:grpSpPr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4156749" y="2589994"/>
                    <a:ext cx="816249" cy="769441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28575">
                    <a:solidFill>
                      <a:schemeClr val="accent6">
                        <a:lumMod val="75000"/>
                      </a:schemeClr>
                    </a:solidFill>
                  </a:ln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4400" dirty="0" err="1" smtClean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rPr>
                      <a:t>বাঘ</a:t>
                    </a:r>
                    <a:endParaRPr lang="en-US" sz="4400" dirty="0">
                      <a:solidFill>
                        <a:srgbClr val="FF0000"/>
                      </a:solidFill>
                      <a:latin typeface="NikoshBAN" pitchFamily="2" charset="0"/>
                      <a:cs typeface="NikoshBAN" pitchFamily="2" charset="0"/>
                    </a:endParaRPr>
                  </a:p>
                </p:txBody>
              </p:sp>
              <p:sp>
                <p:nvSpPr>
                  <p:cNvPr id="14" name="Right Arrow 13"/>
                  <p:cNvSpPr/>
                  <p:nvPr/>
                </p:nvSpPr>
                <p:spPr>
                  <a:xfrm>
                    <a:off x="4997196" y="2743200"/>
                    <a:ext cx="489204" cy="381000"/>
                  </a:xfrm>
                  <a:prstGeom prst="rightArrow">
                    <a:avLst/>
                  </a:prstGeom>
                  <a:ln>
                    <a:solidFill>
                      <a:schemeClr val="accent6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0" name="Group 19"/>
                <p:cNvGrpSpPr/>
                <p:nvPr/>
              </p:nvGrpSpPr>
              <p:grpSpPr>
                <a:xfrm>
                  <a:off x="3615375" y="4106355"/>
                  <a:ext cx="1322987" cy="769441"/>
                  <a:chOff x="3615375" y="4106355"/>
                  <a:chExt cx="1322987" cy="769441"/>
                </a:xfrm>
              </p:grpSpPr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4090053" y="4106355"/>
                    <a:ext cx="848309" cy="769441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solidFill>
                      <a:schemeClr val="accent6">
                        <a:lumMod val="75000"/>
                      </a:schemeClr>
                    </a:solidFill>
                  </a:ln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4400" dirty="0" err="1" smtClean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rPr>
                      <a:t>মাছ</a:t>
                    </a:r>
                    <a:endParaRPr lang="en-US" sz="4000" dirty="0">
                      <a:solidFill>
                        <a:srgbClr val="FF0000"/>
                      </a:solidFill>
                      <a:latin typeface="NikoshBAN" pitchFamily="2" charset="0"/>
                      <a:cs typeface="NikoshBAN" pitchFamily="2" charset="0"/>
                    </a:endParaRPr>
                  </a:p>
                </p:txBody>
              </p:sp>
              <p:sp>
                <p:nvSpPr>
                  <p:cNvPr id="19" name="Left Arrow 18"/>
                  <p:cNvSpPr/>
                  <p:nvPr/>
                </p:nvSpPr>
                <p:spPr>
                  <a:xfrm>
                    <a:off x="3615375" y="4343400"/>
                    <a:ext cx="474678" cy="304800"/>
                  </a:xfrm>
                  <a:prstGeom prst="leftArrow">
                    <a:avLst/>
                  </a:prstGeom>
                  <a:ln>
                    <a:solidFill>
                      <a:schemeClr val="accent6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2" name="Group 21"/>
                <p:cNvGrpSpPr/>
                <p:nvPr/>
              </p:nvGrpSpPr>
              <p:grpSpPr>
                <a:xfrm>
                  <a:off x="3615375" y="5270542"/>
                  <a:ext cx="1871026" cy="646331"/>
                  <a:chOff x="3615375" y="5270542"/>
                  <a:chExt cx="1871026" cy="646331"/>
                </a:xfrm>
              </p:grpSpPr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3615375" y="5270542"/>
                    <a:ext cx="1414246" cy="646331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solidFill>
                      <a:schemeClr val="accent6">
                        <a:lumMod val="75000"/>
                      </a:schemeClr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600" dirty="0" err="1" smtClean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rPr>
                      <a:t>টিকটিকি</a:t>
                    </a:r>
                    <a:endParaRPr lang="en-US" sz="3600" dirty="0">
                      <a:solidFill>
                        <a:srgbClr val="FF0000"/>
                      </a:solidFill>
                      <a:latin typeface="NikoshBAN" pitchFamily="2" charset="0"/>
                      <a:cs typeface="NikoshBAN" pitchFamily="2" charset="0"/>
                    </a:endParaRPr>
                  </a:p>
                </p:txBody>
              </p:sp>
              <p:sp>
                <p:nvSpPr>
                  <p:cNvPr id="21" name="Right Arrow 20"/>
                  <p:cNvSpPr/>
                  <p:nvPr/>
                </p:nvSpPr>
                <p:spPr>
                  <a:xfrm>
                    <a:off x="5062111" y="5429802"/>
                    <a:ext cx="424290" cy="348459"/>
                  </a:xfrm>
                  <a:prstGeom prst="rightArrow">
                    <a:avLst/>
                  </a:prstGeom>
                  <a:ln>
                    <a:solidFill>
                      <a:schemeClr val="accent6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3" name="Rectangle 2"/>
            <p:cNvSpPr/>
            <p:nvPr/>
          </p:nvSpPr>
          <p:spPr>
            <a:xfrm>
              <a:off x="3332020" y="1413164"/>
              <a:ext cx="269500" cy="23067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71800" y="5604031"/>
              <a:ext cx="629720" cy="31284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401438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743200"/>
            <a:ext cx="872226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মেরুদন্ডী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প্রাণীদের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শ্রেণিবিন্যাস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5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931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23492" y="372070"/>
            <a:ext cx="1544012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কর্ডাটা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8242" y="2133600"/>
            <a:ext cx="7855035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ইউরোকর্ডাটা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সেফালোকর্ডাটা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ভার্টিব্রাটা</a:t>
            </a:r>
            <a:endParaRPr lang="en-U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670318" y="1295400"/>
            <a:ext cx="6214209" cy="838200"/>
            <a:chOff x="1670318" y="1295400"/>
            <a:chExt cx="6214209" cy="8382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670318" y="1752600"/>
              <a:ext cx="6214209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>
              <a:off x="4495498" y="1295400"/>
              <a:ext cx="0" cy="4572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1670318" y="1752600"/>
              <a:ext cx="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>
              <a:off x="1670318" y="1752600"/>
              <a:ext cx="0" cy="381000"/>
            </a:xfrm>
            <a:prstGeom prst="straightConnector1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>
              <a:off x="4739154" y="1752600"/>
              <a:ext cx="0" cy="3810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>
              <a:off x="7884527" y="1752600"/>
              <a:ext cx="0" cy="3810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668396" y="2841486"/>
            <a:ext cx="7257696" cy="3388783"/>
            <a:chOff x="668396" y="2841486"/>
            <a:chExt cx="7257696" cy="3388783"/>
          </a:xfrm>
        </p:grpSpPr>
        <p:grpSp>
          <p:nvGrpSpPr>
            <p:cNvPr id="11" name="Group 10"/>
            <p:cNvGrpSpPr/>
            <p:nvPr/>
          </p:nvGrpSpPr>
          <p:grpSpPr>
            <a:xfrm>
              <a:off x="668396" y="3200400"/>
              <a:ext cx="7257696" cy="3029869"/>
              <a:chOff x="668396" y="3200400"/>
              <a:chExt cx="7257696" cy="3029869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668396" y="3471307"/>
                <a:ext cx="2164375" cy="584775"/>
              </a:xfrm>
              <a:prstGeom prst="rect">
                <a:avLst/>
              </a:prstGeom>
              <a:blipFill>
                <a:blip r:embed="rId2"/>
                <a:tile tx="0" ty="0" sx="100000" sy="100000" flip="none" algn="tl"/>
              </a:blipFill>
              <a:ln w="285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সাইক্লোস্টোমাটা</a:t>
                </a:r>
                <a:endParaRPr lang="en-US" sz="3200" b="1" dirty="0">
                  <a:solidFill>
                    <a:schemeClr val="tx2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838199" y="4591853"/>
                <a:ext cx="1664238" cy="584775"/>
              </a:xfrm>
              <a:prstGeom prst="rect">
                <a:avLst/>
              </a:prstGeom>
              <a:blipFill>
                <a:blip r:embed="rId2"/>
                <a:tile tx="0" ty="0" sx="100000" sy="100000" flip="none" algn="tl"/>
              </a:blipFill>
              <a:ln w="285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কনড্রিকথিস</a:t>
                </a:r>
                <a:endParaRPr lang="en-US" b="1" dirty="0">
                  <a:solidFill>
                    <a:schemeClr val="tx2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838199" y="5517921"/>
                <a:ext cx="1624163" cy="584775"/>
              </a:xfrm>
              <a:prstGeom prst="rect">
                <a:avLst/>
              </a:prstGeom>
              <a:blipFill>
                <a:blip r:embed="rId2"/>
                <a:tile tx="0" ty="0" sx="100000" sy="100000" flip="none" algn="tl"/>
              </a:blipFill>
              <a:ln w="285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অসটিকথিস</a:t>
                </a:r>
                <a:endParaRPr lang="en-US" sz="3200" b="1" dirty="0">
                  <a:solidFill>
                    <a:schemeClr val="tx2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6962367" y="3657599"/>
                <a:ext cx="963725" cy="584775"/>
              </a:xfrm>
              <a:prstGeom prst="rect">
                <a:avLst/>
              </a:prstGeom>
              <a:blipFill>
                <a:blip r:embed="rId2"/>
                <a:tile tx="0" ty="0" sx="100000" sy="100000" flip="none" algn="tl"/>
              </a:blipFill>
              <a:ln w="285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উভচর</a:t>
                </a:r>
                <a:endParaRPr lang="en-US" sz="3200" b="1" dirty="0">
                  <a:solidFill>
                    <a:schemeClr val="tx2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6859774" y="4591852"/>
                <a:ext cx="1066318" cy="584775"/>
              </a:xfrm>
              <a:prstGeom prst="rect">
                <a:avLst/>
              </a:prstGeom>
              <a:blipFill>
                <a:blip r:embed="rId2"/>
                <a:tile tx="0" ty="0" sx="100000" sy="100000" flip="none" algn="tl"/>
              </a:blipFill>
              <a:ln w="285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সরীসৃপ</a:t>
                </a:r>
                <a:endParaRPr lang="en-US" b="1" dirty="0">
                  <a:solidFill>
                    <a:schemeClr val="tx2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6713901" y="5517920"/>
                <a:ext cx="1212191" cy="584775"/>
              </a:xfrm>
              <a:prstGeom prst="rect">
                <a:avLst/>
              </a:prstGeom>
              <a:blipFill>
                <a:blip r:embed="rId2"/>
                <a:tile tx="0" ty="0" sx="100000" sy="100000" flip="none" algn="tl"/>
              </a:blipFill>
              <a:ln w="285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পক্ষীকূল</a:t>
                </a:r>
                <a:endParaRPr lang="en-US" b="1" dirty="0">
                  <a:solidFill>
                    <a:schemeClr val="tx2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092656" y="5645494"/>
                <a:ext cx="1263487" cy="584775"/>
              </a:xfrm>
              <a:prstGeom prst="rect">
                <a:avLst/>
              </a:prstGeom>
              <a:blipFill>
                <a:blip r:embed="rId2"/>
                <a:tile tx="0" ty="0" sx="100000" sy="100000" flip="none" algn="tl"/>
              </a:blipFill>
              <a:ln w="285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স্তন্যপায়ী</a:t>
                </a:r>
                <a:endParaRPr lang="en-US" b="1" dirty="0">
                  <a:solidFill>
                    <a:schemeClr val="tx2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3352800" y="3200400"/>
                <a:ext cx="4343400" cy="1385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3352800" y="3200400"/>
                <a:ext cx="0" cy="26237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6172200" y="3200400"/>
                <a:ext cx="0" cy="26237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>
                <a:endCxn id="5" idx="3"/>
              </p:cNvCxnSpPr>
              <p:nvPr/>
            </p:nvCxnSpPr>
            <p:spPr>
              <a:xfrm flipH="1">
                <a:off x="2502437" y="4884241"/>
                <a:ext cx="850363" cy="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 flipH="1">
                <a:off x="2819400" y="3763695"/>
                <a:ext cx="533400" cy="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 flipH="1">
                <a:off x="2462362" y="5824164"/>
                <a:ext cx="890438" cy="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Arrow Connector 59"/>
              <p:cNvCxnSpPr>
                <a:endCxn id="7" idx="1"/>
              </p:cNvCxnSpPr>
              <p:nvPr/>
            </p:nvCxnSpPr>
            <p:spPr>
              <a:xfrm>
                <a:off x="6172200" y="3928637"/>
                <a:ext cx="790167" cy="2135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Arrow Connector 62"/>
              <p:cNvCxnSpPr>
                <a:endCxn id="8" idx="1"/>
              </p:cNvCxnSpPr>
              <p:nvPr/>
            </p:nvCxnSpPr>
            <p:spPr>
              <a:xfrm flipV="1">
                <a:off x="6172200" y="4884240"/>
                <a:ext cx="687574" cy="1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/>
              <p:cNvCxnSpPr>
                <a:endCxn id="9" idx="1"/>
              </p:cNvCxnSpPr>
              <p:nvPr/>
            </p:nvCxnSpPr>
            <p:spPr>
              <a:xfrm flipV="1">
                <a:off x="6172200" y="5810308"/>
                <a:ext cx="541701" cy="13856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/>
              <p:cNvCxnSpPr/>
              <p:nvPr/>
            </p:nvCxnSpPr>
            <p:spPr>
              <a:xfrm>
                <a:off x="4724400" y="3200400"/>
                <a:ext cx="0" cy="243840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5" name="Straight Arrow Connector 84"/>
            <p:cNvCxnSpPr/>
            <p:nvPr/>
          </p:nvCxnSpPr>
          <p:spPr>
            <a:xfrm>
              <a:off x="7696200" y="2841486"/>
              <a:ext cx="0" cy="372769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67976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97810" y="152400"/>
            <a:ext cx="2629099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মূল্যায়নঃ</a:t>
            </a:r>
            <a:r>
              <a:rPr lang="en-US" sz="6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012370" y="1316043"/>
            <a:ext cx="7674877" cy="1201801"/>
            <a:chOff x="962369" y="1316043"/>
            <a:chExt cx="7674877" cy="1201801"/>
          </a:xfrm>
        </p:grpSpPr>
        <p:sp>
          <p:nvSpPr>
            <p:cNvPr id="3" name="TextBox 2"/>
            <p:cNvSpPr txBox="1"/>
            <p:nvPr/>
          </p:nvSpPr>
          <p:spPr>
            <a:xfrm>
              <a:off x="962370" y="1316043"/>
              <a:ext cx="7674876" cy="646331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 w="28575">
              <a:solidFill>
                <a:schemeClr val="accent3">
                  <a:lumMod val="50000"/>
                </a:schemeClr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/>
              </a:pPr>
              <a:r>
                <a:rPr lang="en-US" sz="3600" dirty="0" err="1" smtClean="0">
                  <a:solidFill>
                    <a:schemeClr val="tx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ভার্টিব্রাটা</a:t>
              </a:r>
              <a:r>
                <a:rPr lang="en-US" sz="3600" dirty="0" smtClean="0">
                  <a:solidFill>
                    <a:schemeClr val="tx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solidFill>
                    <a:schemeClr val="tx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উপপর্ব</a:t>
              </a:r>
              <a:r>
                <a:rPr lang="en-US" sz="3600" dirty="0" smtClean="0">
                  <a:solidFill>
                    <a:schemeClr val="tx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solidFill>
                    <a:schemeClr val="tx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কয়টি</a:t>
              </a:r>
              <a:r>
                <a:rPr lang="en-US" sz="3600" dirty="0" smtClean="0">
                  <a:solidFill>
                    <a:schemeClr val="tx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solidFill>
                    <a:schemeClr val="tx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শ্রেণিতে</a:t>
              </a:r>
              <a:r>
                <a:rPr lang="en-US" sz="3600" dirty="0" smtClean="0">
                  <a:solidFill>
                    <a:schemeClr val="tx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solidFill>
                    <a:schemeClr val="tx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ভাগ</a:t>
              </a:r>
              <a:r>
                <a:rPr lang="en-US" sz="3600" dirty="0" smtClean="0">
                  <a:solidFill>
                    <a:schemeClr val="tx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solidFill>
                    <a:schemeClr val="tx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করা</a:t>
              </a:r>
              <a:r>
                <a:rPr lang="en-US" sz="3600" dirty="0" smtClean="0">
                  <a:solidFill>
                    <a:schemeClr val="tx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solidFill>
                    <a:schemeClr val="tx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হয়েছে</a:t>
              </a:r>
              <a:r>
                <a:rPr lang="en-US" sz="3600" dirty="0" smtClean="0">
                  <a:solidFill>
                    <a:schemeClr val="tx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 ?</a:t>
              </a:r>
              <a:endParaRPr lang="en-US" sz="2400" dirty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962369" y="1994624"/>
              <a:ext cx="7674876" cy="523220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 w="28575">
              <a:solidFill>
                <a:schemeClr val="accent3">
                  <a:lumMod val="50000"/>
                </a:schemeClr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ক) ১টি            খ) ৩টি              গ) ৫টি          ঘ) ৭টি</a:t>
              </a:r>
              <a:endParaRPr lang="en-US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012370" y="5257800"/>
            <a:ext cx="7696646" cy="123110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1A040E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dirty="0" smtClean="0">
                <a:solidFill>
                  <a:srgbClr val="1A040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1A040E"/>
                </a:solidFill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200" dirty="0" smtClean="0">
                <a:solidFill>
                  <a:srgbClr val="1A040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1A040E"/>
                </a:solidFill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3200" dirty="0" smtClean="0">
                <a:solidFill>
                  <a:srgbClr val="1A040E"/>
                </a:solidFill>
                <a:latin typeface="NikoshBAN" pitchFamily="2" charset="0"/>
                <a:cs typeface="NikoshBAN" pitchFamily="2" charset="0"/>
              </a:rPr>
              <a:t>  ?  </a:t>
            </a:r>
            <a:endParaRPr lang="en-US" sz="2800" dirty="0" smtClean="0">
              <a:solidFill>
                <a:srgbClr val="1A040E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ক) i ও ii         খ) i ও iii          গ) ii ও iii         ঘ) i,  ii ও iii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012370" y="2895600"/>
            <a:ext cx="5561612" cy="2236657"/>
            <a:chOff x="1012370" y="2694441"/>
            <a:chExt cx="5561612" cy="2236657"/>
          </a:xfrm>
        </p:grpSpPr>
        <p:sp>
          <p:nvSpPr>
            <p:cNvPr id="5" name="TextBox 4"/>
            <p:cNvSpPr txBox="1"/>
            <p:nvPr/>
          </p:nvSpPr>
          <p:spPr>
            <a:xfrm>
              <a:off x="1012370" y="3361438"/>
              <a:ext cx="5561612" cy="1569660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  <a:ln w="38100">
              <a:solidFill>
                <a:schemeClr val="accent2">
                  <a:lumMod val="75000"/>
                </a:schemeClr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pPr marL="571500" indent="-571500" algn="just">
                <a:buFont typeface="+mj-lt"/>
                <a:buAutoNum type="romanLcPeriod"/>
              </a:pPr>
              <a:r>
                <a:rPr lang="en-US" sz="3200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বাচ্চা</a:t>
              </a:r>
              <a:r>
                <a:rPr lang="en-US" sz="3200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প্রসব</a:t>
              </a:r>
              <a:r>
                <a:rPr lang="en-US" sz="3200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করে</a:t>
              </a:r>
              <a:r>
                <a:rPr lang="en-US" sz="3200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। </a:t>
              </a:r>
            </a:p>
            <a:p>
              <a:pPr marL="571500" indent="-571500" algn="just">
                <a:buFont typeface="+mj-lt"/>
                <a:buAutoNum type="romanLcPeriod"/>
              </a:pPr>
              <a:r>
                <a:rPr lang="en-US" sz="3200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মাতৃদুগ্ধ</a:t>
              </a:r>
              <a:r>
                <a:rPr lang="en-US" sz="3200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পান</a:t>
              </a:r>
              <a:r>
                <a:rPr lang="en-US" sz="3200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3200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করে</a:t>
              </a:r>
              <a:r>
                <a:rPr lang="en-US" sz="3200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। </a:t>
              </a:r>
            </a:p>
            <a:p>
              <a:pPr marL="571500" indent="-571500" algn="just">
                <a:buFont typeface="+mj-lt"/>
                <a:buAutoNum type="romanLcPeriod"/>
              </a:pPr>
              <a:r>
                <a:rPr lang="en-US" sz="2800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অক্সিজেন</a:t>
              </a:r>
              <a:r>
                <a:rPr lang="en-US" sz="3200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গ্রহণ</a:t>
              </a:r>
              <a:r>
                <a:rPr lang="en-US" sz="3200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করে</a:t>
              </a:r>
              <a:r>
                <a:rPr lang="en-US" sz="3200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। </a:t>
              </a:r>
              <a:endPara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12370" y="2694441"/>
              <a:ext cx="5561612" cy="646331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  <a:ln w="38100">
              <a:solidFill>
                <a:schemeClr val="accent2">
                  <a:lumMod val="75000"/>
                </a:schemeClr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pPr marL="342900" indent="-342900">
                <a:buAutoNum type="arabicPeriod" startAt="2"/>
              </a:pPr>
              <a:r>
                <a:rPr lang="en-US" sz="3600" dirty="0" err="1">
                  <a:solidFill>
                    <a:schemeClr val="tx2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স্তন্যপায়ী</a:t>
              </a:r>
              <a:r>
                <a:rPr lang="en-US" sz="3600" dirty="0">
                  <a:solidFill>
                    <a:schemeClr val="tx2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3600" dirty="0" err="1">
                  <a:solidFill>
                    <a:schemeClr val="tx2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প্রাণীর</a:t>
              </a:r>
              <a:r>
                <a:rPr lang="en-US" sz="3600" dirty="0">
                  <a:solidFill>
                    <a:schemeClr val="tx2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3600" dirty="0" err="1">
                  <a:solidFill>
                    <a:schemeClr val="tx2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বৈশিষ্ট্য</a:t>
              </a:r>
              <a:r>
                <a:rPr lang="en-US" sz="3600" dirty="0">
                  <a:solidFill>
                    <a:schemeClr val="tx2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-                                                                       </a:t>
              </a:r>
              <a:endParaRPr lang="en-US" sz="32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1" name="Oval 10"/>
          <p:cNvSpPr/>
          <p:nvPr/>
        </p:nvSpPr>
        <p:spPr>
          <a:xfrm>
            <a:off x="6476341" y="5780172"/>
            <a:ext cx="290945" cy="37504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476341" y="2037814"/>
            <a:ext cx="290945" cy="40058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C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447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066800"/>
            <a:ext cx="5029200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9600" b="1" dirty="0" err="1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9600" b="1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9600" b="1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  <a:endParaRPr lang="en-US" sz="9600" b="1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3818837"/>
            <a:ext cx="7086600" cy="193899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বাড়ি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বিদ্যালয়ের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আশেপাশে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পাঁচটি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সরীসৃপ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স্তন্যপায়ী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পক্ষীকূল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শ্রেণির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প্রাণীর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209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381000"/>
            <a:ext cx="6564618" cy="31547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99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199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99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2800" y="3733800"/>
            <a:ext cx="2773668" cy="2773668"/>
          </a:xfrm>
          <a:prstGeom prst="rect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302586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077200" cy="1470025"/>
          </a:xfr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00926" y="1828800"/>
            <a:ext cx="2085474" cy="2286000"/>
          </a:xfrm>
          <a:prstGeom prst="rect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533400" y="4149436"/>
            <a:ext cx="7315200" cy="218521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মোত্তালিব</a:t>
            </a:r>
            <a:endParaRPr lang="en-US" sz="4000" dirty="0" smtClean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ফাঁসিতলা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এন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ইউনাইটেড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বিদ্যালয়,শিবগঞ্জ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বগুড়া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 ০১৭২২৪১৮৪৯৯</a:t>
            </a:r>
          </a:p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ই-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মেইলঃ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mottalibparvez85@gmail.com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373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7772400" cy="1470025"/>
          </a:xfrm>
          <a:blipFill>
            <a:blip r:embed="rId3"/>
            <a:tile tx="0" ty="0" sx="100000" sy="100000" flip="none" algn="tl"/>
          </a:blipFill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96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96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96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2971800"/>
            <a:ext cx="5410200" cy="310854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40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অষ্টম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প্রাণিজগতের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শ্রেণিবিন্যাস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৬-৮ </a:t>
            </a:r>
          </a:p>
          <a:p>
            <a:r>
              <a:rPr lang="en-US" sz="2800" dirty="0" err="1" smtClean="0">
                <a:solidFill>
                  <a:srgbClr val="CC3399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2800" dirty="0" smtClean="0">
                <a:solidFill>
                  <a:srgbClr val="CC3399"/>
                </a:solidFill>
                <a:latin typeface="NikoshBAN" pitchFamily="2" charset="0"/>
                <a:cs typeface="NikoshBAN" pitchFamily="2" charset="0"/>
              </a:rPr>
              <a:t> ৪৫ </a:t>
            </a:r>
            <a:r>
              <a:rPr lang="en-US" sz="2800" dirty="0" err="1" smtClean="0">
                <a:solidFill>
                  <a:srgbClr val="CC3399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2800" dirty="0" smtClean="0">
                <a:solidFill>
                  <a:srgbClr val="CC3399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12/11/2019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খ্রিঃ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089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381000"/>
            <a:ext cx="4192595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-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91836" y="2482457"/>
            <a:ext cx="7783655" cy="2366453"/>
            <a:chOff x="491836" y="2482457"/>
            <a:chExt cx="7783655" cy="2366453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91836" y="2482458"/>
              <a:ext cx="4152900" cy="230581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123514" y="2482457"/>
              <a:ext cx="3151977" cy="2366453"/>
            </a:xfrm>
            <a:prstGeom prst="rect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</p:pic>
        <p:sp>
          <p:nvSpPr>
            <p:cNvPr id="10" name="TextBox 9"/>
            <p:cNvSpPr txBox="1"/>
            <p:nvPr/>
          </p:nvSpPr>
          <p:spPr>
            <a:xfrm>
              <a:off x="5243944" y="2482458"/>
              <a:ext cx="1296995" cy="115290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15000" y="4343400"/>
              <a:ext cx="82593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762177" y="4431268"/>
              <a:ext cx="51331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467100" y="4417413"/>
              <a:ext cx="11430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40745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  <a:blipFill>
            <a:blip r:embed="rId2"/>
            <a:tile tx="0" ty="0" sx="100000" sy="100000" flip="none" algn="tl"/>
          </a:blipFill>
          <a:ln w="76200">
            <a:solidFill>
              <a:schemeClr val="tx2">
                <a:lumMod val="75000"/>
              </a:schemeClr>
            </a:solidFill>
            <a:prstDash val="solid"/>
          </a:ln>
        </p:spPr>
        <p:txBody>
          <a:bodyPr>
            <a:noAutofit/>
          </a:bodyPr>
          <a:lstStyle/>
          <a:p>
            <a:r>
              <a:rPr lang="en-US" sz="115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96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115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9600" dirty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5746" y="3657600"/>
            <a:ext cx="7883236" cy="10156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857250" indent="-857250">
              <a:buFont typeface="Wingdings" pitchFamily="2" charset="2"/>
              <a:buChar char="Ø"/>
            </a:pPr>
            <a:r>
              <a:rPr lang="en-US" sz="60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মেরুদন্ডী</a:t>
            </a:r>
            <a:r>
              <a:rPr lang="en-US" sz="6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প্রাণীর</a:t>
            </a:r>
            <a:r>
              <a:rPr lang="en-US" sz="6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শ্রেণিবিন্যাস</a:t>
            </a:r>
            <a:r>
              <a:rPr lang="en-US" sz="6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60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667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3924" y="762000"/>
            <a:ext cx="5562600" cy="1447800"/>
          </a:xfrm>
          <a:blipFill>
            <a:blip r:embed="rId2"/>
            <a:tile tx="0" ty="0" sx="100000" sy="100000" flip="none" algn="tl"/>
          </a:blipFill>
          <a:ln w="76200">
            <a:solidFill>
              <a:schemeClr val="accent2">
                <a:lumMod val="75000"/>
              </a:schemeClr>
            </a:solidFill>
            <a:prstDash val="sysDash"/>
          </a:ln>
        </p:spPr>
        <p:txBody>
          <a:bodyPr>
            <a:noAutofit/>
          </a:bodyPr>
          <a:lstStyle/>
          <a:p>
            <a:r>
              <a:rPr lang="en-US" sz="115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115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3200400"/>
            <a:ext cx="6474849" cy="264687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   এ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---- </a:t>
            </a:r>
          </a:p>
          <a:p>
            <a:endParaRPr lang="en-US" sz="1200" dirty="0" smtClean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মেরুদন্ডী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মেরুদন্ডী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প্রাণীর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মেরুদন্ডী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প্রাণীদের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শ্রেনিবিন্যাস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endParaRPr lang="en-US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2383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08364" y="1828799"/>
            <a:ext cx="6835486" cy="4025819"/>
            <a:chOff x="1108364" y="1828799"/>
            <a:chExt cx="6835486" cy="4025819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873576" y="1828799"/>
              <a:ext cx="3070274" cy="4025818"/>
            </a:xfrm>
            <a:prstGeom prst="rect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108364" y="1828800"/>
              <a:ext cx="3442407" cy="4025818"/>
            </a:xfrm>
            <a:prstGeom prst="rect">
              <a:avLst/>
            </a:prstGeom>
            <a:ln w="57150">
              <a:solidFill>
                <a:schemeClr val="tx2">
                  <a:lumMod val="60000"/>
                  <a:lumOff val="40000"/>
                </a:schemeClr>
              </a:solidFill>
            </a:ln>
          </p:spPr>
        </p:pic>
      </p:grpSp>
      <p:sp>
        <p:nvSpPr>
          <p:cNvPr id="4" name="Rectangle 3"/>
          <p:cNvSpPr/>
          <p:nvPr/>
        </p:nvSpPr>
        <p:spPr>
          <a:xfrm>
            <a:off x="2143702" y="304800"/>
            <a:ext cx="5095298" cy="101566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  <a:endParaRPr lang="en-US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974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066800"/>
            <a:ext cx="5410200" cy="1470025"/>
          </a:xfrm>
          <a:blipFill>
            <a:blip r:embed="rId2"/>
            <a:tile tx="0" ty="0" sx="100000" sy="100000" flip="none" algn="tl"/>
          </a:blipFill>
          <a:ln w="762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88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88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88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88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3836" y="3657600"/>
            <a:ext cx="6744154" cy="92333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marL="685800" indent="-685800">
              <a:buFont typeface="Wingdings" pitchFamily="2" charset="2"/>
              <a:buChar char="Ø"/>
            </a:pP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মেরুদন্ডী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?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006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752600"/>
            <a:ext cx="7555273" cy="267765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accent3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sz="88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উত্তরঃ</a:t>
            </a:r>
            <a:endParaRPr lang="en-US" sz="8800" dirty="0" smtClean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প্রাণীর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শিরদাড়া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মেরুদন্ড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বিদ্যমান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প্রাণীদেরকে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মেরুদন্ডী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665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</TotalTime>
  <Words>280</Words>
  <Application>Microsoft Office PowerPoint</Application>
  <PresentationFormat>On-screen Show (4:3)</PresentationFormat>
  <Paragraphs>77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শিক্ষক পরিচিতি</vt:lpstr>
      <vt:lpstr>পাঠ পরিচিতি</vt:lpstr>
      <vt:lpstr>Slide 4</vt:lpstr>
      <vt:lpstr>আজকের পাঠ </vt:lpstr>
      <vt:lpstr>শিখনফল</vt:lpstr>
      <vt:lpstr>Slide 7</vt:lpstr>
      <vt:lpstr>একক কাজ-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tarequl</dc:creator>
  <cp:lastModifiedBy>r</cp:lastModifiedBy>
  <cp:revision>427</cp:revision>
  <dcterms:created xsi:type="dcterms:W3CDTF">2006-08-16T00:00:00Z</dcterms:created>
  <dcterms:modified xsi:type="dcterms:W3CDTF">2019-11-12T15:19:17Z</dcterms:modified>
</cp:coreProperties>
</file>