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BA9F7-BBA2-4822-9064-D865450DE28E}"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8983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BA9F7-BBA2-4822-9064-D865450DE28E}"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43421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BA9F7-BBA2-4822-9064-D865450DE28E}"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323215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BA9F7-BBA2-4822-9064-D865450DE28E}"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114870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BA9F7-BBA2-4822-9064-D865450DE28E}"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51863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BA9F7-BBA2-4822-9064-D865450DE28E}"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234277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BA9F7-BBA2-4822-9064-D865450DE28E}"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197698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BA9F7-BBA2-4822-9064-D865450DE28E}"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221806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BA9F7-BBA2-4822-9064-D865450DE28E}"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377012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BA9F7-BBA2-4822-9064-D865450DE28E}"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170280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BA9F7-BBA2-4822-9064-D865450DE28E}"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5AF3E-5D28-4409-82FF-6E63F54C98DA}" type="slidenum">
              <a:rPr lang="en-US" smtClean="0"/>
              <a:t>‹#›</a:t>
            </a:fld>
            <a:endParaRPr lang="en-US"/>
          </a:p>
        </p:txBody>
      </p:sp>
    </p:spTree>
    <p:extLst>
      <p:ext uri="{BB962C8B-B14F-4D97-AF65-F5344CB8AC3E}">
        <p14:creationId xmlns:p14="http://schemas.microsoft.com/office/powerpoint/2010/main" val="137156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BA9F7-BBA2-4822-9064-D865450DE28E}" type="datetimeFigureOut">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5AF3E-5D28-4409-82FF-6E63F54C98DA}" type="slidenum">
              <a:rPr lang="en-US" smtClean="0"/>
              <a:t>‹#›</a:t>
            </a:fld>
            <a:endParaRPr lang="en-US"/>
          </a:p>
        </p:txBody>
      </p:sp>
    </p:spTree>
    <p:extLst>
      <p:ext uri="{BB962C8B-B14F-4D97-AF65-F5344CB8AC3E}">
        <p14:creationId xmlns:p14="http://schemas.microsoft.com/office/powerpoint/2010/main" val="3445064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otiar D. Content\Class Viii\Picture\পাঠ ১৮\computador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7817" y="2391003"/>
            <a:ext cx="6858000" cy="4439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617" y="0"/>
            <a:ext cx="6400800" cy="18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6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1582" y="332783"/>
            <a:ext cx="5029200" cy="830997"/>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48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হ্যাকিং</a:t>
            </a:r>
            <a:endParaRPr lang="en-US" sz="3200" b="1" dirty="0">
              <a:ln w="0"/>
              <a:effectLst>
                <a:outerShdw blurRad="38100" dist="19050" dir="2700000" algn="tl" rotWithShape="0">
                  <a:schemeClr val="dk1">
                    <a:alpha val="40000"/>
                  </a:schemeClr>
                </a:outerShdw>
              </a:effectLst>
            </a:endParaRPr>
          </a:p>
        </p:txBody>
      </p:sp>
      <p:sp>
        <p:nvSpPr>
          <p:cNvPr id="3" name="Rectangle 2"/>
          <p:cNvSpPr/>
          <p:nvPr/>
        </p:nvSpPr>
        <p:spPr>
          <a:xfrm>
            <a:off x="2471382" y="4835648"/>
            <a:ext cx="80772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3200" b="1" dirty="0" err="1" smtClean="0">
                <a:effectLst>
                  <a:outerShdw blurRad="38100" dist="38100" dir="2700000" algn="tl">
                    <a:srgbClr val="000000">
                      <a:alpha val="43137"/>
                    </a:srgbClr>
                  </a:outerShdw>
                </a:effectLst>
                <a:latin typeface="NikoshBAN" pitchFamily="2" charset="0"/>
                <a:cs typeface="NikoshBAN" pitchFamily="2" charset="0"/>
              </a:rPr>
              <a:t>কর্তৃপক্ষের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as-IN"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বিনা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অনুমতি</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তে</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কোন </a:t>
            </a:r>
            <a:r>
              <a:rPr lang="as-IN" sz="3200" b="1" dirty="0">
                <a:effectLst>
                  <a:outerShdw blurRad="38100" dist="38100" dir="2700000" algn="tl">
                    <a:srgbClr val="000000">
                      <a:alpha val="43137"/>
                    </a:srgbClr>
                  </a:outerShdw>
                </a:effectLst>
                <a:latin typeface="NikoshBAN" pitchFamily="2" charset="0"/>
                <a:cs typeface="NikoshBAN" pitchFamily="2" charset="0"/>
              </a:rPr>
              <a:t>কম্পিউটার বা কম্পিউটার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নেটও</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য়া</a:t>
            </a:r>
            <a:r>
              <a:rPr lang="as-IN" sz="3200" b="1" dirty="0" smtClean="0">
                <a:effectLst>
                  <a:outerShdw blurRad="38100" dist="38100" dir="2700000" algn="tl">
                    <a:srgbClr val="000000">
                      <a:alpha val="43137"/>
                    </a:srgbClr>
                  </a:outerShdw>
                </a:effectLst>
                <a:latin typeface="NikoshBAN" pitchFamily="2" charset="0"/>
                <a:cs typeface="NikoshBAN" pitchFamily="2" charset="0"/>
              </a:rPr>
              <a:t>র্কে </a:t>
            </a:r>
            <a:r>
              <a:rPr lang="as-IN" sz="3200" b="1" dirty="0">
                <a:effectLst>
                  <a:outerShdw blurRad="38100" dist="38100" dir="2700000" algn="tl">
                    <a:srgbClr val="000000">
                      <a:alpha val="43137"/>
                    </a:srgbClr>
                  </a:outerShdw>
                </a:effectLst>
                <a:latin typeface="NikoshBAN" pitchFamily="2" charset="0"/>
                <a:cs typeface="NikoshBAN" pitchFamily="2" charset="0"/>
              </a:rPr>
              <a:t>প্রবেশ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কর</a:t>
            </a:r>
            <a:r>
              <a:rPr lang="bn-BD" sz="3200" b="1" dirty="0" smtClean="0">
                <a:effectLst>
                  <a:outerShdw blurRad="38100" dist="38100" dir="2700000" algn="tl">
                    <a:srgbClr val="000000">
                      <a:alpha val="43137"/>
                    </a:srgbClr>
                  </a:outerShdw>
                </a:effectLst>
                <a:latin typeface="NikoshBAN" pitchFamily="2" charset="0"/>
                <a:cs typeface="NikoshBAN" pitchFamily="2" charset="0"/>
              </a:rPr>
              <a:t>াকে হ্যাকিং বলে</a:t>
            </a:r>
            <a:r>
              <a:rPr lang="as-IN" sz="3200" b="1" dirty="0" smtClean="0">
                <a:effectLst>
                  <a:outerShdw blurRad="38100" dist="38100" dir="2700000" algn="tl">
                    <a:srgbClr val="000000">
                      <a:alpha val="43137"/>
                    </a:srgbClr>
                  </a:outerShdw>
                </a:effectLst>
                <a:latin typeface="NikoshBAN" pitchFamily="2" charset="0"/>
                <a:cs typeface="NikoshBAN" pitchFamily="2" charset="0"/>
              </a:rPr>
              <a:t>। </a:t>
            </a:r>
            <a:r>
              <a:rPr lang="as-IN" sz="3200" b="1" dirty="0">
                <a:effectLst>
                  <a:outerShdw blurRad="38100" dist="38100" dir="2700000" algn="tl">
                    <a:srgbClr val="000000">
                      <a:alpha val="43137"/>
                    </a:srgbClr>
                  </a:outerShdw>
                </a:effectLst>
                <a:latin typeface="NikoshBAN" pitchFamily="2" charset="0"/>
                <a:cs typeface="NikoshBAN" pitchFamily="2" charset="0"/>
              </a:rPr>
              <a:t>যারা এ হ্যাকিং করে তারা হচ্ছে হ্যাকার।</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2" descr="E:\Motiar D. Content\Class Viii\Picture\পাঠ ১৮\img_penetr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838" y="1572903"/>
            <a:ext cx="4276725" cy="3038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753598982"/>
              </p:ext>
            </p:extLst>
          </p:nvPr>
        </p:nvGraphicFramePr>
        <p:xfrm>
          <a:off x="9307773" y="1842427"/>
          <a:ext cx="914400" cy="771525"/>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4" imgW="914400" imgH="771480" progId="Package">
                  <p:embed/>
                </p:oleObj>
              </mc:Choice>
              <mc:Fallback>
                <p:oleObj name="Packager Shell Object" showAsIcon="1" r:id="rId4" imgW="914400" imgH="771480" progId="Package">
                  <p:embed/>
                  <p:pic>
                    <p:nvPicPr>
                      <p:cNvPr id="0" name=""/>
                      <p:cNvPicPr>
                        <a:picLocks noChangeAspect="1" noChangeArrowheads="1"/>
                      </p:cNvPicPr>
                      <p:nvPr/>
                    </p:nvPicPr>
                    <p:blipFill>
                      <a:blip r:embed="rId5"/>
                      <a:srcRect/>
                      <a:stretch>
                        <a:fillRect/>
                      </a:stretch>
                    </p:blipFill>
                    <p:spPr bwMode="auto">
                      <a:xfrm>
                        <a:off x="9307773" y="1842427"/>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20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083" y="4613927"/>
            <a:ext cx="8534400" cy="1077218"/>
          </a:xfrm>
          <a:prstGeom prst="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3200" b="1" dirty="0" smtClean="0">
                <a:latin typeface="NikoshBAN" pitchFamily="2" charset="0"/>
                <a:cs typeface="NikoshBAN" pitchFamily="2" charset="0"/>
              </a:rPr>
              <a:t>হ্যাকার</a:t>
            </a:r>
            <a:r>
              <a:rPr lang="as-IN" sz="3200" dirty="0" smtClean="0">
                <a:latin typeface="NikoshBAN" pitchFamily="2" charset="0"/>
                <a:cs typeface="NikoshBAN" pitchFamily="2" charset="0"/>
              </a:rPr>
              <a:t> হচ্ছেন সেই ব্যক্তি </a:t>
            </a:r>
            <a:r>
              <a:rPr lang="as-IN" sz="3200" dirty="0">
                <a:latin typeface="NikoshBAN" pitchFamily="2" charset="0"/>
                <a:cs typeface="NikoshBAN" pitchFamily="2" charset="0"/>
              </a:rPr>
              <a:t>যিনি </a:t>
            </a:r>
            <a:r>
              <a:rPr lang="as-IN" sz="3200" dirty="0" smtClean="0">
                <a:latin typeface="NikoshBAN" pitchFamily="2" charset="0"/>
                <a:cs typeface="NikoshBAN" pitchFamily="2" charset="0"/>
              </a:rPr>
              <a:t>অন্য </a:t>
            </a:r>
            <a:r>
              <a:rPr lang="as-IN" sz="3200" dirty="0">
                <a:latin typeface="NikoshBAN" pitchFamily="2" charset="0"/>
                <a:cs typeface="NikoshBAN" pitchFamily="2" charset="0"/>
              </a:rPr>
              <a:t>কম্পিউটার </a:t>
            </a:r>
            <a:r>
              <a:rPr lang="as-IN" sz="3200" dirty="0" smtClean="0">
                <a:latin typeface="NikoshBAN" pitchFamily="2" charset="0"/>
                <a:cs typeface="NikoshBAN" pitchFamily="2" charset="0"/>
              </a:rPr>
              <a:t>ব্যবস্থা</a:t>
            </a:r>
            <a:r>
              <a:rPr lang="bn-BD" sz="3200" dirty="0" smtClean="0">
                <a:latin typeface="NikoshBAN" pitchFamily="2" charset="0"/>
                <a:cs typeface="NikoshBAN" pitchFamily="2" charset="0"/>
              </a:rPr>
              <a:t>য়</a:t>
            </a:r>
            <a:r>
              <a:rPr lang="as-IN" sz="3200" dirty="0" smtClean="0">
                <a:latin typeface="NikoshBAN" pitchFamily="2" charset="0"/>
                <a:cs typeface="NikoshBAN" pitchFamily="2" charset="0"/>
              </a:rPr>
              <a:t> </a:t>
            </a:r>
            <a:r>
              <a:rPr lang="as-IN" sz="3200" dirty="0">
                <a:latin typeface="NikoshBAN" pitchFamily="2" charset="0"/>
                <a:cs typeface="NikoshBAN" pitchFamily="2" charset="0"/>
              </a:rPr>
              <a:t>অবৈধ অনুপ্রবেশ করতে সক্ষম বা এর সম্পর্কে গভীর জ্ঞানের অধিকারী।</a:t>
            </a:r>
            <a:endParaRPr lang="en-US" sz="3200" dirty="0">
              <a:latin typeface="NikoshBAN" pitchFamily="2" charset="0"/>
              <a:cs typeface="NikoshBAN" pitchFamily="2" charset="0"/>
            </a:endParaRPr>
          </a:p>
        </p:txBody>
      </p:sp>
      <p:sp>
        <p:nvSpPr>
          <p:cNvPr id="3" name="Rectangle 2"/>
          <p:cNvSpPr/>
          <p:nvPr/>
        </p:nvSpPr>
        <p:spPr>
          <a:xfrm>
            <a:off x="4665156" y="427630"/>
            <a:ext cx="2743200" cy="1015663"/>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s-IN" sz="6000" b="1" dirty="0">
                <a:latin typeface="NikoshBAN" pitchFamily="2" charset="0"/>
                <a:cs typeface="NikoshBAN" pitchFamily="2" charset="0"/>
              </a:rPr>
              <a:t>হ্যাকার</a:t>
            </a:r>
            <a:endParaRPr lang="en-US" sz="6000" dirty="0"/>
          </a:p>
        </p:txBody>
      </p:sp>
      <p:pic>
        <p:nvPicPr>
          <p:cNvPr id="4" name="Picture 2" descr="E:\Motiar D. Content\Class Viii\Picture\পাঠ ১৮\black-hat-hacker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52883" y="1775418"/>
            <a:ext cx="5562600" cy="253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448" y="558249"/>
            <a:ext cx="7924800" cy="646331"/>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হ্যাকিং</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ওয়েব</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সাইটে</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অনুপ্রবেশের</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কারণ</a:t>
            </a:r>
            <a:endParaRPr lang="en-US" sz="3600" b="1" dirty="0">
              <a:ln w="0"/>
              <a:effectLst>
                <a:outerShdw blurRad="38100" dist="19050" dir="2700000" algn="tl" rotWithShape="0">
                  <a:schemeClr val="dk1">
                    <a:alpha val="40000"/>
                  </a:schemeClr>
                </a:outerShdw>
              </a:effectLst>
            </a:endParaRPr>
          </a:p>
        </p:txBody>
      </p:sp>
      <p:sp>
        <p:nvSpPr>
          <p:cNvPr id="3" name="Vertical Scroll 2"/>
          <p:cNvSpPr/>
          <p:nvPr/>
        </p:nvSpPr>
        <p:spPr>
          <a:xfrm>
            <a:off x="3889612" y="1773020"/>
            <a:ext cx="5410200" cy="3886200"/>
          </a:xfrm>
          <a:prstGeom prst="verticalScroll">
            <a:avLst/>
          </a:prstGeom>
          <a:ln w="57150">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Subtitle 2"/>
          <p:cNvSpPr txBox="1">
            <a:spLocks/>
          </p:cNvSpPr>
          <p:nvPr/>
        </p:nvSpPr>
        <p:spPr>
          <a:xfrm>
            <a:off x="4499212" y="2538484"/>
            <a:ext cx="4191000" cy="2667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no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4800" i="0" u="none" strike="noStrike" kern="0" normalizeH="0" baseline="0" noProof="0" dirty="0" smtClean="0">
                <a:solidFill>
                  <a:schemeClr val="tx1"/>
                </a:solidFill>
                <a:uLnTx/>
                <a:uFillTx/>
                <a:latin typeface="NikoshBAN" pitchFamily="2" charset="0"/>
                <a:cs typeface="NikoshBAN" pitchFamily="2" charset="0"/>
                <a:sym typeface="Wingdings"/>
              </a:rPr>
              <a:t> </a:t>
            </a:r>
            <a:r>
              <a:rPr kumimoji="0" lang="en-US" sz="4800" i="0" u="none" strike="noStrike" kern="0" normalizeH="0" baseline="0" noProof="0" dirty="0" err="1" smtClean="0">
                <a:solidFill>
                  <a:schemeClr val="tx1"/>
                </a:solidFill>
                <a:uLnTx/>
                <a:uFillTx/>
                <a:latin typeface="NikoshBAN" pitchFamily="2" charset="0"/>
                <a:cs typeface="NikoshBAN" pitchFamily="2" charset="0"/>
              </a:rPr>
              <a:t>টাকা</a:t>
            </a:r>
            <a:r>
              <a:rPr kumimoji="0" lang="en-US" sz="4800" i="0" u="none" strike="noStrike" kern="0" normalizeH="0" baseline="0" noProof="0" dirty="0" smtClean="0">
                <a:solidFill>
                  <a:schemeClr val="tx1"/>
                </a:solidFill>
                <a:uLnTx/>
                <a:uFillTx/>
                <a:latin typeface="NikoshBAN" pitchFamily="2" charset="0"/>
                <a:cs typeface="NikoshBAN" pitchFamily="2" charset="0"/>
              </a:rPr>
              <a:t> </a:t>
            </a:r>
            <a:r>
              <a:rPr kumimoji="0" lang="en-US" sz="4800" i="0" u="none" strike="noStrike" kern="0" normalizeH="0" baseline="0" noProof="0" dirty="0" err="1" smtClean="0">
                <a:solidFill>
                  <a:schemeClr val="tx1"/>
                </a:solidFill>
                <a:uLnTx/>
                <a:uFillTx/>
                <a:latin typeface="NikoshBAN" pitchFamily="2" charset="0"/>
                <a:cs typeface="NikoshBAN" pitchFamily="2" charset="0"/>
              </a:rPr>
              <a:t>কামানো</a:t>
            </a:r>
            <a:r>
              <a:rPr kumimoji="0" lang="en-US" sz="4800" i="0" u="none" strike="noStrike" kern="0" normalizeH="0" baseline="0" noProof="0" dirty="0" smtClean="0">
                <a:solidFill>
                  <a:schemeClr val="tx1"/>
                </a:solidFill>
                <a:uLnTx/>
                <a:uFillTx/>
                <a:latin typeface="NikoshBAN" pitchFamily="2" charset="0"/>
                <a:cs typeface="NikoshBAN" pitchFamily="2" charset="0"/>
              </a:rPr>
              <a:t>।</a:t>
            </a:r>
            <a:endParaRPr kumimoji="0" lang="en-US" sz="4800" i="0" u="none" strike="noStrike" kern="0" normalizeH="0" noProof="0" dirty="0" smtClean="0">
              <a:solidFill>
                <a:schemeClr val="tx1"/>
              </a:solidFill>
              <a:uLnTx/>
              <a:uFillTx/>
              <a:latin typeface="NikoshBAN" pitchFamily="2" charset="0"/>
              <a:cs typeface="NikoshBAN" pitchFamily="2" charset="0"/>
            </a:endParaRPr>
          </a:p>
          <a:p>
            <a:pPr marL="342900" indent="-342900" algn="ctr" eaLnBrk="0" fontAlgn="base" hangingPunct="0">
              <a:spcBef>
                <a:spcPct val="20000"/>
              </a:spcBef>
              <a:spcAft>
                <a:spcPct val="0"/>
              </a:spcAft>
              <a:defRPr/>
            </a:pPr>
            <a:r>
              <a:rPr lang="en-US" sz="4800" kern="0" dirty="0" smtClean="0">
                <a:solidFill>
                  <a:schemeClr val="tx1"/>
                </a:solidFill>
                <a:latin typeface="NikoshBAN" pitchFamily="2" charset="0"/>
                <a:cs typeface="NikoshBAN" pitchFamily="2" charset="0"/>
                <a:sym typeface="Wingdings"/>
              </a:rPr>
              <a:t> </a:t>
            </a:r>
            <a:r>
              <a:rPr lang="en-US" sz="4800" kern="0" dirty="0" err="1" smtClean="0">
                <a:solidFill>
                  <a:schemeClr val="tx1"/>
                </a:solidFill>
                <a:latin typeface="NikoshBAN" pitchFamily="2" charset="0"/>
                <a:cs typeface="NikoshBAN" pitchFamily="2" charset="0"/>
                <a:sym typeface="Wingdings"/>
              </a:rPr>
              <a:t>প্রতিবাদ</a:t>
            </a:r>
            <a:r>
              <a:rPr lang="en-US" sz="4800" kern="0" dirty="0" smtClean="0">
                <a:solidFill>
                  <a:schemeClr val="tx1"/>
                </a:solidFill>
                <a:latin typeface="NikoshBAN" pitchFamily="2" charset="0"/>
                <a:cs typeface="NikoshBAN" pitchFamily="2" charset="0"/>
                <a:sym typeface="Wingdings"/>
              </a:rPr>
              <a:t> </a:t>
            </a:r>
            <a:r>
              <a:rPr lang="en-US" sz="4800" kern="0" dirty="0" err="1" smtClean="0">
                <a:solidFill>
                  <a:schemeClr val="tx1"/>
                </a:solidFill>
                <a:latin typeface="NikoshBAN" pitchFamily="2" charset="0"/>
                <a:cs typeface="NikoshBAN" pitchFamily="2" charset="0"/>
                <a:sym typeface="Wingdings"/>
              </a:rPr>
              <a:t>করা</a:t>
            </a:r>
            <a:r>
              <a:rPr lang="en-US" sz="4800" kern="0" dirty="0" smtClean="0">
                <a:solidFill>
                  <a:schemeClr val="tx1"/>
                </a:solidFill>
                <a:latin typeface="NikoshBAN" pitchFamily="2" charset="0"/>
                <a:cs typeface="NikoshBAN" pitchFamily="2" charset="0"/>
                <a:sym typeface="Wingdings"/>
              </a:rPr>
              <a:t>। </a:t>
            </a:r>
            <a:endParaRPr lang="en-US" sz="4800" kern="0" dirty="0" smtClean="0">
              <a:solidFill>
                <a:schemeClr val="tx1"/>
              </a:solidFill>
              <a:latin typeface="NikoshBAN" pitchFamily="2" charset="0"/>
              <a:cs typeface="NikoshBAN" pitchFamily="2" charset="0"/>
            </a:endParaRPr>
          </a:p>
          <a:p>
            <a:pPr marL="342900" lvl="0" indent="-342900" algn="ctr" eaLnBrk="0" fontAlgn="base" hangingPunct="0">
              <a:spcBef>
                <a:spcPct val="20000"/>
              </a:spcBef>
              <a:spcAft>
                <a:spcPct val="0"/>
              </a:spcAft>
              <a:defRPr/>
            </a:pPr>
            <a:r>
              <a:rPr lang="en-US" sz="4800" kern="0" dirty="0" smtClean="0">
                <a:solidFill>
                  <a:schemeClr val="tx1"/>
                </a:solidFill>
                <a:latin typeface="NikoshBAN" pitchFamily="2" charset="0"/>
                <a:cs typeface="NikoshBAN" pitchFamily="2" charset="0"/>
                <a:sym typeface="Wingdings"/>
              </a:rPr>
              <a:t> </a:t>
            </a:r>
            <a:r>
              <a:rPr lang="en-US" sz="4800" kern="0" dirty="0" err="1" smtClean="0">
                <a:solidFill>
                  <a:schemeClr val="tx1"/>
                </a:solidFill>
                <a:latin typeface="NikoshBAN" pitchFamily="2" charset="0"/>
                <a:cs typeface="NikoshBAN" pitchFamily="2" charset="0"/>
                <a:sym typeface="Wingdings"/>
              </a:rPr>
              <a:t>চ্যালেঞ্জ</a:t>
            </a:r>
            <a:r>
              <a:rPr lang="en-US" sz="4800" kern="0" dirty="0" smtClean="0">
                <a:solidFill>
                  <a:schemeClr val="tx1"/>
                </a:solidFill>
                <a:latin typeface="NikoshBAN" pitchFamily="2" charset="0"/>
                <a:cs typeface="NikoshBAN" pitchFamily="2" charset="0"/>
                <a:sym typeface="Wingdings"/>
              </a:rPr>
              <a:t> </a:t>
            </a:r>
            <a:r>
              <a:rPr lang="en-US" sz="4800" kern="0" dirty="0" err="1" smtClean="0">
                <a:solidFill>
                  <a:schemeClr val="tx1"/>
                </a:solidFill>
                <a:latin typeface="NikoshBAN" pitchFamily="2" charset="0"/>
                <a:cs typeface="NikoshBAN" pitchFamily="2" charset="0"/>
              </a:rPr>
              <a:t>করা</a:t>
            </a:r>
            <a:r>
              <a:rPr lang="en-US" sz="4800" kern="0" dirty="0" smtClean="0">
                <a:solidFill>
                  <a:schemeClr val="tx1"/>
                </a:solidFill>
                <a:latin typeface="NikoshBAN" pitchFamily="2" charset="0"/>
                <a:cs typeface="NikoshBAN" pitchFamily="2" charset="0"/>
              </a:rPr>
              <a:t>।</a:t>
            </a:r>
            <a:endParaRPr lang="en-US" sz="5400" kern="0" dirty="0" smtClean="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7086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856" y="5327835"/>
            <a:ext cx="7772400" cy="1077218"/>
          </a:xfrm>
          <a:prstGeom prst="rect">
            <a:avLst/>
          </a:prstGeom>
          <a:ln w="38100">
            <a:solidFill>
              <a:schemeClr val="tx1"/>
            </a:solid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err="1" smtClean="0">
                <a:latin typeface="NikoshBAN" pitchFamily="2" charset="0"/>
                <a:cs typeface="NikoshBAN" pitchFamily="2" charset="0"/>
              </a:rPr>
              <a:t>এরা</a:t>
            </a:r>
            <a:r>
              <a:rPr lang="bn-BD" sz="3200" dirty="0">
                <a:latin typeface="NikoshBAN" pitchFamily="2" charset="0"/>
                <a:cs typeface="NikoshBAN" pitchFamily="2" charset="0"/>
              </a:rPr>
              <a:t> </a:t>
            </a:r>
            <a:r>
              <a:rPr lang="en-US" sz="3200" dirty="0" err="1" smtClean="0">
                <a:latin typeface="NikoshBAN" pitchFamily="2" charset="0"/>
                <a:cs typeface="NikoshBAN" pitchFamily="2" charset="0"/>
              </a:rPr>
              <a:t>কম্পিউটার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তথা</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সাইবার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ওয়ার্ল্ডে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bn-BD" sz="3200" dirty="0" smtClean="0">
                <a:latin typeface="NikoshBAN" pitchFamily="2" charset="0"/>
                <a:cs typeface="NikoshBAN" pitchFamily="2" charset="0"/>
              </a:rPr>
              <a:t>বেশ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bn-BD" sz="3200" dirty="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অপরের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করেনা</a:t>
            </a:r>
            <a:r>
              <a:rPr lang="en-US" sz="3200" dirty="0">
                <a:latin typeface="NikoshBAN" pitchFamily="2" charset="0"/>
                <a:cs typeface="NikoshBAN" pitchFamily="2" charset="0"/>
              </a:rPr>
              <a:t> । </a:t>
            </a:r>
            <a:r>
              <a:rPr lang="en-US" sz="3200" dirty="0" err="1" smtClean="0">
                <a:latin typeface="NikoshBAN" pitchFamily="2" charset="0"/>
                <a:cs typeface="NikoshBAN" pitchFamily="2" charset="0"/>
              </a:rPr>
              <a:t>এদের</a:t>
            </a:r>
            <a:r>
              <a:rPr lang="bn-BD" sz="3200" dirty="0"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এথিক্যাল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p>
        </p:txBody>
      </p:sp>
      <p:sp>
        <p:nvSpPr>
          <p:cNvPr id="3" name="Rectangle 2"/>
          <p:cNvSpPr/>
          <p:nvPr/>
        </p:nvSpPr>
        <p:spPr>
          <a:xfrm>
            <a:off x="4378656" y="272506"/>
            <a:ext cx="4343400" cy="830997"/>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হ্যাকার</a:t>
            </a:r>
            <a:r>
              <a:rPr lang="bn-BD" sz="4800" b="1" dirty="0" smtClean="0">
                <a:ln w="0"/>
                <a:effectLst>
                  <a:outerShdw blurRad="38100" dist="19050" dir="2700000" algn="tl" rotWithShape="0">
                    <a:schemeClr val="dk1">
                      <a:alpha val="40000"/>
                    </a:schemeClr>
                  </a:outerShdw>
                </a:effectLst>
                <a:latin typeface="NikoshBAN" pitchFamily="2" charset="0"/>
                <a:cs typeface="NikoshBAN" pitchFamily="2" charset="0"/>
              </a:rPr>
              <a:t> তিন</a:t>
            </a:r>
            <a:r>
              <a:rPr lang="en-US" sz="48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প্রকার</a:t>
            </a:r>
            <a:r>
              <a:rPr lang="bn-BD" sz="48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b="1" dirty="0">
              <a:ln w="0"/>
              <a:effectLst>
                <a:outerShdw blurRad="38100" dist="19050" dir="2700000" algn="tl" rotWithShape="0">
                  <a:schemeClr val="dk1">
                    <a:alpha val="40000"/>
                  </a:schemeClr>
                </a:outerShdw>
              </a:effectLst>
            </a:endParaRPr>
          </a:p>
        </p:txBody>
      </p:sp>
      <p:sp>
        <p:nvSpPr>
          <p:cNvPr id="4" name="Rectangle 3"/>
          <p:cNvSpPr/>
          <p:nvPr/>
        </p:nvSpPr>
        <p:spPr>
          <a:xfrm>
            <a:off x="2321256" y="1512626"/>
            <a:ext cx="77724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bn-BD" sz="3600" dirty="0" smtClean="0">
                <a:latin typeface="NikoshBAN" pitchFamily="2" charset="0"/>
                <a:cs typeface="NikoshBAN" pitchFamily="2" charset="0"/>
              </a:rPr>
              <a:t>১. </a:t>
            </a:r>
            <a:r>
              <a:rPr lang="en-US" sz="3600" dirty="0" err="1" smtClean="0">
                <a:latin typeface="NikoshBAN" pitchFamily="2" charset="0"/>
                <a:cs typeface="NikoshBAN" pitchFamily="2" charset="0"/>
              </a:rPr>
              <a:t>সাদা</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টুপি</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হ্যাকার</a:t>
            </a:r>
            <a:r>
              <a:rPr lang="en-US" sz="3600" dirty="0">
                <a:latin typeface="NikoshBAN" pitchFamily="2" charset="0"/>
                <a:cs typeface="NikoshBAN" pitchFamily="2" charset="0"/>
              </a:rPr>
              <a:t> (White Hat Hacker</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pic>
        <p:nvPicPr>
          <p:cNvPr id="5" name="Picture 2" descr="E:\Motiar D. Content\Class Viii\Picture\পাঠ ১৮\ethical-hacking-1-728.jpg"/>
          <p:cNvPicPr>
            <a:picLocks noChangeAspect="1" noChangeArrowheads="1"/>
          </p:cNvPicPr>
          <p:nvPr/>
        </p:nvPicPr>
        <p:blipFill rotWithShape="1">
          <a:blip r:embed="rId2">
            <a:extLst>
              <a:ext uri="{28A0092B-C50C-407E-A947-70E740481C1C}">
                <a14:useLocalDpi xmlns:a14="http://schemas.microsoft.com/office/drawing/2010/main" val="0"/>
              </a:ext>
            </a:extLst>
          </a:blip>
          <a:srcRect t="12038" b="6709"/>
          <a:stretch/>
        </p:blipFill>
        <p:spPr bwMode="auto">
          <a:xfrm>
            <a:off x="4531056" y="2427026"/>
            <a:ext cx="3688080"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1962" y="4783540"/>
            <a:ext cx="81534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smtClean="0">
                <a:latin typeface="NikoshBAN" pitchFamily="2" charset="0"/>
                <a:cs typeface="NikoshBAN" pitchFamily="2" charset="0"/>
              </a:rPr>
              <a:t>হ্যাকার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সাধার</a:t>
            </a:r>
            <a:r>
              <a:rPr lang="bn-BD" sz="3200" dirty="0" smtClean="0">
                <a:latin typeface="NikoshBAN" pitchFamily="2" charset="0"/>
                <a:cs typeface="NikoshBAN" pitchFamily="2" charset="0"/>
              </a:rPr>
              <a:t>ণ</a:t>
            </a:r>
            <a:r>
              <a:rPr lang="en-US" sz="3200" dirty="0" smtClean="0">
                <a:latin typeface="NikoshBAN" pitchFamily="2" charset="0"/>
                <a:cs typeface="NikoshBAN" pitchFamily="2" charset="0"/>
              </a:rPr>
              <a:t>ত </a:t>
            </a:r>
            <a:r>
              <a:rPr lang="en-US" sz="3200" dirty="0" err="1">
                <a:latin typeface="NikoshBAN" pitchFamily="2" charset="0"/>
                <a:cs typeface="NikoshBAN" pitchFamily="2" charset="0"/>
              </a:rPr>
              <a:t>কালো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টুপি</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হ্যাকারদের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বোঝায়</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এরা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না</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কোনভাবে</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অপরের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চে</a:t>
            </a:r>
            <a:r>
              <a:rPr lang="bn-BD" sz="3200" dirty="0" smtClean="0">
                <a:latin typeface="NikoshBAN" pitchFamily="2" charset="0"/>
                <a:cs typeface="NikoshBAN" pitchFamily="2" charset="0"/>
              </a:rPr>
              <a:t>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সাইবার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ওয়ার্ল্ডে</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সবসময়</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ঘৃণিত</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 name="Rectangle 2"/>
          <p:cNvSpPr/>
          <p:nvPr/>
        </p:nvSpPr>
        <p:spPr>
          <a:xfrm>
            <a:off x="2170562" y="382305"/>
            <a:ext cx="7924800" cy="646331"/>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bn-BD" sz="3600" b="1" dirty="0" smtClean="0">
                <a:effectLst>
                  <a:outerShdw blurRad="38100" dist="38100" dir="2700000" algn="tl">
                    <a:srgbClr val="000000">
                      <a:alpha val="43137"/>
                    </a:srgbClr>
                  </a:outerShdw>
                </a:effectLst>
                <a:latin typeface="NikoshBAN" pitchFamily="2" charset="0"/>
                <a:cs typeface="NikoshBAN" pitchFamily="2" charset="0"/>
              </a:rPr>
              <a:t>২.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টুপি</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হ্যাকার</a:t>
            </a:r>
            <a:r>
              <a:rPr lang="en-US" sz="3600" b="1" dirty="0">
                <a:effectLst>
                  <a:outerShdw blurRad="38100" dist="38100" dir="2700000" algn="tl">
                    <a:srgbClr val="000000">
                      <a:alpha val="43137"/>
                    </a:srgbClr>
                  </a:outerShdw>
                </a:effectLst>
                <a:latin typeface="NikoshBAN" pitchFamily="2" charset="0"/>
                <a:cs typeface="NikoshBAN" pitchFamily="2" charset="0"/>
              </a:rPr>
              <a:t> (Black Hat Hacker</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E:\Motiar D. Content\Class Viii\Picture\পাঠ ১৮\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663" y="1049740"/>
            <a:ext cx="5006812"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6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4113" y="4525370"/>
            <a:ext cx="8153400" cy="1815882"/>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b="1" dirty="0" err="1" smtClean="0">
                <a:effectLst>
                  <a:outerShdw blurRad="38100" dist="38100" dir="2700000" algn="tl">
                    <a:srgbClr val="000000">
                      <a:alpha val="43137"/>
                    </a:srgbClr>
                  </a:outerShdw>
                </a:effectLst>
                <a:latin typeface="NikoshBAN" pitchFamily="2" charset="0"/>
                <a:cs typeface="NikoshBAN" pitchFamily="2" charset="0"/>
              </a:rPr>
              <a:t>এরা</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এমন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এক</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ধরনের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হ্যাকার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যারা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সাদা</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টুপি</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এবং</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কাল</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টুপি</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হ্যাকারের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মধ্যবর্তি</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স্থানে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অবস্থান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করেন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এরা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ইচ্ছা</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করলে</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কারোও</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ক্ষতিও</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করতে</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পারে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আবার</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উপকারও</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করতে</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পারে</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বর্তমানে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ব্লগে</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গণমাধ্যমে</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বিষয়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অপপ্রচার</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চালালে</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তার</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বিরুদ্ধে</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প্রতিবাদ</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করাই</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এদের</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প্রধান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কাজ</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2470813" y="410570"/>
            <a:ext cx="7620000" cy="646331"/>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r>
              <a:rPr lang="bn-BD" sz="3600" b="1" dirty="0" smtClean="0">
                <a:effectLst>
                  <a:outerShdw blurRad="38100" dist="38100" dir="2700000" algn="tl">
                    <a:srgbClr val="000000">
                      <a:alpha val="43137"/>
                    </a:srgbClr>
                  </a:outerShdw>
                </a:effectLst>
                <a:latin typeface="NikoshBAN" pitchFamily="2" charset="0"/>
                <a:cs typeface="NikoshBAN" pitchFamily="2" charset="0"/>
              </a:rPr>
              <a:t>৩।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ধুসর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টুপি</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হ্যাকার</a:t>
            </a:r>
            <a:r>
              <a:rPr lang="en-US" sz="3600" b="1" dirty="0">
                <a:effectLst>
                  <a:outerShdw blurRad="38100" dist="38100" dir="2700000" algn="tl">
                    <a:srgbClr val="000000">
                      <a:alpha val="43137"/>
                    </a:srgbClr>
                  </a:outerShdw>
                </a:effectLst>
                <a:latin typeface="NikoshBAN" pitchFamily="2" charset="0"/>
                <a:cs typeface="NikoshBAN" pitchFamily="2" charset="0"/>
              </a:rPr>
              <a:t> (Grey Hat Hacker</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2" descr="E:\Motiar D. Content\Class Viii\Picture\পাঠ ১৮\hac-k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09113" y="1277345"/>
            <a:ext cx="45339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900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849" y="4814248"/>
            <a:ext cx="8305800" cy="1569660"/>
          </a:xfrm>
          <a:prstGeom prst="rec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3200" b="1" dirty="0" smtClean="0">
                <a:effectLst>
                  <a:outerShdw blurRad="38100" dist="38100" dir="2700000" algn="tl">
                    <a:srgbClr val="000000">
                      <a:alpha val="43137"/>
                    </a:srgbClr>
                  </a:outerShdw>
                </a:effectLst>
                <a:latin typeface="NikoshBAN" pitchFamily="2" charset="0"/>
                <a:cs typeface="NikoshBAN" pitchFamily="2" charset="0"/>
              </a:rPr>
              <a:t>ক্ষতিকারক হ্যাকারদের </a:t>
            </a:r>
            <a:r>
              <a:rPr lang="as-IN" sz="3200" b="1" dirty="0">
                <a:effectLst>
                  <a:outerShdw blurRad="38100" dist="38100" dir="2700000" algn="tl">
                    <a:srgbClr val="000000">
                      <a:alpha val="43137"/>
                    </a:srgbClr>
                  </a:outerShdw>
                </a:effectLst>
                <a:latin typeface="NikoshBAN" pitchFamily="2" charset="0"/>
                <a:cs typeface="NikoshBAN" pitchFamily="2" charset="0"/>
              </a:rPr>
              <a:t>ক্র্যাকার বলা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হ</a:t>
            </a:r>
            <a:r>
              <a:rPr lang="en-US" sz="3200" b="1" dirty="0" smtClean="0">
                <a:effectLst>
                  <a:outerShdw blurRad="38100" dist="38100" dir="2700000" algn="tl">
                    <a:srgbClr val="000000">
                      <a:alpha val="43137"/>
                    </a:srgbClr>
                  </a:outerShdw>
                </a:effectLst>
                <a:latin typeface="NikoshBAN" pitchFamily="2" charset="0"/>
                <a:cs typeface="NikoshBAN" pitchFamily="2" charset="0"/>
              </a:rPr>
              <a:t>য়</a:t>
            </a:r>
            <a:r>
              <a:rPr lang="as-IN" sz="3200" b="1" dirty="0" smtClean="0">
                <a:effectLst>
                  <a:outerShdw blurRad="38100" dist="38100" dir="2700000" algn="tl">
                    <a:srgbClr val="000000">
                      <a:alpha val="43137"/>
                    </a:srgbClr>
                  </a:outerShdw>
                </a:effectLst>
                <a:latin typeface="NikoshBAN" pitchFamily="2" charset="0"/>
                <a:cs typeface="NikoshBAN" pitchFamily="2" charset="0"/>
              </a:rPr>
              <a:t>। </a:t>
            </a:r>
            <a:r>
              <a:rPr lang="as-IN" sz="3200" b="1" dirty="0">
                <a:effectLst>
                  <a:outerShdw blurRad="38100" dist="38100" dir="2700000" algn="tl">
                    <a:srgbClr val="000000">
                      <a:alpha val="43137"/>
                    </a:srgbClr>
                  </a:outerShdw>
                </a:effectLst>
                <a:latin typeface="NikoshBAN" pitchFamily="2" charset="0"/>
                <a:cs typeface="NikoshBAN" pitchFamily="2" charset="0"/>
              </a:rPr>
              <a:t>খারাপ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হ্য</a:t>
            </a:r>
            <a:r>
              <a:rPr lang="bn-BD" sz="3200" b="1" dirty="0" smtClean="0">
                <a:effectLst>
                  <a:outerShdw blurRad="38100" dist="38100" dir="2700000" algn="tl">
                    <a:srgbClr val="000000">
                      <a:alpha val="43137"/>
                    </a:srgbClr>
                  </a:outerShdw>
                </a:effectLst>
                <a:latin typeface="NikoshBAN" pitchFamily="2" charset="0"/>
                <a:cs typeface="NikoshBAN" pitchFamily="2" charset="0"/>
              </a:rPr>
              <a:t>া</a:t>
            </a:r>
            <a:r>
              <a:rPr lang="as-IN" sz="3200" b="1" dirty="0" smtClean="0">
                <a:effectLst>
                  <a:outerShdw blurRad="38100" dist="38100" dir="2700000" algn="tl">
                    <a:srgbClr val="000000">
                      <a:alpha val="43137"/>
                    </a:srgbClr>
                  </a:outerShdw>
                </a:effectLst>
                <a:latin typeface="NikoshBAN" pitchFamily="2" charset="0"/>
                <a:cs typeface="NikoshBAN" pitchFamily="2" charset="0"/>
              </a:rPr>
              <a:t>কারাই </a:t>
            </a:r>
            <a:r>
              <a:rPr lang="as-IN" sz="3200" b="1" dirty="0">
                <a:effectLst>
                  <a:outerShdw blurRad="38100" dist="38100" dir="2700000" algn="tl">
                    <a:srgbClr val="000000">
                      <a:alpha val="43137"/>
                    </a:srgbClr>
                  </a:outerShdw>
                </a:effectLst>
                <a:latin typeface="NikoshBAN" pitchFamily="2" charset="0"/>
                <a:cs typeface="NikoshBAN" pitchFamily="2" charset="0"/>
              </a:rPr>
              <a:t>ক্র্যাকার। এদের শক বা পেশাই হচ্ছে ভিবিন্ন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পাসও</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য়া</a:t>
            </a:r>
            <a:r>
              <a:rPr lang="as-IN" sz="3200" b="1" dirty="0" smtClean="0">
                <a:effectLst>
                  <a:outerShdw blurRad="38100" dist="38100" dir="2700000" algn="tl">
                    <a:srgbClr val="000000">
                      <a:alpha val="43137"/>
                    </a:srgbClr>
                  </a:outerShdw>
                </a:effectLst>
                <a:latin typeface="NikoshBAN" pitchFamily="2" charset="0"/>
                <a:cs typeface="NikoshBAN" pitchFamily="2" charset="0"/>
              </a:rPr>
              <a:t>র্ড </a:t>
            </a:r>
            <a:r>
              <a:rPr lang="as-IN" sz="3200" b="1" dirty="0">
                <a:effectLst>
                  <a:outerShdw blurRad="38100" dist="38100" dir="2700000" algn="tl">
                    <a:srgbClr val="000000">
                      <a:alpha val="43137"/>
                    </a:srgbClr>
                  </a:outerShdw>
                </a:effectLst>
                <a:latin typeface="NikoshBAN" pitchFamily="2" charset="0"/>
                <a:cs typeface="NikoshBAN" pitchFamily="2" charset="0"/>
              </a:rPr>
              <a:t>ভাঙ্গা এবং </a:t>
            </a:r>
            <a:r>
              <a:rPr lang="en-US" sz="3200" b="1" dirty="0">
                <a:effectLst>
                  <a:outerShdw blurRad="38100" dist="38100" dir="2700000" algn="tl">
                    <a:srgbClr val="000000">
                      <a:alpha val="43137"/>
                    </a:srgbClr>
                  </a:outerShdw>
                </a:effectLst>
                <a:latin typeface="NikoshBAN" pitchFamily="2" charset="0"/>
                <a:cs typeface="NikoshBAN" pitchFamily="2" charset="0"/>
              </a:rPr>
              <a:t>Trojan </a:t>
            </a:r>
            <a:r>
              <a:rPr lang="en-US" sz="3200" b="1" dirty="0" smtClean="0">
                <a:effectLst>
                  <a:outerShdw blurRad="38100" dist="38100" dir="2700000" algn="tl">
                    <a:srgbClr val="000000">
                      <a:alpha val="43137"/>
                    </a:srgbClr>
                  </a:outerShdw>
                </a:effectLst>
                <a:latin typeface="NikoshBAN" pitchFamily="2" charset="0"/>
                <a:cs typeface="NikoshBAN" pitchFamily="2" charset="0"/>
              </a:rPr>
              <a:t>Horses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সহ</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as-IN" sz="3200" b="1" dirty="0">
                <a:effectLst>
                  <a:outerShdw blurRad="38100" dist="38100" dir="2700000" algn="tl">
                    <a:srgbClr val="000000">
                      <a:alpha val="43137"/>
                    </a:srgbClr>
                  </a:outerShdw>
                </a:effectLst>
                <a:latin typeface="NikoshBAN" pitchFamily="2" charset="0"/>
                <a:cs typeface="NikoshBAN" pitchFamily="2" charset="0"/>
              </a:rPr>
              <a:t>ক্ষতিকারক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সফট</a:t>
            </a:r>
            <a:r>
              <a:rPr lang="en-US" sz="3200" b="1" dirty="0" err="1">
                <a:effectLst>
                  <a:outerShdw blurRad="38100" dist="38100" dir="2700000" algn="tl">
                    <a:srgbClr val="000000">
                      <a:alpha val="43137"/>
                    </a:srgbClr>
                  </a:outerShdw>
                </a:effectLst>
                <a:latin typeface="NikoshBAN" pitchFamily="2" charset="0"/>
                <a:cs typeface="NikoshBAN" pitchFamily="2" charset="0"/>
              </a:rPr>
              <a:t>ও</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য়্যার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as-IN" sz="3200" b="1" dirty="0">
                <a:effectLst>
                  <a:outerShdw blurRad="38100" dist="38100" dir="2700000" algn="tl">
                    <a:srgbClr val="000000">
                      <a:alpha val="43137"/>
                    </a:srgbClr>
                  </a:outerShdw>
                </a:effectLst>
                <a:latin typeface="NikoshBAN" pitchFamily="2" charset="0"/>
                <a:cs typeface="NikoshBAN" pitchFamily="2" charset="0"/>
              </a:rPr>
              <a:t>তৈরি </a:t>
            </a:r>
            <a:r>
              <a:rPr lang="as-IN" sz="3200" b="1" dirty="0" smtClean="0">
                <a:effectLst>
                  <a:outerShdw blurRad="38100" dist="38100" dir="2700000" algn="tl">
                    <a:srgbClr val="000000">
                      <a:alpha val="43137"/>
                    </a:srgbClr>
                  </a:outerShdw>
                </a:effectLst>
                <a:latin typeface="NikoshBAN" pitchFamily="2" charset="0"/>
                <a:cs typeface="NikoshBAN" pitchFamily="2" charset="0"/>
              </a:rPr>
              <a:t>করা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descr="E:\Motiar D. Content\Class Viii\Picture\পাঠ ১৮\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9299" y="1565357"/>
            <a:ext cx="4762500" cy="30964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7926" y="325651"/>
            <a:ext cx="5029200" cy="830997"/>
          </a:xfrm>
          <a:prstGeom prst="rect">
            <a:avLst/>
          </a:prstGeom>
          <a:ln w="38100">
            <a:solidFill>
              <a:srgbClr val="002060"/>
            </a:solid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ক্র্যাকার</a:t>
            </a:r>
            <a:endParaRPr lang="en-US" sz="32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239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4037279"/>
              </p:ext>
            </p:extLst>
          </p:nvPr>
        </p:nvGraphicFramePr>
        <p:xfrm>
          <a:off x="2256430" y="1313142"/>
          <a:ext cx="8534400" cy="5303520"/>
        </p:xfrm>
        <a:graphic>
          <a:graphicData uri="http://schemas.openxmlformats.org/drawingml/2006/table">
            <a:tbl>
              <a:tblPr firstRow="1" bandRow="1">
                <a:noFill/>
                <a:tableStyleId>{5C22544A-7EE6-4342-B048-85BDC9FD1C3A}</a:tableStyleId>
              </a:tblPr>
              <a:tblGrid>
                <a:gridCol w="8534400"/>
              </a:tblGrid>
              <a:tr h="370840">
                <a:tc>
                  <a:txBody>
                    <a:bodyPr/>
                    <a:lstStyle/>
                    <a:p>
                      <a:pPr algn="ctr"/>
                      <a:r>
                        <a:rPr lang="en-US" sz="4000" dirty="0" err="1" smtClean="0">
                          <a:solidFill>
                            <a:schemeClr val="tx1"/>
                          </a:solidFill>
                          <a:latin typeface="NikoshBAN" pitchFamily="2" charset="0"/>
                          <a:cs typeface="NikoshBAN" pitchFamily="2" charset="0"/>
                        </a:rPr>
                        <a:t>তথ্য</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প্রযুক্তি</a:t>
                      </a:r>
                      <a:r>
                        <a:rPr lang="en-US" sz="4000" baseline="0" dirty="0" smtClean="0">
                          <a:solidFill>
                            <a:schemeClr val="tx1"/>
                          </a:solidFill>
                          <a:latin typeface="NikoshBAN" pitchFamily="2" charset="0"/>
                          <a:cs typeface="NikoshBAN" pitchFamily="2" charset="0"/>
                        </a:rPr>
                        <a:t> </a:t>
                      </a:r>
                      <a:r>
                        <a:rPr lang="en-US" sz="4000" baseline="0" dirty="0" err="1" smtClean="0">
                          <a:solidFill>
                            <a:schemeClr val="tx1"/>
                          </a:solidFill>
                          <a:latin typeface="NikoshBAN" pitchFamily="2" charset="0"/>
                          <a:cs typeface="NikoshBAN" pitchFamily="2" charset="0"/>
                        </a:rPr>
                        <a:t>আইন</a:t>
                      </a:r>
                      <a:r>
                        <a:rPr lang="en-US" sz="4000" baseline="0" dirty="0" smtClean="0">
                          <a:solidFill>
                            <a:schemeClr val="tx1"/>
                          </a:solidFill>
                          <a:latin typeface="NikoshBAN" pitchFamily="2" charset="0"/>
                          <a:cs typeface="NikoshBAN" pitchFamily="2" charset="0"/>
                        </a:rPr>
                        <a:t>, ২০০৬</a:t>
                      </a:r>
                      <a:endParaRPr lang="en-US" sz="4000" dirty="0">
                        <a:solidFill>
                          <a:schemeClr val="tx1"/>
                        </a:solidFill>
                        <a:latin typeface="NikoshBAN" pitchFamily="2" charset="0"/>
                        <a:cs typeface="NikoshBAN" pitchFamily="2" charset="0"/>
                      </a:endParaRPr>
                    </a:p>
                  </a:txBody>
                  <a:tcPr>
                    <a:solidFill>
                      <a:srgbClr val="00B050"/>
                    </a:solidFill>
                  </a:tcPr>
                </a:tc>
              </a:tr>
              <a:tr h="370840">
                <a:tc>
                  <a:txBody>
                    <a:bodyPr/>
                    <a:lstStyle/>
                    <a:p>
                      <a:pPr algn="ctr"/>
                      <a:r>
                        <a:rPr lang="en-US" sz="3200" dirty="0" err="1" smtClean="0">
                          <a:latin typeface="NikoshBAN" pitchFamily="2" charset="0"/>
                          <a:cs typeface="NikoshBAN" pitchFamily="2" charset="0"/>
                        </a:rPr>
                        <a:t>অপরাধ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তদন্ত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দন্ড</a:t>
                      </a:r>
                      <a:r>
                        <a:rPr lang="en-US" sz="3200" baseline="0" dirty="0" smtClean="0">
                          <a:latin typeface="NikoshBAN" pitchFamily="2" charset="0"/>
                          <a:cs typeface="NikoshBAN" pitchFamily="2" charset="0"/>
                        </a:rPr>
                        <a:t> </a:t>
                      </a:r>
                      <a:r>
                        <a:rPr lang="en-US" sz="3200" baseline="0" dirty="0" err="1" smtClean="0">
                          <a:latin typeface="NikoshBAN" pitchFamily="2" charset="0"/>
                          <a:cs typeface="NikoshBAN" pitchFamily="2" charset="0"/>
                        </a:rPr>
                        <a:t>ইত্যাদি</a:t>
                      </a:r>
                      <a:endParaRPr lang="en-US" sz="3200" dirty="0">
                        <a:latin typeface="NikoshBAN" pitchFamily="2" charset="0"/>
                        <a:cs typeface="NikoshBAN" pitchFamily="2" charset="0"/>
                      </a:endParaRPr>
                    </a:p>
                  </a:txBody>
                  <a:tcPr>
                    <a:solidFill>
                      <a:srgbClr val="00B0F0"/>
                    </a:solidFill>
                  </a:tcPr>
                </a:tc>
              </a:tr>
              <a:tr h="370840">
                <a:tc>
                  <a:txBody>
                    <a:bodyPr/>
                    <a:lstStyle/>
                    <a:p>
                      <a:r>
                        <a:rPr lang="as-IN" sz="2400" dirty="0" smtClean="0">
                          <a:latin typeface="NikoshBAN" pitchFamily="2" charset="0"/>
                          <a:cs typeface="NikoshBAN" pitchFamily="2" charset="0"/>
                        </a:rPr>
                        <a:t>৫৬৷ (১) কোন ব্যক্তি যদি-</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(ক) জনসাধারণের বা কোন ব্যক্তির ক্ষতি করিবার উদ্দেশ্যে বা ক্ষতি হইবে মর্মে জ্ঞাত হওয়া সত্ত্বেও এমন কোন কার্য করেন যাহার ফলে কোন কম্পিউটার রিসোর্সের কোন তথ্য বিনাশ, বাতিল বা পরিবর্তিত হয় বা উহার মূল্য বা উপযোগিতা হ্রাস পায় বা অন্য কোনভাবে উহাকে ক্ষতিগ্রস্ত করে;</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(খ) এমন কোন কম্পিউটার, সার্ভার, কম্পিউটার নেটওয়ার্ক বা অন্য কোন ইলেক্ট্রনিক সিস্টেমে অবৈধভাবে প্রবেশ করার মাধ্যমে ইহার ক্ষতিসাধন করেন, যাহাতে তিনি মালিক বা দখলকার নহেন;</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তাহা হইলে তাহার এই কার্য হইবে একটি হ্যাকিং অপরাধ৷</a:t>
                      </a:r>
                      <a:endParaRPr lang="en-US" sz="2400" dirty="0" smtClean="0">
                        <a:latin typeface="NikoshBAN" pitchFamily="2" charset="0"/>
                        <a:cs typeface="NikoshBAN" pitchFamily="2" charset="0"/>
                      </a:endParaRPr>
                    </a:p>
                  </a:txBody>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err="1" smtClean="0">
                          <a:latin typeface="NikoshBAN" pitchFamily="2" charset="0"/>
                          <a:cs typeface="NikoshBAN" pitchFamily="2" charset="0"/>
                        </a:rPr>
                        <a:t>দন্ড</a:t>
                      </a:r>
                      <a:r>
                        <a:rPr lang="en-US" sz="3600" b="1" dirty="0" smtClean="0">
                          <a:latin typeface="NikoshBAN" pitchFamily="2" charset="0"/>
                          <a:cs typeface="NikoshBAN" pitchFamily="2" charset="0"/>
                        </a:rPr>
                        <a:t>: ৩ </a:t>
                      </a:r>
                      <a:r>
                        <a:rPr lang="en-US" sz="3600" b="1" dirty="0" err="1" smtClean="0">
                          <a:latin typeface="NikoshBAN" pitchFamily="2" charset="0"/>
                          <a:cs typeface="NikoshBAN" pitchFamily="2" charset="0"/>
                        </a:rPr>
                        <a:t>থেকে</a:t>
                      </a:r>
                      <a:r>
                        <a:rPr lang="en-US" sz="3600" b="1" dirty="0" smtClean="0">
                          <a:latin typeface="NikoshBAN" pitchFamily="2" charset="0"/>
                          <a:cs typeface="NikoshBAN" pitchFamily="2" charset="0"/>
                        </a:rPr>
                        <a:t> ৭ </a:t>
                      </a:r>
                      <a:r>
                        <a:rPr lang="en-US" sz="3600" b="1" dirty="0" err="1" smtClean="0">
                          <a:latin typeface="NikoshBAN" pitchFamily="2" charset="0"/>
                          <a:cs typeface="NikoshBAN" pitchFamily="2" charset="0"/>
                        </a:rPr>
                        <a:t>বছরের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কারাদন্ড</a:t>
                      </a:r>
                      <a:r>
                        <a:rPr lang="en-US" sz="3600" b="1" dirty="0" smtClean="0">
                          <a:latin typeface="NikoshBAN" pitchFamily="2" charset="0"/>
                          <a:cs typeface="NikoshBAN" pitchFamily="2" charset="0"/>
                        </a:rPr>
                        <a:t> </a:t>
                      </a:r>
                    </a:p>
                  </a:txBody>
                  <a:tcPr>
                    <a:solidFill>
                      <a:schemeClr val="accent6">
                        <a:lumMod val="75000"/>
                      </a:schemeClr>
                    </a:solidFill>
                  </a:tcPr>
                </a:tc>
              </a:tr>
            </a:tbl>
          </a:graphicData>
        </a:graphic>
      </p:graphicFrame>
      <p:sp>
        <p:nvSpPr>
          <p:cNvPr id="3" name="TextBox 2"/>
          <p:cNvSpPr txBox="1"/>
          <p:nvPr/>
        </p:nvSpPr>
        <p:spPr>
          <a:xfrm>
            <a:off x="4085230" y="261582"/>
            <a:ext cx="5257800" cy="769441"/>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err="1" smtClean="0">
                <a:latin typeface="NikoshBAN" pitchFamily="2" charset="0"/>
                <a:cs typeface="NikoshBAN" pitchFamily="2" charset="0"/>
              </a:rPr>
              <a:t>বাংলাদেশে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হ্যাকিং-এর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বিধান</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777002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8275" y="4906370"/>
            <a:ext cx="8001000" cy="584775"/>
          </a:xfrm>
          <a:prstGeom prst="rect">
            <a:avLst/>
          </a:prstGeom>
          <a:ln w="38100">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200" dirty="0" smtClean="0">
                <a:ln>
                  <a:solidFill>
                    <a:sysClr val="windowText" lastClr="000000"/>
                  </a:solidFill>
                </a:ln>
                <a:solidFill>
                  <a:schemeClr val="tx1"/>
                </a:solidFill>
                <a:latin typeface="NikoshBAN" pitchFamily="2" charset="0"/>
                <a:cs typeface="NikoshBAN" pitchFamily="2" charset="0"/>
              </a:rPr>
              <a:t>“</a:t>
            </a:r>
            <a:r>
              <a:rPr lang="en-US" sz="3200" dirty="0" err="1" smtClean="0">
                <a:ln>
                  <a:solidFill>
                    <a:sysClr val="windowText" lastClr="000000"/>
                  </a:solidFill>
                </a:ln>
                <a:solidFill>
                  <a:schemeClr val="tx1"/>
                </a:solidFill>
                <a:latin typeface="NikoshBAN" pitchFamily="2" charset="0"/>
                <a:cs typeface="NikoshBAN" pitchFamily="2" charset="0"/>
              </a:rPr>
              <a:t>হ্যাকিং</a:t>
            </a:r>
            <a:r>
              <a:rPr lang="bn-BD" sz="3200" dirty="0" smtClean="0">
                <a:ln>
                  <a:solidFill>
                    <a:sysClr val="windowText" lastClr="000000"/>
                  </a:solidFill>
                </a:ln>
                <a:solidFill>
                  <a:schemeClr val="tx1"/>
                </a:solidFill>
                <a:latin typeface="NikoshBAN" pitchFamily="2" charset="0"/>
                <a:cs typeface="NikoshBAN" pitchFamily="2" charset="0"/>
              </a:rPr>
              <a:t> একটি মারাত্নক অপরাধ”</a:t>
            </a:r>
            <a:r>
              <a:rPr lang="en-US" sz="3200" dirty="0" smtClean="0">
                <a:ln>
                  <a:solidFill>
                    <a:sysClr val="windowText" lastClr="000000"/>
                  </a:solidFill>
                </a:ln>
                <a:solidFill>
                  <a:schemeClr val="tx1"/>
                </a:solidFill>
                <a:latin typeface="NikoshBAN" pitchFamily="2" charset="0"/>
                <a:cs typeface="NikoshBAN" pitchFamily="2" charset="0"/>
              </a:rPr>
              <a:t> </a:t>
            </a:r>
            <a:r>
              <a:rPr lang="bn-BD" sz="3200" dirty="0" smtClean="0">
                <a:ln>
                  <a:solidFill>
                    <a:sysClr val="windowText" lastClr="000000"/>
                  </a:solidFill>
                </a:ln>
                <a:solidFill>
                  <a:schemeClr val="tx1"/>
                </a:solidFill>
                <a:latin typeface="NikoshBAN" pitchFamily="2" charset="0"/>
                <a:cs typeface="NikoshBAN" pitchFamily="2" charset="0"/>
              </a:rPr>
              <a:t>উক্তির সপক্ষে যুক্তি দেখাও</a:t>
            </a:r>
            <a:r>
              <a:rPr lang="en-US" sz="3200" dirty="0" smtClean="0">
                <a:ln>
                  <a:solidFill>
                    <a:sysClr val="windowText" lastClr="000000"/>
                  </a:solidFill>
                </a:ln>
                <a:solidFill>
                  <a:schemeClr val="tx1"/>
                </a:solidFill>
                <a:latin typeface="NikoshBAN" pitchFamily="2" charset="0"/>
                <a:cs typeface="NikoshBAN" pitchFamily="2" charset="0"/>
              </a:rPr>
              <a:t>।</a:t>
            </a:r>
            <a:endParaRPr lang="en-US" sz="3200" dirty="0">
              <a:ln>
                <a:solidFill>
                  <a:sysClr val="windowText" lastClr="000000"/>
                </a:solidFill>
              </a:ln>
              <a:solidFill>
                <a:schemeClr val="tx1"/>
              </a:solidFill>
              <a:latin typeface="NikoshBAN" pitchFamily="2" charset="0"/>
              <a:cs typeface="NikoshBAN" pitchFamily="2" charset="0"/>
            </a:endParaRPr>
          </a:p>
        </p:txBody>
      </p:sp>
      <p:sp>
        <p:nvSpPr>
          <p:cNvPr id="3" name="TextBox 2"/>
          <p:cNvSpPr txBox="1"/>
          <p:nvPr/>
        </p:nvSpPr>
        <p:spPr>
          <a:xfrm>
            <a:off x="4212325" y="410570"/>
            <a:ext cx="4343400" cy="1015663"/>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err="1" smtClean="0">
                <a:latin typeface="NikoshBAN" pitchFamily="2" charset="0"/>
                <a:cs typeface="NikoshBAN" pitchFamily="2" charset="0"/>
              </a:rPr>
              <a:t>দলগত</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কাজ</a:t>
            </a:r>
            <a:r>
              <a:rPr lang="en-US"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pic>
        <p:nvPicPr>
          <p:cNvPr id="4" name="Picture 2" descr="C:\Users\Motiar\Desktop\11127764_661813060630912_4487636092999423555_n.jpg"/>
          <p:cNvPicPr>
            <a:picLocks noChangeAspect="1" noChangeArrowheads="1"/>
          </p:cNvPicPr>
          <p:nvPr/>
        </p:nvPicPr>
        <p:blipFill rotWithShape="1">
          <a:blip r:embed="rId2"/>
          <a:srcRect b="6212"/>
          <a:stretch/>
        </p:blipFill>
        <p:spPr bwMode="auto">
          <a:xfrm>
            <a:off x="4345675" y="1782170"/>
            <a:ext cx="4076700" cy="2895600"/>
          </a:xfrm>
          <a:prstGeom prst="ellipse">
            <a:avLst/>
          </a:prstGeom>
          <a:solidFill>
            <a:srgbClr val="0000FF"/>
          </a:solidFill>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363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7594" y="1914067"/>
            <a:ext cx="722036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b="1" spc="50" dirty="0" smtClean="0">
                <a:ln w="0"/>
                <a:solidFill>
                  <a:schemeClr val="tx1"/>
                </a:solidFill>
                <a:effectLst>
                  <a:innerShdw blurRad="63500" dist="50800" dir="13500000">
                    <a:srgbClr val="000000">
                      <a:alpha val="50000"/>
                    </a:srgbClr>
                  </a:innerShdw>
                </a:effectLst>
                <a:latin typeface="NikoshBAN" pitchFamily="2" charset="0"/>
                <a:cs typeface="NikoshBAN" pitchFamily="2" charset="0"/>
              </a:rPr>
              <a:t>১। </a:t>
            </a:r>
            <a:r>
              <a:rPr lang="en-US" sz="2400" b="1" dirty="0" err="1">
                <a:ln w="0"/>
                <a:effectLst>
                  <a:outerShdw blurRad="38100" dist="19050" dir="2700000" algn="tl" rotWithShape="0">
                    <a:schemeClr val="dk1">
                      <a:alpha val="40000"/>
                    </a:schemeClr>
                  </a:outerShdw>
                </a:effectLst>
                <a:latin typeface="NikoshBAN" pitchFamily="2" charset="0"/>
                <a:cs typeface="NikoshBAN" pitchFamily="2" charset="0"/>
              </a:rPr>
              <a:t>একজন</a:t>
            </a:r>
            <a:r>
              <a:rPr lang="en-US" sz="24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a:ln w="0"/>
                <a:effectLst>
                  <a:outerShdw blurRad="38100" dist="19050" dir="2700000" algn="tl" rotWithShape="0">
                    <a:schemeClr val="dk1">
                      <a:alpha val="40000"/>
                    </a:schemeClr>
                  </a:outerShdw>
                </a:effectLst>
                <a:latin typeface="NikoshBAN" pitchFamily="2" charset="0"/>
                <a:cs typeface="NikoshBAN" pitchFamily="2" charset="0"/>
              </a:rPr>
              <a:t>ব্যক্তির</a:t>
            </a:r>
            <a:r>
              <a:rPr lang="en-US" sz="24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a:ln w="0"/>
                <a:effectLst>
                  <a:outerShdw blurRad="38100" dist="19050" dir="2700000" algn="tl" rotWithShape="0">
                    <a:schemeClr val="dk1">
                      <a:alpha val="40000"/>
                    </a:schemeClr>
                  </a:outerShdw>
                </a:effectLst>
                <a:latin typeface="NikoshBAN" pitchFamily="2" charset="0"/>
                <a:cs typeface="NikoshBAN" pitchFamily="2" charset="0"/>
              </a:rPr>
              <a:t>অনলাইন</a:t>
            </a:r>
            <a:r>
              <a:rPr lang="en-US" sz="24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a:ln w="0"/>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24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কতটি</a:t>
            </a:r>
            <a:r>
              <a:rPr lang="en-US" sz="2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বিষয়ের</a:t>
            </a:r>
            <a:r>
              <a:rPr lang="en-US" sz="2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উপর</a:t>
            </a:r>
            <a:r>
              <a:rPr lang="en-US" sz="24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err="1" smtClean="0">
                <a:ln w="0"/>
                <a:effectLst>
                  <a:outerShdw blurRad="38100" dist="19050" dir="2700000" algn="tl" rotWithShape="0">
                    <a:schemeClr val="dk1">
                      <a:alpha val="40000"/>
                    </a:schemeClr>
                  </a:outerShdw>
                </a:effectLst>
                <a:latin typeface="NikoshBAN" pitchFamily="2" charset="0"/>
                <a:cs typeface="NikoshBAN" pitchFamily="2" charset="0"/>
              </a:rPr>
              <a:t>নির্ভরশীল</a:t>
            </a:r>
            <a:r>
              <a:rPr lang="en-US" sz="2400" b="1" dirty="0" smtClean="0">
                <a:solidFill>
                  <a:schemeClr val="tx1"/>
                </a:solidFill>
                <a:latin typeface="NikoshBAN" pitchFamily="2" charset="0"/>
                <a:cs typeface="NikoshBAN" pitchFamily="2" charset="0"/>
              </a:rPr>
              <a:t>?</a:t>
            </a:r>
            <a:endParaRPr lang="en-US" sz="2400" b="1" spc="50" dirty="0">
              <a:ln w="0"/>
              <a:solidFill>
                <a:schemeClr val="tx1"/>
              </a:solidFill>
              <a:effectLst>
                <a:innerShdw blurRad="63500" dist="50800" dir="13500000">
                  <a:srgbClr val="000000">
                    <a:alpha val="50000"/>
                  </a:srgbClr>
                </a:innerShdw>
              </a:effectLst>
              <a:latin typeface="NikoshBAN" pitchFamily="2" charset="0"/>
              <a:cs typeface="NikoshBAN" pitchFamily="2" charset="0"/>
            </a:endParaRPr>
          </a:p>
        </p:txBody>
      </p:sp>
      <p:sp>
        <p:nvSpPr>
          <p:cNvPr id="3" name="TextBox 2"/>
          <p:cNvSpPr txBox="1"/>
          <p:nvPr/>
        </p:nvSpPr>
        <p:spPr>
          <a:xfrm>
            <a:off x="2572810" y="2495266"/>
            <a:ext cx="3034145"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000" dirty="0" smtClean="0">
                <a:latin typeface="NikoshBAN" panose="02000000000000000000" pitchFamily="2" charset="0"/>
                <a:cs typeface="NikoshBAN" panose="02000000000000000000" pitchFamily="2" charset="0"/>
              </a:rPr>
              <a:t>ক. </a:t>
            </a:r>
            <a:r>
              <a:rPr lang="en-US" sz="2000" b="1" dirty="0" smtClean="0">
                <a:latin typeface="NikoshBAN" pitchFamily="2" charset="0"/>
                <a:cs typeface="NikoshBAN" pitchFamily="2" charset="0"/>
              </a:rPr>
              <a:t>১	</a:t>
            </a:r>
            <a:endParaRPr lang="en-US" sz="2000" dirty="0">
              <a:latin typeface="NikoshBAN" panose="02000000000000000000" pitchFamily="2" charset="0"/>
              <a:cs typeface="NikoshBAN" panose="02000000000000000000" pitchFamily="2" charset="0"/>
            </a:endParaRPr>
          </a:p>
        </p:txBody>
      </p:sp>
      <p:sp>
        <p:nvSpPr>
          <p:cNvPr id="4" name="TextBox 3"/>
          <p:cNvSpPr txBox="1"/>
          <p:nvPr/>
        </p:nvSpPr>
        <p:spPr>
          <a:xfrm>
            <a:off x="2603342" y="3086723"/>
            <a:ext cx="3003613"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000" dirty="0" smtClean="0">
                <a:latin typeface="NikoshBAN" panose="02000000000000000000" pitchFamily="2" charset="0"/>
                <a:cs typeface="NikoshBAN" panose="02000000000000000000" pitchFamily="2" charset="0"/>
              </a:rPr>
              <a:t>গ.</a:t>
            </a:r>
            <a:r>
              <a:rPr lang="bn-BD" sz="2000" b="1" dirty="0" smtClean="0">
                <a:latin typeface="NikoshBAN" pitchFamily="2" charset="0"/>
                <a:cs typeface="NikoshBAN" pitchFamily="2" charset="0"/>
              </a:rPr>
              <a:t> </a:t>
            </a:r>
            <a:r>
              <a:rPr lang="en-US" sz="2000" b="1" dirty="0">
                <a:latin typeface="NikoshBAN" pitchFamily="2" charset="0"/>
                <a:cs typeface="NikoshBAN" pitchFamily="2" charset="0"/>
              </a:rPr>
              <a:t>৩</a:t>
            </a:r>
            <a:endParaRPr lang="en-US" sz="2000" dirty="0">
              <a:latin typeface="NikoshBAN" panose="02000000000000000000" pitchFamily="2" charset="0"/>
              <a:cs typeface="NikoshBAN" panose="02000000000000000000" pitchFamily="2" charset="0"/>
            </a:endParaRPr>
          </a:p>
        </p:txBody>
      </p:sp>
      <p:sp>
        <p:nvSpPr>
          <p:cNvPr id="5" name="TextBox 4"/>
          <p:cNvSpPr txBox="1"/>
          <p:nvPr/>
        </p:nvSpPr>
        <p:spPr>
          <a:xfrm>
            <a:off x="6657388" y="3086722"/>
            <a:ext cx="3292967"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000" dirty="0" smtClean="0">
                <a:latin typeface="NikoshBAN" panose="02000000000000000000" pitchFamily="2" charset="0"/>
                <a:cs typeface="NikoshBAN" panose="02000000000000000000" pitchFamily="2" charset="0"/>
              </a:rPr>
              <a:t>ঘ.</a:t>
            </a:r>
            <a:r>
              <a:rPr lang="bn-BD" sz="2000" b="1" dirty="0">
                <a:latin typeface="NikoshBAN" pitchFamily="2" charset="0"/>
                <a:cs typeface="NikoshBAN" pitchFamily="2" charset="0"/>
              </a:rPr>
              <a:t> </a:t>
            </a:r>
            <a:r>
              <a:rPr lang="en-US" sz="2000" b="1" dirty="0" smtClean="0">
                <a:latin typeface="NikoshBAN" pitchFamily="2" charset="0"/>
                <a:cs typeface="NikoshBAN" pitchFamily="2" charset="0"/>
              </a:rPr>
              <a:t> </a:t>
            </a:r>
            <a:r>
              <a:rPr lang="en-US" sz="2000" b="1" dirty="0">
                <a:latin typeface="NikoshBAN" pitchFamily="2" charset="0"/>
                <a:cs typeface="NikoshBAN" pitchFamily="2" charset="0"/>
              </a:rPr>
              <a:t>৪</a:t>
            </a:r>
          </a:p>
        </p:txBody>
      </p:sp>
      <p:sp>
        <p:nvSpPr>
          <p:cNvPr id="6" name="TextBox 5"/>
          <p:cNvSpPr txBox="1"/>
          <p:nvPr/>
        </p:nvSpPr>
        <p:spPr>
          <a:xfrm>
            <a:off x="6657389" y="2495266"/>
            <a:ext cx="3292966"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000" dirty="0" smtClean="0">
                <a:latin typeface="NikoshBAN" panose="02000000000000000000" pitchFamily="2" charset="0"/>
                <a:cs typeface="NikoshBAN" panose="02000000000000000000" pitchFamily="2" charset="0"/>
              </a:rPr>
              <a:t>খ.</a:t>
            </a:r>
            <a:r>
              <a:rPr lang="bn-BD" sz="2000" b="1" dirty="0">
                <a:latin typeface="NikoshBAN" pitchFamily="2" charset="0"/>
                <a:cs typeface="NikoshBAN" pitchFamily="2" charset="0"/>
              </a:rPr>
              <a:t>  </a:t>
            </a:r>
            <a:r>
              <a:rPr lang="en-US" sz="2000" b="1" dirty="0">
                <a:latin typeface="NikoshBAN" pitchFamily="2" charset="0"/>
                <a:cs typeface="NikoshBAN" pitchFamily="2" charset="0"/>
              </a:rPr>
              <a:t>২</a:t>
            </a:r>
            <a:endParaRPr lang="bn-BD" sz="2000" b="1" dirty="0">
              <a:latin typeface="NikoshBAN" pitchFamily="2" charset="0"/>
              <a:cs typeface="NikoshBAN" pitchFamily="2" charset="0"/>
            </a:endParaRPr>
          </a:p>
        </p:txBody>
      </p:sp>
      <p:sp>
        <p:nvSpPr>
          <p:cNvPr id="10" name="TextBox 9"/>
          <p:cNvSpPr txBox="1"/>
          <p:nvPr/>
        </p:nvSpPr>
        <p:spPr>
          <a:xfrm>
            <a:off x="2863755" y="514066"/>
            <a:ext cx="2667001" cy="769441"/>
          </a:xfrm>
          <a:prstGeom prst="rect">
            <a:avLst/>
          </a:prstGeom>
          <a:noFill/>
        </p:spPr>
        <p:txBody>
          <a:bodyPr wrap="square" rtlCol="0">
            <a:spAutoFit/>
          </a:bodyPr>
          <a:lstStyle/>
          <a:p>
            <a:pPr algn="ctr"/>
            <a:r>
              <a:rPr lang="bn-BD" sz="44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মূল্যায়ন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2489680" y="3714466"/>
            <a:ext cx="434580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n w="0"/>
                <a:solidFill>
                  <a:schemeClr val="tx1"/>
                </a:solidFill>
                <a:latin typeface="NikoshBAN" pitchFamily="2" charset="0"/>
                <a:cs typeface="NikoshBAN" pitchFamily="2" charset="0"/>
              </a:rPr>
              <a:t>2</a:t>
            </a:r>
            <a:r>
              <a:rPr lang="bn-BD" sz="2400" b="1" dirty="0" smtClean="0">
                <a:ln w="0"/>
                <a:solidFill>
                  <a:schemeClr val="tx1"/>
                </a:solidFill>
                <a:latin typeface="NikoshBAN" pitchFamily="2" charset="0"/>
                <a:cs typeface="NikoshBAN" pitchFamily="2" charset="0"/>
              </a:rPr>
              <a:t>।</a:t>
            </a:r>
            <a:r>
              <a:rPr lang="en-US" sz="2400" b="1" dirty="0" smtClean="0">
                <a:ln w="0"/>
                <a:solidFill>
                  <a:schemeClr val="tx1"/>
                </a:solidFill>
                <a:latin typeface="NikoshBAN" pitchFamily="2" charset="0"/>
                <a:cs typeface="NikoshBAN" pitchFamily="2" charset="0"/>
              </a:rPr>
              <a:t> </a:t>
            </a:r>
            <a:r>
              <a:rPr lang="en-US" sz="2400" b="1" dirty="0" err="1" smtClean="0">
                <a:latin typeface="NikoshBAN" pitchFamily="2" charset="0"/>
                <a:cs typeface="NikoshBAN" pitchFamily="2" charset="0"/>
              </a:rPr>
              <a:t>পাসওয়ার্ড</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কেমন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হওয়া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উচিত</a:t>
            </a:r>
            <a:r>
              <a:rPr lang="en-US" sz="2400" b="1" dirty="0" smtClean="0">
                <a:latin typeface="NikoshBAN" pitchFamily="2" charset="0"/>
                <a:cs typeface="NikoshBAN" pitchFamily="2" charset="0"/>
              </a:rPr>
              <a:t>?</a:t>
            </a:r>
            <a:endParaRPr lang="en-US" sz="2400" b="1" dirty="0">
              <a:ln w="0"/>
              <a:solidFill>
                <a:schemeClr val="tx1"/>
              </a:solidFill>
              <a:latin typeface="NikoshBAN" pitchFamily="2" charset="0"/>
              <a:cs typeface="NikoshBAN" pitchFamily="2" charset="0"/>
            </a:endParaRPr>
          </a:p>
        </p:txBody>
      </p:sp>
      <p:sp>
        <p:nvSpPr>
          <p:cNvPr id="12" name="TextBox 11"/>
          <p:cNvSpPr txBox="1"/>
          <p:nvPr/>
        </p:nvSpPr>
        <p:spPr>
          <a:xfrm>
            <a:off x="2558954" y="4330930"/>
            <a:ext cx="3048001"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000" dirty="0" smtClean="0">
                <a:latin typeface="NikoshBAN" panose="02000000000000000000" pitchFamily="2" charset="0"/>
                <a:cs typeface="NikoshBAN" panose="02000000000000000000" pitchFamily="2" charset="0"/>
              </a:rPr>
              <a:t>ক. </a:t>
            </a:r>
            <a:r>
              <a:rPr lang="en-US" sz="2000" dirty="0" err="1" smtClean="0">
                <a:solidFill>
                  <a:schemeClr val="tx1"/>
                </a:solidFill>
                <a:latin typeface="NikoshBAN" pitchFamily="2" charset="0"/>
                <a:cs typeface="NikoshBAN" pitchFamily="2" charset="0"/>
              </a:rPr>
              <a:t>সরল</a:t>
            </a:r>
            <a:endParaRPr lang="en-US" sz="2000" dirty="0">
              <a:solidFill>
                <a:schemeClr val="tx1"/>
              </a:solidFill>
              <a:latin typeface="NikoshBAN" panose="02000000000000000000" pitchFamily="2" charset="0"/>
              <a:cs typeface="NikoshBAN" panose="02000000000000000000" pitchFamily="2" charset="0"/>
            </a:endParaRPr>
          </a:p>
        </p:txBody>
      </p:sp>
      <p:sp>
        <p:nvSpPr>
          <p:cNvPr id="13" name="TextBox 12"/>
          <p:cNvSpPr txBox="1"/>
          <p:nvPr/>
        </p:nvSpPr>
        <p:spPr>
          <a:xfrm>
            <a:off x="6835489" y="4324066"/>
            <a:ext cx="3114866"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a:solidFill>
                  <a:schemeClr val="tx1"/>
                </a:solidFill>
                <a:latin typeface="NikoshBAN" pitchFamily="2" charset="0"/>
                <a:cs typeface="NikoshBAN" pitchFamily="2" charset="0"/>
              </a:rPr>
              <a:t>খ</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সহজ</a:t>
            </a:r>
            <a:endParaRPr lang="en-US" sz="2000" dirty="0">
              <a:solidFill>
                <a:schemeClr val="tx1"/>
              </a:solidFill>
              <a:latin typeface="NikoshBAN" panose="02000000000000000000" pitchFamily="2" charset="0"/>
              <a:cs typeface="NikoshBAN" panose="02000000000000000000" pitchFamily="2" charset="0"/>
            </a:endParaRPr>
          </a:p>
        </p:txBody>
      </p:sp>
      <p:sp>
        <p:nvSpPr>
          <p:cNvPr id="14" name="TextBox 13"/>
          <p:cNvSpPr txBox="1"/>
          <p:nvPr/>
        </p:nvSpPr>
        <p:spPr>
          <a:xfrm>
            <a:off x="6838363" y="4992123"/>
            <a:ext cx="3111992"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2000" dirty="0" smtClean="0">
                <a:latin typeface="NikoshBAN" panose="02000000000000000000" pitchFamily="2" charset="0"/>
                <a:cs typeface="NikoshBAN" panose="02000000000000000000" pitchFamily="2" charset="0"/>
              </a:rPr>
              <a:t>ঘ.</a:t>
            </a:r>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ছোট</a:t>
            </a:r>
            <a:endParaRPr lang="en-US" sz="20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2573243" y="5025461"/>
            <a:ext cx="3033712" cy="40011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a:latin typeface="NikoshBAN" panose="02000000000000000000" pitchFamily="2" charset="0"/>
                <a:cs typeface="NikoshBAN" panose="02000000000000000000" pitchFamily="2" charset="0"/>
              </a:rPr>
              <a:t>গ</a:t>
            </a:r>
            <a:r>
              <a:rPr lang="bn-BD" sz="2000" dirty="0" smtClean="0">
                <a:solidFill>
                  <a:schemeClr val="tx1"/>
                </a:solidFill>
                <a:latin typeface="NikoshBAN" panose="02000000000000000000" pitchFamily="2" charset="0"/>
                <a:cs typeface="NikoshBAN" panose="02000000000000000000" pitchFamily="2" charset="0"/>
              </a:rPr>
              <a:t>.</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itchFamily="2" charset="0"/>
                <a:cs typeface="NikoshBAN" pitchFamily="2" charset="0"/>
              </a:rPr>
              <a:t>জটিল</a:t>
            </a:r>
            <a:endParaRPr lang="en-US" sz="2000" dirty="0">
              <a:solidFill>
                <a:schemeClr val="tx1"/>
              </a:solidFill>
              <a:latin typeface="NikoshBAN" pitchFamily="2" charset="0"/>
              <a:cs typeface="NikoshBAN" pitchFamily="2" charset="0"/>
            </a:endParaRPr>
          </a:p>
        </p:txBody>
      </p:sp>
      <p:grpSp>
        <p:nvGrpSpPr>
          <p:cNvPr id="16" name="Group 15"/>
          <p:cNvGrpSpPr/>
          <p:nvPr/>
        </p:nvGrpSpPr>
        <p:grpSpPr>
          <a:xfrm>
            <a:off x="6835489" y="118745"/>
            <a:ext cx="3263854" cy="1593974"/>
            <a:chOff x="8225056" y="941740"/>
            <a:chExt cx="3023434" cy="2860964"/>
          </a:xfrm>
        </p:grpSpPr>
        <p:sp>
          <p:nvSpPr>
            <p:cNvPr id="17" name="Oval 16"/>
            <p:cNvSpPr/>
            <p:nvPr/>
          </p:nvSpPr>
          <p:spPr>
            <a:xfrm>
              <a:off x="8225056" y="941740"/>
              <a:ext cx="3023434" cy="2860964"/>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dirty="0"/>
            </a:p>
          </p:txBody>
        </p:sp>
        <p:sp>
          <p:nvSpPr>
            <p:cNvPr id="18" name="TextBox 17"/>
            <p:cNvSpPr txBox="1"/>
            <p:nvPr/>
          </p:nvSpPr>
          <p:spPr>
            <a:xfrm>
              <a:off x="8872170" y="1636206"/>
              <a:ext cx="1886148" cy="1270558"/>
            </a:xfrm>
            <a:prstGeom prst="rect">
              <a:avLst/>
            </a:prstGeom>
            <a:noFill/>
          </p:spPr>
          <p:txBody>
            <a:bodyPr wrap="none" rtlCol="0">
              <a:spAutoFit/>
            </a:bodyPr>
            <a:lstStyle/>
            <a:p>
              <a:pPr algn="ctr"/>
              <a:r>
                <a:rPr lang="bn-BD"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আবার চেষ্টা</a:t>
              </a:r>
            </a:p>
            <a:p>
              <a:pPr algn="ctr"/>
              <a:r>
                <a:rPr lang="bn-BD"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p>
          </p:txBody>
        </p:sp>
      </p:grpSp>
      <p:sp>
        <p:nvSpPr>
          <p:cNvPr id="19" name="TextBox 18"/>
          <p:cNvSpPr txBox="1"/>
          <p:nvPr/>
        </p:nvSpPr>
        <p:spPr>
          <a:xfrm>
            <a:off x="2595238" y="5619466"/>
            <a:ext cx="697411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atin typeface="NikoshBAN" pitchFamily="2" charset="0"/>
                <a:cs typeface="NikoshBAN" pitchFamily="2" charset="0"/>
              </a:rPr>
              <a:t>৩। </a:t>
            </a:r>
            <a:r>
              <a:rPr lang="en-US" sz="2400" b="1" dirty="0" err="1" smtClean="0">
                <a:latin typeface="NikoshBAN" pitchFamily="2" charset="0"/>
                <a:cs typeface="NikoshBAN" pitchFamily="2" charset="0"/>
              </a:rPr>
              <a:t>হ্যাকারের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প্রকারভেদ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আলোচনা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a:t>
            </a:r>
            <a:r>
              <a:rPr lang="en-US" sz="2400" b="1" dirty="0" smtClean="0">
                <a:latin typeface="NikoshBAN" pitchFamily="2" charset="0"/>
                <a:cs typeface="NikoshBAN" pitchFamily="2" charset="0"/>
              </a:rPr>
              <a:t>।</a:t>
            </a:r>
            <a:endParaRPr lang="en-US" sz="1600" b="1" dirty="0">
              <a:latin typeface="NikoshBAN" pitchFamily="2" charset="0"/>
              <a:cs typeface="NikoshBAN" pitchFamily="2" charset="0"/>
            </a:endParaRPr>
          </a:p>
        </p:txBody>
      </p:sp>
    </p:spTree>
    <p:extLst>
      <p:ext uri="{BB962C8B-B14F-4D97-AF65-F5344CB8AC3E}">
        <p14:creationId xmlns:p14="http://schemas.microsoft.com/office/powerpoint/2010/main" val="380372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2000" fill="hold"/>
                                        <p:tgtEl>
                                          <p:spTgt spid="16"/>
                                        </p:tgtEl>
                                        <p:attrNameLst>
                                          <p:attrName>ppt_w</p:attrName>
                                        </p:attrNameLst>
                                      </p:cBhvr>
                                      <p:tavLst>
                                        <p:tav tm="0">
                                          <p:val>
                                            <p:fltVal val="0"/>
                                          </p:val>
                                        </p:tav>
                                        <p:tav tm="100000">
                                          <p:val>
                                            <p:strVal val="#ppt_w"/>
                                          </p:val>
                                        </p:tav>
                                      </p:tavLst>
                                    </p:anim>
                                    <p:anim calcmode="lin" valueType="num">
                                      <p:cBhvr>
                                        <p:cTn id="57" dur="2000" fill="hold"/>
                                        <p:tgtEl>
                                          <p:spTgt spid="16"/>
                                        </p:tgtEl>
                                        <p:attrNameLst>
                                          <p:attrName>ppt_h</p:attrName>
                                        </p:attrNameLst>
                                      </p:cBhvr>
                                      <p:tavLst>
                                        <p:tav tm="0">
                                          <p:val>
                                            <p:fltVal val="0"/>
                                          </p:val>
                                        </p:tav>
                                        <p:tav tm="100000">
                                          <p:val>
                                            <p:strVal val="#ppt_h"/>
                                          </p:val>
                                        </p:tav>
                                      </p:tavLst>
                                    </p:anim>
                                    <p:animEffect transition="in" filter="fade">
                                      <p:cBhvr>
                                        <p:cTn id="58" dur="2000"/>
                                        <p:tgtEl>
                                          <p:spTgt spid="16"/>
                                        </p:tgtEl>
                                      </p:cBhvr>
                                    </p:animEffect>
                                  </p:childTnLst>
                                  <p:subTnLst>
                                    <p:set>
                                      <p:cBhvr override="childStyle">
                                        <p:cTn dur="1" fill="hold" display="0" masterRel="sameClick" afterEffect="1">
                                          <p:stCondLst>
                                            <p:cond evt="end" delay="0">
                                              <p:tn val="54"/>
                                            </p:cond>
                                          </p:stCondLst>
                                        </p:cTn>
                                        <p:tgtEl>
                                          <p:spTgt spid="16"/>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2000" fill="hold"/>
                                        <p:tgtEl>
                                          <p:spTgt spid="16"/>
                                        </p:tgtEl>
                                        <p:attrNameLst>
                                          <p:attrName>ppt_w</p:attrName>
                                        </p:attrNameLst>
                                      </p:cBhvr>
                                      <p:tavLst>
                                        <p:tav tm="0">
                                          <p:val>
                                            <p:fltVal val="0"/>
                                          </p:val>
                                        </p:tav>
                                        <p:tav tm="100000">
                                          <p:val>
                                            <p:strVal val="#ppt_w"/>
                                          </p:val>
                                        </p:tav>
                                      </p:tavLst>
                                    </p:anim>
                                    <p:anim calcmode="lin" valueType="num">
                                      <p:cBhvr>
                                        <p:cTn id="65" dur="2000" fill="hold"/>
                                        <p:tgtEl>
                                          <p:spTgt spid="16"/>
                                        </p:tgtEl>
                                        <p:attrNameLst>
                                          <p:attrName>ppt_h</p:attrName>
                                        </p:attrNameLst>
                                      </p:cBhvr>
                                      <p:tavLst>
                                        <p:tav tm="0">
                                          <p:val>
                                            <p:fltVal val="0"/>
                                          </p:val>
                                        </p:tav>
                                        <p:tav tm="100000">
                                          <p:val>
                                            <p:strVal val="#ppt_h"/>
                                          </p:val>
                                        </p:tav>
                                      </p:tavLst>
                                    </p:anim>
                                    <p:animEffect transition="in" filter="fade">
                                      <p:cBhvr>
                                        <p:cTn id="66" dur="2000"/>
                                        <p:tgtEl>
                                          <p:spTgt spid="16"/>
                                        </p:tgtEl>
                                      </p:cBhvr>
                                    </p:animEffect>
                                  </p:childTnLst>
                                  <p:subTnLst>
                                    <p:set>
                                      <p:cBhvr override="childStyle">
                                        <p:cTn dur="1" fill="hold" display="0" masterRel="sameClick" afterEffect="1">
                                          <p:stCondLst>
                                            <p:cond evt="end" delay="0">
                                              <p:tn val="62"/>
                                            </p:cond>
                                          </p:stCondLst>
                                        </p:cTn>
                                        <p:tgtEl>
                                          <p:spTgt spid="16"/>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3"/>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2000" fill="hold"/>
                                        <p:tgtEl>
                                          <p:spTgt spid="16"/>
                                        </p:tgtEl>
                                        <p:attrNameLst>
                                          <p:attrName>ppt_w</p:attrName>
                                        </p:attrNameLst>
                                      </p:cBhvr>
                                      <p:tavLst>
                                        <p:tav tm="0">
                                          <p:val>
                                            <p:fltVal val="0"/>
                                          </p:val>
                                        </p:tav>
                                        <p:tav tm="100000">
                                          <p:val>
                                            <p:strVal val="#ppt_w"/>
                                          </p:val>
                                        </p:tav>
                                      </p:tavLst>
                                    </p:anim>
                                    <p:anim calcmode="lin" valueType="num">
                                      <p:cBhvr>
                                        <p:cTn id="73" dur="2000" fill="hold"/>
                                        <p:tgtEl>
                                          <p:spTgt spid="16"/>
                                        </p:tgtEl>
                                        <p:attrNameLst>
                                          <p:attrName>ppt_h</p:attrName>
                                        </p:attrNameLst>
                                      </p:cBhvr>
                                      <p:tavLst>
                                        <p:tav tm="0">
                                          <p:val>
                                            <p:fltVal val="0"/>
                                          </p:val>
                                        </p:tav>
                                        <p:tav tm="100000">
                                          <p:val>
                                            <p:strVal val="#ppt_h"/>
                                          </p:val>
                                        </p:tav>
                                      </p:tavLst>
                                    </p:anim>
                                    <p:animEffect transition="in" filter="fade">
                                      <p:cBhvr>
                                        <p:cTn id="74" dur="2000"/>
                                        <p:tgtEl>
                                          <p:spTgt spid="16"/>
                                        </p:tgtEl>
                                      </p:cBhvr>
                                    </p:animEffect>
                                  </p:childTnLst>
                                  <p:subTnLst>
                                    <p:set>
                                      <p:cBhvr override="childStyle">
                                        <p:cTn dur="1" fill="hold" display="0" masterRel="sameClick" afterEffect="1">
                                          <p:stCondLst>
                                            <p:cond evt="end" delay="0">
                                              <p:tn val="70"/>
                                            </p:cond>
                                          </p:stCondLst>
                                        </p:cTn>
                                        <p:tgtEl>
                                          <p:spTgt spid="16"/>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4"/>
                  </p:tgtEl>
                </p:cond>
              </p:nextCondLst>
            </p:seq>
          </p:childTnLst>
        </p:cTn>
      </p:par>
    </p:tnLst>
    <p:bldLst>
      <p:bldP spid="3" grpId="0" animBg="1"/>
      <p:bldP spid="5" grpId="0" animBg="1"/>
      <p:bldP spid="6" grpId="0" animBg="1"/>
      <p:bldP spid="12" grpId="0" animBg="1"/>
      <p:bldP spid="13" grpId="0" animBg="1"/>
      <p:bldP spid="14"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2924" y="651405"/>
            <a:ext cx="8911687" cy="128089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পরিচিতি</a:t>
            </a:r>
            <a:r>
              <a:rPr lang="en-US" dirty="0" smtClean="0">
                <a:effectLst>
                  <a:outerShdw blurRad="38100" dist="38100" dir="2700000" algn="tl">
                    <a:srgbClr val="000000">
                      <a:alpha val="43137"/>
                    </a:srgbClr>
                  </a:outerShdw>
                </a:effectLst>
                <a:latin typeface="NikoshBAN" pitchFamily="2" charset="0"/>
                <a:cs typeface="NikoshBAN" pitchFamily="2" charset="0"/>
              </a:rPr>
              <a:t> </a:t>
            </a:r>
            <a:br>
              <a:rPr lang="en-US" dirty="0" smtClean="0">
                <a:effectLst>
                  <a:outerShdw blurRad="38100" dist="38100" dir="2700000" algn="tl">
                    <a:srgbClr val="000000">
                      <a:alpha val="43137"/>
                    </a:srgbClr>
                  </a:outerShdw>
                </a:effectLst>
                <a:latin typeface="NikoshBAN" pitchFamily="2" charset="0"/>
                <a:cs typeface="NikoshBAN" pitchFamily="2" charset="0"/>
              </a:rPr>
            </a:br>
            <a:endParaRPr lang="en-US" dirty="0"/>
          </a:p>
        </p:txBody>
      </p:sp>
      <p:sp>
        <p:nvSpPr>
          <p:cNvPr id="3" name="Content Placeholder 2"/>
          <p:cNvSpPr txBox="1">
            <a:spLocks/>
          </p:cNvSpPr>
          <p:nvPr/>
        </p:nvSpPr>
        <p:spPr>
          <a:xfrm>
            <a:off x="2589212" y="2133600"/>
            <a:ext cx="4313864" cy="377762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9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শিক্ষক</a:t>
            </a:r>
            <a:r>
              <a:rPr lang="en-US" sz="39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9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পরিচিতি</a:t>
            </a:r>
            <a:r>
              <a:rPr lang="en-US" sz="39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bn-BD" sz="39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indent="0" algn="ctr">
              <a:buFont typeface="Arial" panose="020B0604020202020204" pitchFamily="34" charset="0"/>
              <a:buNone/>
            </a:pPr>
            <a:endParaRPr lang="bn-BD"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indent="0" algn="ctr">
              <a:buFont typeface="Arial" panose="020B0604020202020204" pitchFamily="34" charset="0"/>
              <a:buNone/>
            </a:pPr>
            <a:endPar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indent="0" algn="ctr">
              <a:buFont typeface="Arial" panose="020B0604020202020204" pitchFamily="34" charset="0"/>
              <a:buNone/>
            </a:pPr>
            <a:r>
              <a:rPr lang="bn-BD" b="1" dirty="0" smtClean="0">
                <a:latin typeface="NikoshBAN" panose="02000000000000000000" pitchFamily="2" charset="0"/>
                <a:cs typeface="NikoshBAN" panose="02000000000000000000" pitchFamily="2" charset="0"/>
              </a:rPr>
              <a:t>জাহিদুল ইসলাম</a:t>
            </a:r>
            <a:endParaRPr lang="en-US" b="1" dirty="0" smtClean="0">
              <a:latin typeface="NikoshBAN" panose="02000000000000000000" pitchFamily="2" charset="0"/>
              <a:cs typeface="NikoshBAN" panose="02000000000000000000" pitchFamily="2" charset="0"/>
            </a:endParaRPr>
          </a:p>
          <a:p>
            <a:pPr marL="0" indent="0" algn="ctr">
              <a:buFont typeface="Arial" panose="020B0604020202020204" pitchFamily="34" charset="0"/>
              <a:buNone/>
            </a:pPr>
            <a:r>
              <a:rPr lang="en-US" b="1" dirty="0" err="1" smtClean="0">
                <a:solidFill>
                  <a:srgbClr val="7030A0"/>
                </a:solidFill>
                <a:latin typeface="NikoshBAN" pitchFamily="2" charset="0"/>
                <a:cs typeface="NikoshBAN" pitchFamily="2" charset="0"/>
              </a:rPr>
              <a:t>সহকারী</a:t>
            </a:r>
            <a:r>
              <a:rPr lang="en-US" b="1" dirty="0" smtClean="0">
                <a:solidFill>
                  <a:srgbClr val="7030A0"/>
                </a:solidFill>
                <a:latin typeface="NikoshBAN" pitchFamily="2" charset="0"/>
                <a:cs typeface="NikoshBAN" pitchFamily="2" charset="0"/>
              </a:rPr>
              <a:t> </a:t>
            </a:r>
            <a:r>
              <a:rPr lang="en-US" b="1" dirty="0" err="1" smtClean="0">
                <a:solidFill>
                  <a:srgbClr val="7030A0"/>
                </a:solidFill>
                <a:latin typeface="NikoshBAN" pitchFamily="2" charset="0"/>
                <a:cs typeface="NikoshBAN" pitchFamily="2" charset="0"/>
              </a:rPr>
              <a:t>শিক্ষক</a:t>
            </a:r>
            <a:r>
              <a:rPr lang="en-US" b="1" dirty="0" smtClean="0">
                <a:solidFill>
                  <a:srgbClr val="7030A0"/>
                </a:solidFill>
                <a:latin typeface="NikoshBAN" pitchFamily="2" charset="0"/>
                <a:cs typeface="NikoshBAN" pitchFamily="2" charset="0"/>
              </a:rPr>
              <a:t> </a:t>
            </a:r>
          </a:p>
          <a:p>
            <a:pPr marL="0" indent="0" algn="ctr">
              <a:buFont typeface="Arial" panose="020B0604020202020204" pitchFamily="34" charset="0"/>
              <a:buNone/>
            </a:pPr>
            <a:r>
              <a:rPr lang="bn-BD" b="1" dirty="0" smtClean="0">
                <a:solidFill>
                  <a:srgbClr val="7030A0"/>
                </a:solidFill>
                <a:latin typeface="NikoshBAN" panose="02000000000000000000" pitchFamily="2" charset="0"/>
                <a:cs typeface="NikoshBAN" panose="02000000000000000000" pitchFamily="2" charset="0"/>
              </a:rPr>
              <a:t>নলিয়ান মাধ্যমিক বিদ্যালয়</a:t>
            </a:r>
            <a:endParaRPr lang="en-US" b="1" dirty="0" smtClean="0">
              <a:solidFill>
                <a:srgbClr val="7030A0"/>
              </a:solidFill>
              <a:latin typeface="NikoshBAN" panose="02000000000000000000" pitchFamily="2" charset="0"/>
              <a:cs typeface="NikoshBAN" panose="02000000000000000000" pitchFamily="2" charset="0"/>
            </a:endParaRPr>
          </a:p>
          <a:p>
            <a:pPr marL="0" indent="0" algn="ctr">
              <a:buFont typeface="Arial" panose="020B0604020202020204" pitchFamily="34" charset="0"/>
              <a:buNone/>
            </a:pPr>
            <a:r>
              <a:rPr lang="bn-BD" b="1" dirty="0" smtClean="0">
                <a:solidFill>
                  <a:srgbClr val="7030A0"/>
                </a:solidFill>
                <a:latin typeface="NikoshBAN" panose="02000000000000000000" pitchFamily="2" charset="0"/>
                <a:cs typeface="NikoshBAN" panose="02000000000000000000" pitchFamily="2" charset="0"/>
              </a:rPr>
              <a:t>দাকোপ, খুলনা</a:t>
            </a:r>
            <a:endParaRPr lang="en-US" dirty="0" smtClean="0"/>
          </a:p>
          <a:p>
            <a:pPr marL="0" indent="0" algn="ctr">
              <a:buFont typeface="Arial" panose="020B0604020202020204" pitchFamily="34" charset="0"/>
              <a:buNone/>
            </a:pPr>
            <a:r>
              <a:rPr lang="bn-BD" b="1" dirty="0" smtClean="0">
                <a:effectLst>
                  <a:outerShdw blurRad="38100" dist="38100" dir="2700000" algn="tl">
                    <a:srgbClr val="000000">
                      <a:alpha val="43137"/>
                    </a:srgbClr>
                  </a:outerShdw>
                </a:effectLst>
              </a:rPr>
              <a:t>মোবাঃ নং- ০১৯৪৩৫১৩৬৪৬</a:t>
            </a:r>
            <a:endParaRPr lang="en-US" b="1" dirty="0" smtClean="0">
              <a:effectLst>
                <a:outerShdw blurRad="38100" dist="38100" dir="2700000" algn="tl">
                  <a:srgbClr val="000000">
                    <a:alpha val="43137"/>
                  </a:srgbClr>
                </a:outerShdw>
              </a:effectLst>
            </a:endParaRPr>
          </a:p>
          <a:p>
            <a:endParaRPr lang="en-US" dirty="0"/>
          </a:p>
        </p:txBody>
      </p:sp>
      <p:sp>
        <p:nvSpPr>
          <p:cNvPr id="4" name="Content Placeholder 3"/>
          <p:cNvSpPr txBox="1">
            <a:spLocks/>
          </p:cNvSpPr>
          <p:nvPr/>
        </p:nvSpPr>
        <p:spPr>
          <a:xfrm>
            <a:off x="7190747" y="2126222"/>
            <a:ext cx="4313864" cy="37776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defRPr/>
            </a:pPr>
            <a:r>
              <a:rPr lang="en-US" sz="48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পাঠ</a:t>
            </a:r>
            <a:r>
              <a:rPr lang="en-US" sz="48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পরিচিতি</a:t>
            </a:r>
            <a:r>
              <a:rPr lang="en-US" sz="48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p>
          <a:p>
            <a:pPr marL="0" indent="0" algn="ctr">
              <a:spcBef>
                <a:spcPts val="0"/>
              </a:spcBef>
              <a:buFont typeface="Arial" panose="020B0604020202020204" pitchFamily="34" charset="0"/>
              <a:buNone/>
              <a:defRPr/>
            </a:pPr>
            <a:r>
              <a:rPr lang="en-US" sz="3000" dirty="0" err="1" smtClean="0">
                <a:latin typeface="NikoshBAN" pitchFamily="2" charset="0"/>
                <a:cs typeface="NikoshBAN" pitchFamily="2" charset="0"/>
              </a:rPr>
              <a:t>শ্রেণি</a:t>
            </a:r>
            <a:r>
              <a:rPr lang="en-US" sz="3000" dirty="0" smtClean="0">
                <a:latin typeface="NikoshBAN" pitchFamily="2" charset="0"/>
                <a:cs typeface="NikoshBAN" pitchFamily="2" charset="0"/>
              </a:rPr>
              <a:t>:</a:t>
            </a:r>
            <a:r>
              <a:rPr lang="bn-BD" sz="3000" dirty="0" smtClean="0">
                <a:latin typeface="NikoshBAN" pitchFamily="2" charset="0"/>
                <a:cs typeface="NikoshBAN" pitchFamily="2" charset="0"/>
              </a:rPr>
              <a:t> </a:t>
            </a:r>
            <a:r>
              <a:rPr lang="en-US" sz="3000" dirty="0">
                <a:latin typeface="NikoshBAN" pitchFamily="2" charset="0"/>
                <a:cs typeface="NikoshBAN" pitchFamily="2" charset="0"/>
              </a:rPr>
              <a:t>8</a:t>
            </a:r>
            <a:r>
              <a:rPr lang="bn-IN" sz="3000" dirty="0" smtClean="0">
                <a:latin typeface="NikoshBAN" pitchFamily="2" charset="0"/>
                <a:cs typeface="NikoshBAN" pitchFamily="2" charset="0"/>
              </a:rPr>
              <a:t>ম</a:t>
            </a:r>
            <a:endParaRPr lang="en-US" sz="3000" dirty="0" smtClean="0">
              <a:latin typeface="NikoshBAN" pitchFamily="2" charset="0"/>
              <a:cs typeface="NikoshBAN" pitchFamily="2" charset="0"/>
            </a:endParaRPr>
          </a:p>
          <a:p>
            <a:pPr marL="0" indent="0" algn="ctr">
              <a:spcBef>
                <a:spcPts val="0"/>
              </a:spcBef>
              <a:buFont typeface="Arial" panose="020B0604020202020204" pitchFamily="34" charset="0"/>
              <a:buNone/>
              <a:defRPr/>
            </a:pPr>
            <a:r>
              <a:rPr lang="en-US" sz="3000" b="1" dirty="0" err="1" smtClean="0">
                <a:latin typeface="NikoshBAN" pitchFamily="2" charset="0"/>
                <a:cs typeface="NikoshBAN" pitchFamily="2" charset="0"/>
              </a:rPr>
              <a:t>বিষয়</a:t>
            </a:r>
            <a:r>
              <a:rPr lang="en-US" sz="3000" b="1" dirty="0" smtClean="0">
                <a:latin typeface="NikoshBAN" pitchFamily="2" charset="0"/>
                <a:cs typeface="NikoshBAN" pitchFamily="2" charset="0"/>
              </a:rPr>
              <a:t>:</a:t>
            </a:r>
            <a:r>
              <a:rPr lang="bn-BD" sz="3000" b="1" dirty="0" smtClean="0">
                <a:latin typeface="NikoshBAN" pitchFamily="2" charset="0"/>
                <a:cs typeface="NikoshBAN" pitchFamily="2" charset="0"/>
              </a:rPr>
              <a:t> তথ্য ও যোগাযোগ</a:t>
            </a:r>
            <a:r>
              <a:rPr lang="en-US" sz="3000" b="1" dirty="0" smtClean="0">
                <a:latin typeface="NikoshBAN" pitchFamily="2" charset="0"/>
                <a:cs typeface="NikoshBAN" pitchFamily="2" charset="0"/>
              </a:rPr>
              <a:t> </a:t>
            </a:r>
            <a:r>
              <a:rPr lang="bn-BD" sz="3000" b="1" dirty="0" smtClean="0">
                <a:latin typeface="NikoshBAN" pitchFamily="2" charset="0"/>
                <a:cs typeface="NikoshBAN" pitchFamily="2" charset="0"/>
              </a:rPr>
              <a:t>প্রযুক্তি</a:t>
            </a:r>
            <a:endParaRPr lang="bn-IN" sz="3000" b="1" dirty="0" smtClean="0">
              <a:latin typeface="NikoshBAN" pitchFamily="2" charset="0"/>
              <a:cs typeface="NikoshBAN" pitchFamily="2" charset="0"/>
            </a:endParaRPr>
          </a:p>
          <a:p>
            <a:pPr marL="0" indent="0" algn="ctr">
              <a:spcBef>
                <a:spcPts val="0"/>
              </a:spcBef>
              <a:buFont typeface="Arial" panose="020B0604020202020204" pitchFamily="34" charset="0"/>
              <a:buNone/>
              <a:defRPr/>
            </a:pPr>
            <a:r>
              <a:rPr lang="bn-BD" sz="3000" dirty="0" smtClean="0">
                <a:latin typeface="NikoshBAN" pitchFamily="2" charset="0"/>
                <a:cs typeface="NikoshBAN" pitchFamily="2" charset="0"/>
              </a:rPr>
              <a:t>অধ্যায়</a:t>
            </a:r>
            <a:r>
              <a:rPr lang="en-US" sz="3000" dirty="0" smtClean="0">
                <a:latin typeface="NikoshBAN" pitchFamily="2" charset="0"/>
                <a:cs typeface="NikoshBAN" pitchFamily="2" charset="0"/>
              </a:rPr>
              <a:t>: 3য় </a:t>
            </a:r>
          </a:p>
          <a:p>
            <a:pPr marL="0" indent="0" algn="ctr">
              <a:spcBef>
                <a:spcPts val="0"/>
              </a:spcBef>
              <a:buFont typeface="Arial" panose="020B0604020202020204" pitchFamily="34" charset="0"/>
              <a:buNone/>
              <a:defRPr/>
            </a:pPr>
            <a:r>
              <a:rPr lang="bn-BD" sz="3000" dirty="0" smtClean="0">
                <a:latin typeface="NikoshBAN" pitchFamily="2" charset="0"/>
                <a:cs typeface="NikoshBAN" pitchFamily="2" charset="0"/>
              </a:rPr>
              <a:t>পাঠ</a:t>
            </a:r>
            <a:r>
              <a:rPr lang="en-US" sz="3000" dirty="0" smtClean="0">
                <a:latin typeface="NikoshBAN" pitchFamily="2" charset="0"/>
                <a:cs typeface="NikoshBAN" pitchFamily="2" charset="0"/>
              </a:rPr>
              <a:t>: </a:t>
            </a:r>
            <a:r>
              <a:rPr lang="en-US" sz="3000" dirty="0" smtClean="0">
                <a:latin typeface="NikoshBAN" pitchFamily="2" charset="0"/>
                <a:cs typeface="NikoshBAN" pitchFamily="2" charset="0"/>
              </a:rPr>
              <a:t>18</a:t>
            </a:r>
            <a:r>
              <a:rPr lang="bn-IN" sz="3000" dirty="0" smtClean="0">
                <a:latin typeface="NikoshBAN" pitchFamily="2" charset="0"/>
                <a:cs typeface="NikoshBAN" pitchFamily="2" charset="0"/>
              </a:rPr>
              <a:t> </a:t>
            </a:r>
            <a:endParaRPr lang="en-US" sz="3000" dirty="0" smtClean="0">
              <a:latin typeface="NikoshBAN" pitchFamily="2" charset="0"/>
              <a:cs typeface="NikoshBAN" pitchFamily="2" charset="0"/>
            </a:endParaRPr>
          </a:p>
          <a:p>
            <a:pPr marL="0" indent="0" algn="ctr">
              <a:spcBef>
                <a:spcPts val="0"/>
              </a:spcBef>
              <a:buFont typeface="Arial" panose="020B0604020202020204" pitchFamily="34" charset="0"/>
              <a:buNone/>
              <a:defRPr/>
            </a:pPr>
            <a:r>
              <a:rPr lang="bn-BD" sz="3000" dirty="0" smtClean="0">
                <a:latin typeface="NikoshBAN" pitchFamily="2" charset="0"/>
                <a:cs typeface="NikoshBAN" pitchFamily="2" charset="0"/>
              </a:rPr>
              <a:t>সময়: ৫০ মিনিট</a:t>
            </a:r>
            <a:endParaRPr lang="en-US" sz="3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8359" y="2634017"/>
            <a:ext cx="1115569" cy="887105"/>
          </a:xfrm>
          <a:prstGeom prst="rect">
            <a:avLst/>
          </a:prstGeom>
        </p:spPr>
      </p:pic>
    </p:spTree>
    <p:extLst>
      <p:ext uri="{BB962C8B-B14F-4D97-AF65-F5344CB8AC3E}">
        <p14:creationId xmlns:p14="http://schemas.microsoft.com/office/powerpoint/2010/main" val="4055666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5630" y="490182"/>
            <a:ext cx="5638800"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bn-BD" sz="5400" b="1" u="sng"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বাড়ির কাজ</a:t>
            </a:r>
            <a:endParaRPr lang="en-US" sz="5400" b="1" u="sng"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p:cNvSpPr/>
          <p:nvPr/>
        </p:nvSpPr>
        <p:spPr>
          <a:xfrm>
            <a:off x="2408830" y="3860465"/>
            <a:ext cx="8001000" cy="1323439"/>
          </a:xfrm>
          <a:prstGeom prst="rect">
            <a:avLst/>
          </a:prstGeom>
          <a:solidFill>
            <a:srgbClr val="FFFFCC"/>
          </a:solidFill>
          <a:ln w="57150">
            <a:solidFill>
              <a:srgbClr val="6699FF"/>
            </a:solidFill>
          </a:ln>
        </p:spPr>
        <p:txBody>
          <a:bodyPr wrap="square">
            <a:spAutoFit/>
          </a:bodyPr>
          <a:lstStyle/>
          <a:p>
            <a:pPr algn="ctr">
              <a:defRPr/>
            </a:pP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গ্রে</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হেট</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হ্যাকার</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হল</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পৃথিবীর</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প্রতিবাদী</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কন্ঠস্বর</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উক্তিটির</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সাপেক্ষ</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যুক্তি</a:t>
            </a: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a:t>
            </a:r>
            <a:r>
              <a:rPr lang="en-US" sz="40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উপস্থাপন</a:t>
            </a: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করে আনবে।</a:t>
            </a:r>
            <a:endParaRPr lang="bn-BD"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pic>
        <p:nvPicPr>
          <p:cNvPr id="4" name="Picture 3" descr="E:\MOTIAR\D,contennt Picture 2\ho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0" y="109182"/>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66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4212" y="617562"/>
            <a:ext cx="754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Motiar D. Content\Class Viii\Picture\পাঠ ১৮\0019b91e920a123b5cb1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612" y="2979761"/>
            <a:ext cx="6477000" cy="31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57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2063" y="4214141"/>
            <a:ext cx="8077200" cy="1323439"/>
          </a:xfrm>
          <a:prstGeom prst="rect">
            <a:avLst/>
          </a:prstGeom>
          <a:solidFill>
            <a:srgbClr val="FFCCCC"/>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পরিচয়</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বা</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আইডি</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চুরির</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হ</a:t>
            </a:r>
            <a:r>
              <a:rPr lang="bn-BD" sz="4000" b="1" dirty="0" smtClean="0">
                <a:effectLst>
                  <a:outerShdw blurRad="38100" dist="38100" dir="2700000" algn="tl">
                    <a:srgbClr val="000000">
                      <a:alpha val="43137"/>
                    </a:srgbClr>
                  </a:outerShdw>
                </a:effectLst>
                <a:latin typeface="NikoshLightBAN" pitchFamily="2" charset="0"/>
                <a:cs typeface="NikoshLightBAN" pitchFamily="2" charset="0"/>
              </a:rPr>
              <a:t>া</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ত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থেকে</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রক্ষার</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জন্য</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কী</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 </a:t>
            </a:r>
            <a:r>
              <a:rPr lang="en-US" sz="4000" b="1" dirty="0" err="1" smtClean="0">
                <a:effectLst>
                  <a:outerShdw blurRad="38100" dist="38100" dir="2700000" algn="tl">
                    <a:srgbClr val="000000">
                      <a:alpha val="43137"/>
                    </a:srgbClr>
                  </a:outerShdw>
                </a:effectLst>
                <a:latin typeface="NikoshLightBAN" pitchFamily="2" charset="0"/>
                <a:cs typeface="NikoshLightBAN" pitchFamily="2" charset="0"/>
              </a:rPr>
              <a:t>প্রয়োজন</a:t>
            </a:r>
            <a:r>
              <a:rPr lang="en-US" sz="4000" b="1" dirty="0" smtClean="0">
                <a:effectLst>
                  <a:outerShdw blurRad="38100" dist="38100" dir="2700000" algn="tl">
                    <a:srgbClr val="000000">
                      <a:alpha val="43137"/>
                    </a:srgbClr>
                  </a:outerShdw>
                </a:effectLst>
                <a:latin typeface="NikoshLightBAN" pitchFamily="2" charset="0"/>
                <a:cs typeface="NikoshLightBAN" pitchFamily="2" charset="0"/>
              </a:rPr>
              <a:t>?</a:t>
            </a:r>
            <a:endParaRPr lang="en-US" sz="4000" b="1" dirty="0">
              <a:effectLst>
                <a:outerShdw blurRad="38100" dist="38100" dir="2700000" algn="tl">
                  <a:srgbClr val="000000">
                    <a:alpha val="43137"/>
                  </a:srgbClr>
                </a:outerShdw>
              </a:effectLst>
              <a:latin typeface="NikoshLightBAN" pitchFamily="2" charset="0"/>
              <a:cs typeface="NikoshLightBAN" pitchFamily="2" charset="0"/>
            </a:endParaRPr>
          </a:p>
        </p:txBody>
      </p:sp>
      <p:sp>
        <p:nvSpPr>
          <p:cNvPr id="3" name="TextBox 2"/>
          <p:cNvSpPr txBox="1"/>
          <p:nvPr/>
        </p:nvSpPr>
        <p:spPr>
          <a:xfrm>
            <a:off x="3137848" y="4482218"/>
            <a:ext cx="6652584"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b="1" dirty="0" err="1" smtClean="0">
                <a:solidFill>
                  <a:schemeClr val="tx1"/>
                </a:solidFill>
                <a:latin typeface="NikoshLightBAN" pitchFamily="2" charset="0"/>
                <a:cs typeface="NikoshLightBAN" pitchFamily="2" charset="0"/>
              </a:rPr>
              <a:t>অনলাইন</a:t>
            </a:r>
            <a:r>
              <a:rPr lang="en-US" sz="5400" b="1" dirty="0" smtClean="0">
                <a:solidFill>
                  <a:schemeClr val="tx1"/>
                </a:solidFill>
                <a:latin typeface="NikoshLightBAN" pitchFamily="2" charset="0"/>
                <a:cs typeface="NikoshLightBAN" pitchFamily="2" charset="0"/>
              </a:rPr>
              <a:t> </a:t>
            </a:r>
            <a:r>
              <a:rPr lang="en-US" sz="5400" b="1" dirty="0" err="1" smtClean="0">
                <a:solidFill>
                  <a:schemeClr val="tx1"/>
                </a:solidFill>
                <a:latin typeface="NikoshLightBAN" pitchFamily="2" charset="0"/>
                <a:cs typeface="NikoshLightBAN" pitchFamily="2" charset="0"/>
              </a:rPr>
              <a:t>পরিচয়</a:t>
            </a:r>
            <a:r>
              <a:rPr lang="en-US" sz="5400" b="1" dirty="0" smtClean="0">
                <a:solidFill>
                  <a:schemeClr val="tx1"/>
                </a:solidFill>
                <a:latin typeface="NikoshLightBAN" pitchFamily="2" charset="0"/>
                <a:cs typeface="NikoshLightBAN" pitchFamily="2" charset="0"/>
              </a:rPr>
              <a:t> </a:t>
            </a:r>
            <a:r>
              <a:rPr lang="en-US" sz="5400" b="1" dirty="0" err="1">
                <a:solidFill>
                  <a:schemeClr val="tx1"/>
                </a:solidFill>
                <a:latin typeface="NikoshLightBAN" pitchFamily="2" charset="0"/>
                <a:cs typeface="NikoshLightBAN" pitchFamily="2" charset="0"/>
              </a:rPr>
              <a:t>বা</a:t>
            </a:r>
            <a:r>
              <a:rPr lang="en-US" sz="5400" b="1" dirty="0">
                <a:solidFill>
                  <a:schemeClr val="tx1"/>
                </a:solidFill>
                <a:latin typeface="NikoshLightBAN" pitchFamily="2" charset="0"/>
                <a:cs typeface="NikoshLightBAN" pitchFamily="2" charset="0"/>
              </a:rPr>
              <a:t> </a:t>
            </a:r>
            <a:r>
              <a:rPr lang="en-US" sz="5400" b="1" dirty="0" err="1" smtClean="0">
                <a:solidFill>
                  <a:schemeClr val="tx1"/>
                </a:solidFill>
                <a:latin typeface="NikoshLightBAN" pitchFamily="2" charset="0"/>
                <a:cs typeface="NikoshLightBAN" pitchFamily="2" charset="0"/>
              </a:rPr>
              <a:t>আইডি</a:t>
            </a:r>
            <a:r>
              <a:rPr lang="en-US" sz="5400" b="1" dirty="0" smtClean="0">
                <a:solidFill>
                  <a:schemeClr val="tx1"/>
                </a:solidFill>
                <a:latin typeface="NikoshLightBAN" pitchFamily="2" charset="0"/>
                <a:cs typeface="NikoshLightBAN" pitchFamily="2" charset="0"/>
              </a:rPr>
              <a:t> </a:t>
            </a:r>
            <a:endParaRPr lang="en-US" sz="5400" b="1" dirty="0">
              <a:solidFill>
                <a:schemeClr val="tx1"/>
              </a:solidFill>
            </a:endParaRPr>
          </a:p>
        </p:txBody>
      </p:sp>
      <p:sp>
        <p:nvSpPr>
          <p:cNvPr id="4" name="Rectangle 3"/>
          <p:cNvSpPr/>
          <p:nvPr/>
        </p:nvSpPr>
        <p:spPr>
          <a:xfrm>
            <a:off x="3601237" y="4971317"/>
            <a:ext cx="5584731" cy="830997"/>
          </a:xfrm>
          <a:prstGeom prst="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4800" b="1" dirty="0" smtClean="0">
                <a:ln w="0"/>
                <a:effectLst>
                  <a:outerShdw blurRad="38100" dist="19050" dir="2700000" algn="tl" rotWithShape="0">
                    <a:schemeClr val="dk1">
                      <a:alpha val="40000"/>
                    </a:schemeClr>
                  </a:outerShdw>
                </a:effectLst>
                <a:latin typeface="NikoshBAN" pitchFamily="2" charset="0"/>
                <a:cs typeface="NikoshBAN" pitchFamily="2" charset="0"/>
              </a:rPr>
              <a:t>অনলাইন </a:t>
            </a: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নিরাপত্তার</a:t>
            </a:r>
            <a:r>
              <a:rPr lang="en-US" sz="48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প্রয়োজন</a:t>
            </a:r>
            <a:endParaRPr lang="en-US" sz="3200" b="1" dirty="0">
              <a:ln w="0"/>
              <a:effectLst>
                <a:outerShdw blurRad="38100" dist="19050" dir="2700000" algn="tl" rotWithShape="0">
                  <a:schemeClr val="dk1">
                    <a:alpha val="40000"/>
                  </a:schemeClr>
                </a:outerShdw>
              </a:effectLst>
            </a:endParaRPr>
          </a:p>
        </p:txBody>
      </p:sp>
      <p:sp>
        <p:nvSpPr>
          <p:cNvPr id="5" name="Rectangle 4"/>
          <p:cNvSpPr/>
          <p:nvPr/>
        </p:nvSpPr>
        <p:spPr>
          <a:xfrm>
            <a:off x="2230351" y="3099180"/>
            <a:ext cx="79552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2060"/>
                </a:solidFill>
                <a:effectLst>
                  <a:outerShdw blurRad="50800" dist="39000" dir="5460000" algn="tl">
                    <a:srgbClr val="000000">
                      <a:alpha val="38000"/>
                    </a:srgbClr>
                  </a:outerShdw>
                </a:effectLst>
              </a:rPr>
              <a:t>motiar</a:t>
            </a:r>
            <a:r>
              <a:rPr lang="en-US" sz="5400" b="1" cap="none" spc="0" dirty="0" smtClean="0">
                <a:ln w="11430"/>
                <a:solidFill>
                  <a:srgbClr val="002060"/>
                </a:solidFill>
                <a:effectLst>
                  <a:outerShdw blurRad="50800" dist="39000" dir="5460000" algn="tl">
                    <a:srgbClr val="000000">
                      <a:alpha val="38000"/>
                    </a:srgbClr>
                  </a:outerShdw>
                </a:effectLst>
              </a:rPr>
              <a:t>jessore@yahoo.com</a:t>
            </a:r>
            <a:endParaRPr lang="en-US" sz="5400" b="1" cap="none" spc="0" dirty="0">
              <a:ln w="11430"/>
              <a:solidFill>
                <a:srgbClr val="002060"/>
              </a:solidFill>
              <a:effectLst>
                <a:outerShdw blurRad="50800" dist="39000" dir="5460000" algn="tl">
                  <a:srgbClr val="000000">
                    <a:alpha val="38000"/>
                  </a:srgbClr>
                </a:outerShdw>
              </a:effectLst>
            </a:endParaRPr>
          </a:p>
        </p:txBody>
      </p:sp>
      <p:sp>
        <p:nvSpPr>
          <p:cNvPr id="6" name="Rectangle 5"/>
          <p:cNvSpPr/>
          <p:nvPr/>
        </p:nvSpPr>
        <p:spPr>
          <a:xfrm>
            <a:off x="2535918" y="2032380"/>
            <a:ext cx="777078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rPr>
              <a:t>rahman24@facebook.com</a:t>
            </a:r>
            <a:endParaRPr lang="en-US" sz="5400" b="1" cap="none" spc="0" dirty="0">
              <a:ln w="11430"/>
              <a:solidFill>
                <a:srgbClr val="FF0000"/>
              </a:solidFill>
              <a:effectLst>
                <a:outerShdw blurRad="50800" dist="39000" dir="5460000" algn="tl">
                  <a:srgbClr val="000000">
                    <a:alpha val="38000"/>
                  </a:srgbClr>
                </a:outerShdw>
              </a:effectLst>
            </a:endParaRPr>
          </a:p>
        </p:txBody>
      </p:sp>
      <p:sp>
        <p:nvSpPr>
          <p:cNvPr id="7" name="Rectangle 6"/>
          <p:cNvSpPr/>
          <p:nvPr/>
        </p:nvSpPr>
        <p:spPr>
          <a:xfrm>
            <a:off x="2996775" y="1117980"/>
            <a:ext cx="67936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8000"/>
                </a:solidFill>
                <a:effectLst>
                  <a:outerShdw blurRad="50800" dist="39000" dir="5460000" algn="tl">
                    <a:srgbClr val="000000">
                      <a:alpha val="38000"/>
                    </a:srgbClr>
                  </a:outerShdw>
                </a:effectLst>
              </a:rPr>
              <a:t>motiarjess@gmail.com</a:t>
            </a:r>
            <a:endParaRPr lang="en-US" sz="5400" b="1" cap="none" spc="0" dirty="0">
              <a:ln w="11430"/>
              <a:solidFill>
                <a:srgbClr val="008000"/>
              </a:solidFill>
              <a:effectLst>
                <a:outerShdw blurRad="50800" dist="39000" dir="5460000" algn="tl">
                  <a:srgbClr val="000000">
                    <a:alpha val="38000"/>
                  </a:srgbClr>
                </a:outerShdw>
              </a:effectLst>
            </a:endParaRPr>
          </a:p>
        </p:txBody>
      </p:sp>
      <p:sp>
        <p:nvSpPr>
          <p:cNvPr id="8" name="Rectangle 7"/>
          <p:cNvSpPr/>
          <p:nvPr/>
        </p:nvSpPr>
        <p:spPr>
          <a:xfrm>
            <a:off x="2934970" y="203580"/>
            <a:ext cx="6652406"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a:ln w="11430"/>
                <a:solidFill>
                  <a:srgbClr val="7030A0"/>
                </a:solidFill>
                <a:effectLst>
                  <a:outerShdw blurRad="76200" dist="50800" dir="5400000" algn="tl" rotWithShape="0">
                    <a:srgbClr val="000000">
                      <a:alpha val="65000"/>
                    </a:srgbClr>
                  </a:outerShdw>
                </a:effectLst>
                <a:latin typeface="NikoshLightBAN" pitchFamily="2" charset="0"/>
                <a:cs typeface="NikoshLightBAN" pitchFamily="2" charset="0"/>
              </a:rPr>
              <a:t>নিচের </a:t>
            </a:r>
            <a:r>
              <a:rPr lang="bn-BD" sz="5400" b="1" spc="50" dirty="0" smtClean="0">
                <a:ln w="11430"/>
                <a:solidFill>
                  <a:srgbClr val="7030A0"/>
                </a:solidFill>
                <a:effectLst>
                  <a:outerShdw blurRad="76200" dist="50800" dir="5400000" algn="tl" rotWithShape="0">
                    <a:srgbClr val="000000">
                      <a:alpha val="65000"/>
                    </a:srgbClr>
                  </a:outerShdw>
                </a:effectLst>
                <a:latin typeface="NikoshLightBAN" pitchFamily="2" charset="0"/>
                <a:cs typeface="NikoshLightBAN" pitchFamily="2" charset="0"/>
              </a:rPr>
              <a:t>এইগুলিকে </a:t>
            </a:r>
            <a:r>
              <a:rPr lang="bn-BD" sz="5400" b="1" spc="50" dirty="0">
                <a:ln w="11430"/>
                <a:solidFill>
                  <a:srgbClr val="7030A0"/>
                </a:solidFill>
                <a:effectLst>
                  <a:outerShdw blurRad="76200" dist="50800" dir="5400000" algn="tl" rotWithShape="0">
                    <a:srgbClr val="000000">
                      <a:alpha val="65000"/>
                    </a:srgbClr>
                  </a:outerShdw>
                </a:effectLst>
                <a:latin typeface="NikoshLightBAN" pitchFamily="2" charset="0"/>
                <a:cs typeface="NikoshLightBAN" pitchFamily="2" charset="0"/>
              </a:rPr>
              <a:t>কী বলে?</a:t>
            </a:r>
            <a:endParaRPr lang="en-US" sz="5400" b="1" spc="50" dirty="0">
              <a:ln w="11430"/>
              <a:solidFill>
                <a:srgbClr val="7030A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851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200"/>
                                        <p:tgtEl>
                                          <p:spTgt spid="3"/>
                                        </p:tgtEl>
                                      </p:cBhvr>
                                    </p:animEffect>
                                    <p:set>
                                      <p:cBhvr>
                                        <p:cTn id="17" dur="1" fill="hold">
                                          <p:stCondLst>
                                            <p:cond delay="1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2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200"/>
                                        <p:tgtEl>
                                          <p:spTgt spid="2"/>
                                        </p:tgtEl>
                                      </p:cBhvr>
                                    </p:animEffect>
                                    <p:set>
                                      <p:cBhvr>
                                        <p:cTn id="27" dur="1" fill="hold">
                                          <p:stCondLst>
                                            <p:cond delay="1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otiar D. Content\Class Viii\Picture\পাঠ ১৮\F_ID-Theft-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869" y="1927746"/>
            <a:ext cx="5257800" cy="3391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6560" y="556146"/>
            <a:ext cx="7975260" cy="1015663"/>
          </a:xfrm>
          <a:prstGeom prst="rect">
            <a:avLst/>
          </a:prstGeom>
        </p:spPr>
        <p:txBody>
          <a:bodyPr wrap="none">
            <a:spAutoFit/>
          </a:bodyPr>
          <a:lstStyle/>
          <a:p>
            <a:pPr algn="ctr"/>
            <a:r>
              <a:rPr lang="en-US" sz="6000" b="1" dirty="0" err="1">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অনলাইন</a:t>
            </a:r>
            <a:r>
              <a:rPr lang="en-US" sz="6000" b="1" dirty="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6000" b="1" dirty="0" err="1">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পরিচয়</a:t>
            </a:r>
            <a:r>
              <a:rPr lang="en-US" sz="6000" b="1" dirty="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a:t>
            </a:r>
            <a:r>
              <a:rPr lang="en-US" sz="6000" b="1" dirty="0" err="1">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তার</a:t>
            </a:r>
            <a:r>
              <a:rPr lang="en-US" sz="6000" b="1" dirty="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6000" b="1" dirty="0" err="1">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নিরাপত্তা</a:t>
            </a:r>
            <a:endParaRPr lang="en-US" sz="6000" b="1" dirty="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62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6720" y="143301"/>
            <a:ext cx="313405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u="sng" spc="50" dirty="0" err="1" smtClean="0">
                <a:ln w="11430"/>
                <a:solidFill>
                  <a:srgbClr val="00B0F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a:t>
            </a:r>
            <a:r>
              <a:rPr lang="en-US" sz="6600" b="1" u="sng" spc="50" dirty="0" err="1" smtClean="0">
                <a:ln w="11430"/>
                <a:solidFill>
                  <a:srgbClr val="00B0F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খনফল</a:t>
            </a:r>
            <a:endParaRPr lang="en-US" sz="6600" b="1" u="sng" spc="50" dirty="0">
              <a:ln w="11430"/>
              <a:solidFill>
                <a:srgbClr val="00B0F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777320" y="1743501"/>
            <a:ext cx="6096000" cy="769441"/>
          </a:xfrm>
          <a:prstGeom prst="rect">
            <a:avLst/>
          </a:prstGeom>
          <a:noFill/>
        </p:spPr>
        <p:txBody>
          <a:bodyPr wrap="square" rtlCol="0">
            <a:spAutoFit/>
          </a:bodyPr>
          <a:lstStyle/>
          <a:p>
            <a:r>
              <a:rPr lang="bn-BD" sz="4400" dirty="0" smtClean="0">
                <a:ln w="18415" cmpd="sng">
                  <a:solidFill>
                    <a:srgbClr val="0000CC"/>
                  </a:solidFill>
                  <a:prstDash val="solid"/>
                </a:ln>
                <a:solidFill>
                  <a:srgbClr val="00B0F0"/>
                </a:solidFill>
                <a:effectLst>
                  <a:outerShdw blurRad="63500" dir="3600000" algn="tl" rotWithShape="0">
                    <a:srgbClr val="000000">
                      <a:alpha val="70000"/>
                    </a:srgbClr>
                  </a:outerShdw>
                </a:effectLst>
                <a:latin typeface="NikoshBAN" pitchFamily="2" charset="0"/>
                <a:cs typeface="NikoshBAN" pitchFamily="2" charset="0"/>
              </a:rPr>
              <a:t>এই পাঠ শেষে শিক্ষার্থীরা</a:t>
            </a:r>
            <a:r>
              <a:rPr lang="en-US" sz="4400" dirty="0" smtClean="0">
                <a:ln w="18415" cmpd="sng">
                  <a:solidFill>
                    <a:srgbClr val="0000CC"/>
                  </a:solidFill>
                  <a:prstDash val="solid"/>
                </a:ln>
                <a:solidFill>
                  <a:srgbClr val="00B0F0"/>
                </a:solidFill>
                <a:effectLst>
                  <a:outerShdw blurRad="63500" dir="3600000" algn="tl" rotWithShape="0">
                    <a:srgbClr val="000000">
                      <a:alpha val="70000"/>
                    </a:srgbClr>
                  </a:outerShdw>
                </a:effectLst>
                <a:latin typeface="NikoshBAN" pitchFamily="2" charset="0"/>
                <a:cs typeface="NikoshBAN" pitchFamily="2" charset="0"/>
              </a:rPr>
              <a:t>…</a:t>
            </a:r>
            <a:r>
              <a:rPr lang="bn-BD" sz="4400" dirty="0" smtClean="0">
                <a:ln w="18415" cmpd="sng">
                  <a:solidFill>
                    <a:srgbClr val="0000CC"/>
                  </a:solidFill>
                  <a:prstDash val="solid"/>
                </a:ln>
                <a:solidFill>
                  <a:srgbClr val="00B0F0"/>
                </a:solidFill>
                <a:effectLst>
                  <a:outerShdw blurRad="63500" dir="3600000" algn="tl" rotWithShape="0">
                    <a:srgbClr val="000000">
                      <a:alpha val="70000"/>
                    </a:srgbClr>
                  </a:outerShdw>
                </a:effectLst>
                <a:latin typeface="NikoshBAN" pitchFamily="2" charset="0"/>
                <a:cs typeface="NikoshBAN" pitchFamily="2" charset="0"/>
              </a:rPr>
              <a:t> </a:t>
            </a:r>
            <a:endParaRPr lang="en-US" sz="4400" dirty="0">
              <a:ln w="18415" cmpd="sng">
                <a:solidFill>
                  <a:srgbClr val="0000CC"/>
                </a:solidFill>
                <a:prstDash val="solid"/>
              </a:ln>
              <a:solidFill>
                <a:srgbClr val="00B0F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Rectangle 3"/>
          <p:cNvSpPr/>
          <p:nvPr/>
        </p:nvSpPr>
        <p:spPr>
          <a:xfrm>
            <a:off x="2624920" y="2734101"/>
            <a:ext cx="8534400" cy="2062103"/>
          </a:xfrm>
          <a:prstGeom prst="rect">
            <a:avLst/>
          </a:prstGeom>
          <a:ln>
            <a:noFill/>
          </a:ln>
        </p:spPr>
        <p:txBody>
          <a:bodyPr wrap="square">
            <a:spAutoFit/>
          </a:bodyPr>
          <a:lstStyle/>
          <a:p>
            <a:r>
              <a:rPr lang="en-US" sz="3200" b="1" dirty="0" smtClean="0">
                <a:ln w="1905"/>
                <a:effectLst>
                  <a:innerShdw blurRad="69850" dist="43180" dir="5400000">
                    <a:srgbClr val="000000">
                      <a:alpha val="65000"/>
                    </a:srgbClr>
                  </a:innerShdw>
                </a:effectLst>
                <a:latin typeface="NikoshBAN" pitchFamily="2" charset="0"/>
                <a:cs typeface="NikoshBAN" pitchFamily="2" charset="0"/>
              </a:rPr>
              <a:t>১।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অনলাইন</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পরিচয়</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কী</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তা</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বলতে</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পারবে</a:t>
            </a:r>
            <a:r>
              <a:rPr lang="en-US" sz="3200" b="1" dirty="0">
                <a:ln w="1905"/>
                <a:effectLst>
                  <a:innerShdw blurRad="69850" dist="43180" dir="5400000">
                    <a:srgbClr val="000000">
                      <a:alpha val="65000"/>
                    </a:srgbClr>
                  </a:innerShdw>
                </a:effectLst>
                <a:latin typeface="NikoshBAN" pitchFamily="2" charset="0"/>
                <a:cs typeface="NikoshBAN" pitchFamily="2" charset="0"/>
              </a:rPr>
              <a:t>।</a:t>
            </a:r>
          </a:p>
          <a:p>
            <a:r>
              <a:rPr lang="en-US" sz="3200" b="1" dirty="0" smtClean="0">
                <a:ln w="1905"/>
                <a:effectLst>
                  <a:innerShdw blurRad="69850" dist="43180" dir="5400000">
                    <a:srgbClr val="000000">
                      <a:alpha val="65000"/>
                    </a:srgbClr>
                  </a:innerShdw>
                </a:effectLst>
                <a:latin typeface="NikoshBAN" pitchFamily="2" charset="0"/>
                <a:cs typeface="NikoshBAN" pitchFamily="2" charset="0"/>
              </a:rPr>
              <a:t>২। </a:t>
            </a:r>
            <a:r>
              <a:rPr lang="en-US" sz="3200" b="1" spc="50" dirty="0" err="1">
                <a:ln w="11430"/>
                <a:latin typeface="NikoshBAN" pitchFamily="2" charset="0"/>
                <a:cs typeface="NikoshBAN" pitchFamily="2" charset="0"/>
              </a:rPr>
              <a:t>পাসওয়ার্ডের</a:t>
            </a:r>
            <a:r>
              <a:rPr lang="en-US" sz="3200" b="1" spc="50" dirty="0">
                <a:ln w="11430"/>
                <a:latin typeface="NikoshBAN" pitchFamily="2" charset="0"/>
                <a:cs typeface="NikoshBAN" pitchFamily="2" charset="0"/>
              </a:rPr>
              <a:t> </a:t>
            </a:r>
            <a:r>
              <a:rPr lang="en-US" sz="3200" b="1" spc="50" dirty="0" err="1">
                <a:ln w="11430"/>
                <a:latin typeface="NikoshBAN" pitchFamily="2" charset="0"/>
                <a:cs typeface="NikoshBAN" pitchFamily="2" charset="0"/>
              </a:rPr>
              <a:t>গোপনীয়তা</a:t>
            </a:r>
            <a:r>
              <a:rPr lang="en-US" sz="3200" b="1" spc="50" dirty="0">
                <a:ln w="11430"/>
                <a:latin typeface="NikoshBAN" pitchFamily="2" charset="0"/>
                <a:cs typeface="NikoshBAN" pitchFamily="2" charset="0"/>
              </a:rPr>
              <a:t> </a:t>
            </a:r>
            <a:r>
              <a:rPr lang="en-US" sz="3200" b="1" spc="50" dirty="0" err="1" smtClean="0">
                <a:ln w="11430"/>
                <a:latin typeface="NikoshBAN" pitchFamily="2" charset="0"/>
                <a:cs typeface="NikoshBAN" pitchFamily="2" charset="0"/>
              </a:rPr>
              <a:t>রক্ষার</a:t>
            </a:r>
            <a:r>
              <a:rPr lang="en-US" sz="3200" b="1" spc="50" dirty="0" smtClean="0">
                <a:ln w="11430"/>
                <a:latin typeface="NikoshBAN" pitchFamily="2" charset="0"/>
                <a:cs typeface="NikoshBAN" pitchFamily="2" charset="0"/>
              </a:rPr>
              <a:t> </a:t>
            </a:r>
            <a:r>
              <a:rPr lang="en-US" sz="3200" b="1" spc="50" dirty="0" err="1" smtClean="0">
                <a:ln w="11430"/>
                <a:latin typeface="NikoshBAN" pitchFamily="2" charset="0"/>
                <a:cs typeface="NikoshBAN" pitchFamily="2" charset="0"/>
              </a:rPr>
              <a:t>উপায়</a:t>
            </a:r>
            <a:r>
              <a:rPr lang="en-US" sz="3200" b="1" dirty="0" smtClean="0">
                <a:ln w="1905"/>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বর্ণনা</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করতে</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পারবে</a:t>
            </a:r>
            <a:r>
              <a:rPr lang="en-US" sz="3200" b="1" dirty="0">
                <a:ln w="1905"/>
                <a:effectLst>
                  <a:innerShdw blurRad="69850" dist="43180" dir="5400000">
                    <a:srgbClr val="000000">
                      <a:alpha val="65000"/>
                    </a:srgbClr>
                  </a:innerShdw>
                </a:effectLst>
                <a:latin typeface="NikoshBAN" pitchFamily="2" charset="0"/>
                <a:cs typeface="NikoshBAN" pitchFamily="2" charset="0"/>
              </a:rPr>
              <a:t>। </a:t>
            </a:r>
            <a:endParaRPr lang="en-US" sz="3200" b="1" dirty="0" smtClean="0">
              <a:ln w="1905"/>
              <a:effectLst>
                <a:innerShdw blurRad="69850" dist="43180" dir="5400000">
                  <a:srgbClr val="000000">
                    <a:alpha val="65000"/>
                  </a:srgbClr>
                </a:innerShdw>
              </a:effectLst>
              <a:latin typeface="NikoshBAN" pitchFamily="2" charset="0"/>
              <a:cs typeface="NikoshBAN" pitchFamily="2" charset="0"/>
            </a:endParaRPr>
          </a:p>
          <a:p>
            <a:r>
              <a:rPr lang="en-US" sz="3200" b="1" dirty="0" smtClean="0">
                <a:ln w="1905"/>
                <a:effectLst>
                  <a:innerShdw blurRad="69850" dist="43180" dir="5400000">
                    <a:srgbClr val="000000">
                      <a:alpha val="65000"/>
                    </a:srgbClr>
                  </a:innerShdw>
                </a:effectLst>
                <a:latin typeface="NikoshBAN" pitchFamily="2" charset="0"/>
                <a:cs typeface="NikoshBAN" pitchFamily="2" charset="0"/>
              </a:rPr>
              <a:t>৩।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কম্পিউটার</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হ্যাকিং</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কী</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তা</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বলতে</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পারবে</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a:t>
            </a:r>
          </a:p>
          <a:p>
            <a:r>
              <a:rPr lang="en-US" sz="3200" b="1" dirty="0" smtClean="0">
                <a:ln w="1905"/>
                <a:effectLst>
                  <a:innerShdw blurRad="69850" dist="43180" dir="5400000">
                    <a:srgbClr val="000000">
                      <a:alpha val="65000"/>
                    </a:srgbClr>
                  </a:innerShdw>
                </a:effectLst>
                <a:latin typeface="NikoshBAN" pitchFamily="2" charset="0"/>
                <a:cs typeface="NikoshBAN" pitchFamily="2" charset="0"/>
              </a:rPr>
              <a:t>৪।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হ্যাকারদের</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প্রকারভেদ</a:t>
            </a:r>
            <a:r>
              <a:rPr lang="en-US" sz="3200" b="1" dirty="0" smtClean="0">
                <a:ln w="0"/>
                <a:effectLst>
                  <a:outerShdw blurRad="38100" dist="19050" dir="2700000" algn="tl" rotWithShape="0">
                    <a:schemeClr val="dk1">
                      <a:alpha val="40000"/>
                    </a:schemeClr>
                  </a:outerShdw>
                </a:effectLst>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বর্ণনা</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করতে</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পারবে</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a:t>
            </a:r>
            <a:endParaRPr lang="en-US" sz="40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70814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2930" y="325168"/>
            <a:ext cx="5029200" cy="830997"/>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অনলাইন</a:t>
            </a:r>
            <a:r>
              <a:rPr lang="en-US" sz="48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পরিচয়</a:t>
            </a:r>
            <a:r>
              <a:rPr lang="en-US" sz="48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48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b="1" dirty="0">
              <a:ln w="0"/>
              <a:effectLst>
                <a:outerShdw blurRad="38100" dist="19050" dir="2700000" algn="tl" rotWithShape="0">
                  <a:schemeClr val="dk1">
                    <a:alpha val="40000"/>
                  </a:schemeClr>
                </a:outerShdw>
              </a:effectLst>
            </a:endParaRPr>
          </a:p>
        </p:txBody>
      </p:sp>
      <p:sp>
        <p:nvSpPr>
          <p:cNvPr id="3" name="Rectangle 2"/>
          <p:cNvSpPr/>
          <p:nvPr/>
        </p:nvSpPr>
        <p:spPr>
          <a:xfrm>
            <a:off x="2354239" y="4523095"/>
            <a:ext cx="8229600" cy="1384995"/>
          </a:xfrm>
          <a:prstGeom prst="rect">
            <a:avLst/>
          </a:prstGeom>
          <a:solidFill>
            <a:srgbClr val="FFCC99"/>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800" b="1" dirty="0" err="1" smtClean="0">
                <a:ln w="0"/>
                <a:latin typeface="NikoshBAN" pitchFamily="2" charset="0"/>
                <a:cs typeface="NikoshBAN" pitchFamily="2" charset="0"/>
              </a:rPr>
              <a:t>ইন্টারনেট</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বা</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অনলাইনে</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বেশির</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ভাগ</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ব্যবহারকারী</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তার</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একটি</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সতন্ত্র</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সত্তা</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তুলে</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ধরেন</a:t>
            </a:r>
            <a:r>
              <a:rPr lang="en-US" sz="2800" b="1" dirty="0" smtClean="0">
                <a:ln w="0"/>
                <a:latin typeface="NikoshBAN" pitchFamily="2" charset="0"/>
                <a:cs typeface="NikoshBAN" pitchFamily="2" charset="0"/>
              </a:rPr>
              <a:t>। </a:t>
            </a:r>
            <a:r>
              <a:rPr lang="bn-BD" sz="2800" b="1" dirty="0" smtClean="0">
                <a:ln w="0"/>
                <a:latin typeface="NikoshBAN" pitchFamily="2" charset="0"/>
                <a:cs typeface="NikoshBAN" pitchFamily="2" charset="0"/>
              </a:rPr>
              <a:t>যা </a:t>
            </a:r>
            <a:r>
              <a:rPr lang="en-US" sz="2800" b="1" dirty="0" err="1" smtClean="0">
                <a:ln w="0"/>
                <a:latin typeface="NikoshBAN" pitchFamily="2" charset="0"/>
                <a:cs typeface="NikoshBAN" pitchFamily="2" charset="0"/>
              </a:rPr>
              <a:t>ব্যক্তিকে</a:t>
            </a:r>
            <a:r>
              <a:rPr lang="bn-BD"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সামাজিক</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যোগাযোগ</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সাইট</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ব্লগ</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কিংবা</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ওয়ে</a:t>
            </a:r>
            <a:r>
              <a:rPr lang="bn-BD" sz="2800" b="1" dirty="0" smtClean="0">
                <a:ln w="0"/>
                <a:latin typeface="NikoshBAN" pitchFamily="2" charset="0"/>
                <a:cs typeface="NikoshBAN" pitchFamily="2" charset="0"/>
              </a:rPr>
              <a:t>ব</a:t>
            </a:r>
            <a:r>
              <a:rPr lang="en-US" sz="2800" b="1" dirty="0" err="1" smtClean="0">
                <a:ln w="0"/>
                <a:latin typeface="NikoshBAN" pitchFamily="2" charset="0"/>
                <a:cs typeface="NikoshBAN" pitchFamily="2" charset="0"/>
              </a:rPr>
              <a:t>সাইটে</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প্রকাশ</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করে</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এটিকে</a:t>
            </a:r>
            <a:r>
              <a:rPr lang="en-US" sz="2800" b="1" dirty="0" smtClean="0">
                <a:ln w="0"/>
                <a:latin typeface="NikoshBAN" pitchFamily="2" charset="0"/>
                <a:cs typeface="NikoshBAN" pitchFamily="2" charset="0"/>
              </a:rPr>
              <a:t> ঐ </a:t>
            </a:r>
            <a:r>
              <a:rPr lang="en-US" sz="2800" b="1" dirty="0" err="1" smtClean="0">
                <a:ln w="0"/>
                <a:latin typeface="NikoshBAN" pitchFamily="2" charset="0"/>
                <a:cs typeface="NikoshBAN" pitchFamily="2" charset="0"/>
              </a:rPr>
              <a:t>ব্যক্তির</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অনলাইন</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পরিচয়</a:t>
            </a:r>
            <a:r>
              <a:rPr lang="en-US" sz="2800" b="1" dirty="0" smtClean="0">
                <a:ln w="0"/>
                <a:latin typeface="NikoshBAN" pitchFamily="2" charset="0"/>
                <a:cs typeface="NikoshBAN" pitchFamily="2" charset="0"/>
              </a:rPr>
              <a:t> </a:t>
            </a:r>
            <a:r>
              <a:rPr lang="en-US" sz="2800" b="1" dirty="0" err="1" smtClean="0">
                <a:ln w="0"/>
                <a:latin typeface="NikoshBAN" pitchFamily="2" charset="0"/>
                <a:cs typeface="NikoshBAN" pitchFamily="2" charset="0"/>
              </a:rPr>
              <a:t>বলা</a:t>
            </a:r>
            <a:r>
              <a:rPr lang="en-US" sz="2800" b="1" dirty="0" smtClean="0">
                <a:ln w="0"/>
                <a:latin typeface="NikoshBAN" pitchFamily="2" charset="0"/>
                <a:cs typeface="NikoshBAN" pitchFamily="2" charset="0"/>
              </a:rPr>
              <a:t> </a:t>
            </a:r>
            <a:r>
              <a:rPr lang="bn-BD" sz="2800" b="1" dirty="0" smtClean="0">
                <a:ln w="0"/>
                <a:latin typeface="NikoshBAN" pitchFamily="2" charset="0"/>
                <a:cs typeface="NikoshBAN" pitchFamily="2" charset="0"/>
              </a:rPr>
              <a:t>হয়।</a:t>
            </a:r>
            <a:r>
              <a:rPr lang="en-US" sz="2800" b="1" dirty="0" smtClean="0">
                <a:ln w="0"/>
                <a:latin typeface="NikoshBAN" pitchFamily="2" charset="0"/>
                <a:cs typeface="NikoshBAN" pitchFamily="2" charset="0"/>
              </a:rPr>
              <a:t> </a:t>
            </a:r>
            <a:endParaRPr lang="en-US" sz="2800" b="1" dirty="0">
              <a:ln w="0"/>
            </a:endParaRPr>
          </a:p>
        </p:txBody>
      </p:sp>
      <p:pic>
        <p:nvPicPr>
          <p:cNvPr id="4" name="Picture 2" descr="C:\Users\RAFI\Desktop\New folder\idcard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39" y="1087168"/>
            <a:ext cx="5410200" cy="30432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70860" y="342946"/>
            <a:ext cx="7924800" cy="1077218"/>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একজন</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ব্যক্তির</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অনলাইন</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নিম্নোক্ত</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পরিচয়</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জ্ঞাপকের</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যেকোনো</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একটি</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তাদের</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সমন্বিত</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হতে</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a:t>
            </a:r>
            <a:endParaRPr lang="en-US" sz="3200" b="1" dirty="0">
              <a:ln w="0"/>
              <a:effectLst>
                <a:outerShdw blurRad="38100" dist="19050" dir="2700000" algn="tl" rotWithShape="0">
                  <a:schemeClr val="dk1">
                    <a:alpha val="40000"/>
                  </a:schemeClr>
                </a:outerShdw>
              </a:effectLst>
            </a:endParaRPr>
          </a:p>
        </p:txBody>
      </p:sp>
      <p:sp>
        <p:nvSpPr>
          <p:cNvPr id="11" name="Right Arrow 10"/>
          <p:cNvSpPr/>
          <p:nvPr/>
        </p:nvSpPr>
        <p:spPr>
          <a:xfrm rot="5400000">
            <a:off x="3429000" y="1524000"/>
            <a:ext cx="2286000" cy="3657600"/>
          </a:xfrm>
          <a:prstGeom prst="rightArrow">
            <a:avLst>
              <a:gd name="adj1" fmla="val 65311"/>
              <a:gd name="adj2" fmla="val 29904"/>
            </a:avLst>
          </a:prstGeom>
          <a:ln w="5715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600" b="1" dirty="0">
              <a:solidFill>
                <a:schemeClr val="tx1"/>
              </a:solidFill>
              <a:latin typeface="NikoshBAN" pitchFamily="2" charset="0"/>
              <a:cs typeface="NikoshBAN" pitchFamily="2" charset="0"/>
            </a:endParaRPr>
          </a:p>
        </p:txBody>
      </p:sp>
      <p:sp>
        <p:nvSpPr>
          <p:cNvPr id="12" name="Rectangle 11"/>
          <p:cNvSpPr/>
          <p:nvPr/>
        </p:nvSpPr>
        <p:spPr>
          <a:xfrm>
            <a:off x="838200" y="5174159"/>
            <a:ext cx="7467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u="sng" cap="none" spc="0" dirty="0" smtClean="0">
                <a:ln w="11430"/>
                <a:solidFill>
                  <a:srgbClr val="FF0000"/>
                </a:solidFill>
                <a:effectLst>
                  <a:outerShdw blurRad="50800" dist="39000" dir="5460000" algn="tl">
                    <a:srgbClr val="000000">
                      <a:alpha val="38000"/>
                    </a:srgbClr>
                  </a:outerShdw>
                </a:effectLst>
              </a:rPr>
              <a:t>motiarjessore</a:t>
            </a:r>
            <a:r>
              <a:rPr lang="en-US" sz="4400" b="1" cap="none" spc="0" dirty="0" smtClean="0">
                <a:ln w="11430"/>
                <a:solidFill>
                  <a:srgbClr val="FF0000"/>
                </a:solidFill>
                <a:effectLst>
                  <a:outerShdw blurRad="50800" dist="39000" dir="5460000" algn="tl">
                    <a:srgbClr val="000000">
                      <a:alpha val="38000"/>
                    </a:srgbClr>
                  </a:outerShdw>
                </a:effectLst>
              </a:rPr>
              <a:t>@facebook.com</a:t>
            </a:r>
            <a:endParaRPr lang="en-US" sz="4400" b="1" cap="none" spc="0" dirty="0">
              <a:ln w="11430"/>
              <a:solidFill>
                <a:srgbClr val="FF0000"/>
              </a:solidFill>
              <a:effectLst>
                <a:outerShdw blurRad="50800" dist="39000" dir="5460000" algn="tl">
                  <a:srgbClr val="000000">
                    <a:alpha val="38000"/>
                  </a:srgbClr>
                </a:outerShdw>
              </a:effectLst>
            </a:endParaRPr>
          </a:p>
        </p:txBody>
      </p:sp>
      <p:sp>
        <p:nvSpPr>
          <p:cNvPr id="13" name="TextBox 12"/>
          <p:cNvSpPr txBox="1"/>
          <p:nvPr/>
        </p:nvSpPr>
        <p:spPr>
          <a:xfrm>
            <a:off x="3505200" y="2473036"/>
            <a:ext cx="2209800" cy="1446550"/>
          </a:xfrm>
          <a:prstGeom prst="rect">
            <a:avLst/>
          </a:prstGeom>
          <a:noFill/>
        </p:spPr>
        <p:txBody>
          <a:bodyPr wrap="square" rtlCol="0">
            <a:spAutoFit/>
          </a:bodyPr>
          <a:lstStyle/>
          <a:p>
            <a:pPr algn="ctr"/>
            <a:r>
              <a:rPr lang="en-US" sz="4400" b="1" dirty="0" smtClean="0">
                <a:latin typeface="NikoshBAN" pitchFamily="2" charset="0"/>
                <a:cs typeface="NikoshBAN" pitchFamily="2" charset="0"/>
              </a:rPr>
              <a:t>ই-</a:t>
            </a:r>
            <a:r>
              <a:rPr lang="en-US" sz="4400" b="1" dirty="0" err="1" smtClean="0">
                <a:latin typeface="NikoshBAN" pitchFamily="2" charset="0"/>
                <a:cs typeface="NikoshBAN" pitchFamily="2" charset="0"/>
              </a:rPr>
              <a:t>মেইল</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ঠিকানা</a:t>
            </a:r>
            <a:endParaRPr lang="en-US" sz="4400" b="1" dirty="0">
              <a:latin typeface="NikoshBAN" pitchFamily="2" charset="0"/>
              <a:cs typeface="NikoshBAN" pitchFamily="2" charset="0"/>
            </a:endParaRPr>
          </a:p>
        </p:txBody>
      </p:sp>
      <p:sp>
        <p:nvSpPr>
          <p:cNvPr id="14" name="Right Arrow 13"/>
          <p:cNvSpPr/>
          <p:nvPr/>
        </p:nvSpPr>
        <p:spPr>
          <a:xfrm rot="5400000">
            <a:off x="2970885" y="1758785"/>
            <a:ext cx="3323985" cy="3802546"/>
          </a:xfrm>
          <a:prstGeom prst="rightArrow">
            <a:avLst>
              <a:gd name="adj1" fmla="val 70000"/>
              <a:gd name="adj2" fmla="val 28182"/>
            </a:avLst>
          </a:prstGeom>
          <a:solidFill>
            <a:srgbClr val="00B05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endParaRPr lang="en-US" sz="3200" b="1" dirty="0">
              <a:solidFill>
                <a:schemeClr val="tx1"/>
              </a:solidFill>
              <a:latin typeface="NikoshBAN" pitchFamily="2" charset="0"/>
              <a:cs typeface="NikoshBAN" pitchFamily="2" charset="0"/>
            </a:endParaRPr>
          </a:p>
        </p:txBody>
      </p:sp>
      <p:sp>
        <p:nvSpPr>
          <p:cNvPr id="15" name="Rectangle 14"/>
          <p:cNvSpPr/>
          <p:nvPr/>
        </p:nvSpPr>
        <p:spPr>
          <a:xfrm>
            <a:off x="1104900" y="4963798"/>
            <a:ext cx="69342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002060"/>
                </a:solidFill>
                <a:effectLst>
                  <a:outerShdw blurRad="50800" dist="39000" dir="5460000" algn="tl">
                    <a:srgbClr val="000000">
                      <a:alpha val="38000"/>
                    </a:srgbClr>
                  </a:outerShdw>
                </a:effectLst>
              </a:rPr>
              <a:t>motiarjess@gmail.com</a:t>
            </a:r>
            <a:endParaRPr lang="en-US" sz="4400" b="1" cap="none" spc="0" dirty="0">
              <a:ln w="11430"/>
              <a:solidFill>
                <a:srgbClr val="002060"/>
              </a:solidFill>
              <a:effectLst>
                <a:outerShdw blurRad="50800" dist="39000" dir="5460000" algn="tl">
                  <a:srgbClr val="000000">
                    <a:alpha val="38000"/>
                  </a:srgbClr>
                </a:outerShdw>
              </a:effectLst>
            </a:endParaRPr>
          </a:p>
        </p:txBody>
      </p:sp>
      <p:sp>
        <p:nvSpPr>
          <p:cNvPr id="16" name="TextBox 15"/>
          <p:cNvSpPr txBox="1"/>
          <p:nvPr/>
        </p:nvSpPr>
        <p:spPr>
          <a:xfrm>
            <a:off x="3451777" y="1998063"/>
            <a:ext cx="2362200" cy="3323987"/>
          </a:xfrm>
          <a:prstGeom prst="rect">
            <a:avLst/>
          </a:prstGeom>
          <a:noFill/>
        </p:spPr>
        <p:txBody>
          <a:bodyPr wrap="square" rtlCol="0">
            <a:spAutoFit/>
          </a:bodyPr>
          <a:lstStyle/>
          <a:p>
            <a:pPr algn="ctr"/>
            <a:r>
              <a:rPr lang="en-US" sz="4800" b="1" dirty="0" err="1">
                <a:latin typeface="NikoshBAN" pitchFamily="2" charset="0"/>
                <a:cs typeface="NikoshBAN" pitchFamily="2" charset="0"/>
              </a:rPr>
              <a:t>নিদিষ্ট</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কোনো</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ব্লগ</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সাইটে</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তার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ব্লগিং</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নাম</a:t>
            </a:r>
            <a:endParaRPr lang="en-US" sz="4800" b="1" dirty="0">
              <a:latin typeface="NikoshBAN" pitchFamily="2" charset="0"/>
              <a:cs typeface="NikoshBAN" pitchFamily="2" charset="0"/>
            </a:endParaRPr>
          </a:p>
          <a:p>
            <a:endParaRPr lang="en-US" dirty="0"/>
          </a:p>
        </p:txBody>
      </p:sp>
      <p:sp>
        <p:nvSpPr>
          <p:cNvPr id="17" name="Right Arrow 16"/>
          <p:cNvSpPr/>
          <p:nvPr/>
        </p:nvSpPr>
        <p:spPr>
          <a:xfrm rot="5400000">
            <a:off x="3160569" y="1807609"/>
            <a:ext cx="3127662" cy="3505200"/>
          </a:xfrm>
          <a:prstGeom prst="rightArrow">
            <a:avLst>
              <a:gd name="adj1" fmla="val 65126"/>
              <a:gd name="adj2" fmla="val 20619"/>
            </a:avLst>
          </a:prstGeom>
          <a:ln w="571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US" sz="3200" b="1" dirty="0">
              <a:solidFill>
                <a:schemeClr val="tx1"/>
              </a:solidFill>
              <a:latin typeface="NikoshBAN" pitchFamily="2" charset="0"/>
              <a:cs typeface="NikoshBAN" pitchFamily="2" charset="0"/>
            </a:endParaRPr>
          </a:p>
        </p:txBody>
      </p:sp>
      <p:sp>
        <p:nvSpPr>
          <p:cNvPr id="18" name="Rectangle 17"/>
          <p:cNvSpPr/>
          <p:nvPr/>
        </p:nvSpPr>
        <p:spPr>
          <a:xfrm>
            <a:off x="1295400" y="5348518"/>
            <a:ext cx="6629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u="sng" dirty="0">
                <a:ln w="11430"/>
                <a:solidFill>
                  <a:srgbClr val="008000"/>
                </a:solidFill>
                <a:effectLst>
                  <a:outerShdw blurRad="50800" dist="39000" dir="5460000" algn="tl">
                    <a:srgbClr val="000000">
                      <a:alpha val="38000"/>
                    </a:srgbClr>
                  </a:outerShdw>
                </a:effectLst>
              </a:rPr>
              <a:t>bigganblog</a:t>
            </a:r>
            <a:r>
              <a:rPr lang="en-US" sz="5400" b="1" i="1" dirty="0">
                <a:ln w="11430"/>
                <a:solidFill>
                  <a:srgbClr val="008000"/>
                </a:solidFill>
                <a:effectLst>
                  <a:outerShdw blurRad="50800" dist="39000" dir="5460000" algn="tl">
                    <a:srgbClr val="000000">
                      <a:alpha val="38000"/>
                    </a:srgbClr>
                  </a:outerShdw>
                </a:effectLst>
              </a:rPr>
              <a:t>.com</a:t>
            </a:r>
            <a:endParaRPr lang="en-US" sz="5400" b="1" dirty="0">
              <a:ln w="11430"/>
              <a:solidFill>
                <a:srgbClr val="008000"/>
              </a:solidFill>
              <a:effectLst>
                <a:outerShdw blurRad="50800" dist="39000" dir="5460000" algn="tl">
                  <a:srgbClr val="000000">
                    <a:alpha val="38000"/>
                  </a:srgbClr>
                </a:outerShdw>
              </a:effectLst>
            </a:endParaRPr>
          </a:p>
        </p:txBody>
      </p:sp>
      <p:sp>
        <p:nvSpPr>
          <p:cNvPr id="19" name="TextBox 18"/>
          <p:cNvSpPr txBox="1"/>
          <p:nvPr/>
        </p:nvSpPr>
        <p:spPr>
          <a:xfrm>
            <a:off x="3695699" y="2088709"/>
            <a:ext cx="2057400" cy="4247317"/>
          </a:xfrm>
          <a:prstGeom prst="rect">
            <a:avLst/>
          </a:prstGeom>
          <a:noFill/>
        </p:spPr>
        <p:txBody>
          <a:bodyPr wrap="square" rtlCol="0">
            <a:spAutoFit/>
          </a:bodyPr>
          <a:lstStyle/>
          <a:p>
            <a:pPr algn="ctr"/>
            <a:r>
              <a:rPr lang="en-US" sz="3600" b="1" dirty="0" err="1">
                <a:latin typeface="NikoshBAN" pitchFamily="2" charset="0"/>
                <a:cs typeface="NikoshBAN" pitchFamily="2" charset="0"/>
              </a:rPr>
              <a:t>সামাজিক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যোগযোগ</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সাইটে</a:t>
            </a:r>
            <a:r>
              <a:rPr lang="en-US" sz="3600" b="1" dirty="0" smtClean="0">
                <a:latin typeface="NikoshBAN" pitchFamily="2" charset="0"/>
                <a:cs typeface="NikoshBAN" pitchFamily="2" charset="0"/>
              </a:rPr>
              <a:t>  </a:t>
            </a:r>
            <a:r>
              <a:rPr lang="en-US" sz="3600" b="1" dirty="0" err="1">
                <a:latin typeface="NikoshBAN" pitchFamily="2" charset="0"/>
                <a:cs typeface="NikoshBAN" pitchFamily="2" charset="0"/>
              </a:rPr>
              <a:t>তার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প্রোফাইলের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নাম</a:t>
            </a:r>
            <a:endParaRPr lang="en-US" sz="3600" b="1" dirty="0">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530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2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2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200"/>
                                        <p:tgtEl>
                                          <p:spTgt spid="11"/>
                                        </p:tgtEl>
                                      </p:cBhvr>
                                    </p:animEffect>
                                    <p:anim calcmode="lin" valueType="num">
                                      <p:cBhvr>
                                        <p:cTn id="18" dur="200"/>
                                        <p:tgtEl>
                                          <p:spTgt spid="11"/>
                                        </p:tgtEl>
                                        <p:attrNameLst>
                                          <p:attrName>ppt_x</p:attrName>
                                        </p:attrNameLst>
                                      </p:cBhvr>
                                      <p:tavLst>
                                        <p:tav tm="0">
                                          <p:val>
                                            <p:strVal val="ppt_x"/>
                                          </p:val>
                                        </p:tav>
                                        <p:tav tm="100000">
                                          <p:val>
                                            <p:strVal val="ppt_x"/>
                                          </p:val>
                                        </p:tav>
                                      </p:tavLst>
                                    </p:anim>
                                    <p:anim calcmode="lin" valueType="num">
                                      <p:cBhvr>
                                        <p:cTn id="19" dur="200"/>
                                        <p:tgtEl>
                                          <p:spTgt spid="11"/>
                                        </p:tgtEl>
                                        <p:attrNameLst>
                                          <p:attrName>ppt_y</p:attrName>
                                        </p:attrNameLst>
                                      </p:cBhvr>
                                      <p:tavLst>
                                        <p:tav tm="0">
                                          <p:val>
                                            <p:strVal val="ppt_y"/>
                                          </p:val>
                                        </p:tav>
                                        <p:tav tm="100000">
                                          <p:val>
                                            <p:strVal val="ppt_y+.1"/>
                                          </p:val>
                                        </p:tav>
                                      </p:tavLst>
                                    </p:anim>
                                    <p:set>
                                      <p:cBhvr>
                                        <p:cTn id="20" dur="1" fill="hold">
                                          <p:stCondLst>
                                            <p:cond delay="199"/>
                                          </p:stCondLst>
                                        </p:cTn>
                                        <p:tgtEl>
                                          <p:spTgt spid="11"/>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200"/>
                                        <p:tgtEl>
                                          <p:spTgt spid="13"/>
                                        </p:tgtEl>
                                      </p:cBhvr>
                                    </p:animEffect>
                                    <p:anim calcmode="lin" valueType="num">
                                      <p:cBhvr>
                                        <p:cTn id="23" dur="200"/>
                                        <p:tgtEl>
                                          <p:spTgt spid="13"/>
                                        </p:tgtEl>
                                        <p:attrNameLst>
                                          <p:attrName>ppt_x</p:attrName>
                                        </p:attrNameLst>
                                      </p:cBhvr>
                                      <p:tavLst>
                                        <p:tav tm="0">
                                          <p:val>
                                            <p:strVal val="ppt_x"/>
                                          </p:val>
                                        </p:tav>
                                        <p:tav tm="100000">
                                          <p:val>
                                            <p:strVal val="ppt_x"/>
                                          </p:val>
                                        </p:tav>
                                      </p:tavLst>
                                    </p:anim>
                                    <p:anim calcmode="lin" valueType="num">
                                      <p:cBhvr>
                                        <p:cTn id="24" dur="200"/>
                                        <p:tgtEl>
                                          <p:spTgt spid="13"/>
                                        </p:tgtEl>
                                        <p:attrNameLst>
                                          <p:attrName>ppt_y</p:attrName>
                                        </p:attrNameLst>
                                      </p:cBhvr>
                                      <p:tavLst>
                                        <p:tav tm="0">
                                          <p:val>
                                            <p:strVal val="ppt_y"/>
                                          </p:val>
                                        </p:tav>
                                        <p:tav tm="100000">
                                          <p:val>
                                            <p:strVal val="ppt_y+.1"/>
                                          </p:val>
                                        </p:tav>
                                      </p:tavLst>
                                    </p:anim>
                                    <p:set>
                                      <p:cBhvr>
                                        <p:cTn id="25" dur="1" fill="hold">
                                          <p:stCondLst>
                                            <p:cond delay="199"/>
                                          </p:stCondLst>
                                        </p:cTn>
                                        <p:tgtEl>
                                          <p:spTgt spid="13"/>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200"/>
                                        <p:tgtEl>
                                          <p:spTgt spid="15"/>
                                        </p:tgtEl>
                                      </p:cBhvr>
                                    </p:animEffect>
                                    <p:anim calcmode="lin" valueType="num">
                                      <p:cBhvr>
                                        <p:cTn id="28" dur="200"/>
                                        <p:tgtEl>
                                          <p:spTgt spid="15"/>
                                        </p:tgtEl>
                                        <p:attrNameLst>
                                          <p:attrName>ppt_x</p:attrName>
                                        </p:attrNameLst>
                                      </p:cBhvr>
                                      <p:tavLst>
                                        <p:tav tm="0">
                                          <p:val>
                                            <p:strVal val="ppt_x"/>
                                          </p:val>
                                        </p:tav>
                                        <p:tav tm="100000">
                                          <p:val>
                                            <p:strVal val="ppt_x"/>
                                          </p:val>
                                        </p:tav>
                                      </p:tavLst>
                                    </p:anim>
                                    <p:anim calcmode="lin" valueType="num">
                                      <p:cBhvr>
                                        <p:cTn id="29" dur="200"/>
                                        <p:tgtEl>
                                          <p:spTgt spid="15"/>
                                        </p:tgtEl>
                                        <p:attrNameLst>
                                          <p:attrName>ppt_y</p:attrName>
                                        </p:attrNameLst>
                                      </p:cBhvr>
                                      <p:tavLst>
                                        <p:tav tm="0">
                                          <p:val>
                                            <p:strVal val="ppt_y"/>
                                          </p:val>
                                        </p:tav>
                                        <p:tav tm="100000">
                                          <p:val>
                                            <p:strVal val="ppt_y+.1"/>
                                          </p:val>
                                        </p:tav>
                                      </p:tavLst>
                                    </p:anim>
                                    <p:set>
                                      <p:cBhvr>
                                        <p:cTn id="30" dur="1" fill="hold">
                                          <p:stCondLst>
                                            <p:cond delay="1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2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200"/>
                                        <p:tgtEl>
                                          <p:spTgt spid="1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2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200"/>
                                        <p:tgtEl>
                                          <p:spTgt spid="17"/>
                                        </p:tgtEl>
                                      </p:cBhvr>
                                    </p:animEffect>
                                    <p:set>
                                      <p:cBhvr>
                                        <p:cTn id="46" dur="1" fill="hold">
                                          <p:stCondLst>
                                            <p:cond delay="199"/>
                                          </p:stCondLst>
                                        </p:cTn>
                                        <p:tgtEl>
                                          <p:spTgt spid="17"/>
                                        </p:tgtEl>
                                        <p:attrNameLst>
                                          <p:attrName>style.visibility</p:attrName>
                                        </p:attrNameLst>
                                      </p:cBhvr>
                                      <p:to>
                                        <p:strVal val="hidden"/>
                                      </p:to>
                                    </p:set>
                                  </p:childTnLst>
                                </p:cTn>
                              </p:par>
                              <p:par>
                                <p:cTn id="47" presetID="16" presetClass="exit" presetSubtype="21" fill="hold" grpId="1" nodeType="withEffect">
                                  <p:stCondLst>
                                    <p:cond delay="0"/>
                                  </p:stCondLst>
                                  <p:childTnLst>
                                    <p:animEffect transition="out" filter="barn(inVertical)">
                                      <p:cBhvr>
                                        <p:cTn id="48" dur="200"/>
                                        <p:tgtEl>
                                          <p:spTgt spid="19"/>
                                        </p:tgtEl>
                                      </p:cBhvr>
                                    </p:animEffect>
                                    <p:set>
                                      <p:cBhvr>
                                        <p:cTn id="49" dur="1" fill="hold">
                                          <p:stCondLst>
                                            <p:cond delay="199"/>
                                          </p:stCondLst>
                                        </p:cTn>
                                        <p:tgtEl>
                                          <p:spTgt spid="19"/>
                                        </p:tgtEl>
                                        <p:attrNameLst>
                                          <p:attrName>style.visibility</p:attrName>
                                        </p:attrNameLst>
                                      </p:cBhvr>
                                      <p:to>
                                        <p:strVal val="hidden"/>
                                      </p:to>
                                    </p:set>
                                  </p:childTnLst>
                                </p:cTn>
                              </p:par>
                              <p:par>
                                <p:cTn id="50" presetID="16" presetClass="exit" presetSubtype="21" fill="hold" grpId="1" nodeType="withEffect">
                                  <p:stCondLst>
                                    <p:cond delay="0"/>
                                  </p:stCondLst>
                                  <p:childTnLst>
                                    <p:animEffect transition="out" filter="barn(inVertical)">
                                      <p:cBhvr>
                                        <p:cTn id="51" dur="200"/>
                                        <p:tgtEl>
                                          <p:spTgt spid="12"/>
                                        </p:tgtEl>
                                      </p:cBhvr>
                                    </p:animEffect>
                                    <p:set>
                                      <p:cBhvr>
                                        <p:cTn id="52" dur="1" fill="hold">
                                          <p:stCondLst>
                                            <p:cond delay="1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200"/>
                                        <p:tgtEl>
                                          <p:spTgt spid="1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up)">
                                      <p:cBhvr>
                                        <p:cTn id="60" dur="200"/>
                                        <p:tgtEl>
                                          <p:spTgt spid="1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P spid="13" grpId="0"/>
      <p:bldP spid="13" grpId="1"/>
      <p:bldP spid="14" grpId="0" animBg="1"/>
      <p:bldP spid="15" grpId="0"/>
      <p:bldP spid="15" grpId="1"/>
      <p:bldP spid="16" grpId="0"/>
      <p:bldP spid="17" grpId="0" animBg="1"/>
      <p:bldP spid="17" grpId="1" animBg="1"/>
      <p:bldP spid="18" grpId="0"/>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5306" y="4297952"/>
            <a:ext cx="7438255" cy="1200329"/>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600" dirty="0" err="1" smtClean="0">
                <a:ln w="12700">
                  <a:solidFill>
                    <a:schemeClr val="tx1"/>
                  </a:solidFill>
                  <a:prstDash val="solid"/>
                </a:ln>
                <a:solidFill>
                  <a:schemeClr val="tx1"/>
                </a:solidFill>
                <a:latin typeface="NikoshBAN" pitchFamily="2" charset="0"/>
                <a:cs typeface="NikoshBAN" pitchFamily="2" charset="0"/>
              </a:rPr>
              <a:t>দীর্ঘ</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পাসওয়ার্ড</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ব্যবহার</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করা</a:t>
            </a:r>
            <a:r>
              <a:rPr lang="en-US" sz="3600" dirty="0" smtClean="0">
                <a:ln w="12700">
                  <a:solidFill>
                    <a:schemeClr val="tx1"/>
                  </a:solidFill>
                  <a:prstDash val="solid"/>
                </a:ln>
                <a:solidFill>
                  <a:schemeClr val="tx1"/>
                </a:solidFill>
                <a:latin typeface="NikoshBAN" pitchFamily="2" charset="0"/>
                <a:cs typeface="NikoshBAN" pitchFamily="2" charset="0"/>
              </a:rPr>
              <a:t>। </a:t>
            </a:r>
          </a:p>
          <a:p>
            <a:pPr algn="ctr"/>
            <a:r>
              <a:rPr lang="en-US" sz="3600" dirty="0" err="1" smtClean="0">
                <a:ln w="12700">
                  <a:solidFill>
                    <a:schemeClr val="tx1"/>
                  </a:solidFill>
                  <a:prstDash val="solid"/>
                </a:ln>
                <a:solidFill>
                  <a:schemeClr val="tx1"/>
                </a:solidFill>
                <a:latin typeface="NikoshBAN" pitchFamily="2" charset="0"/>
                <a:cs typeface="NikoshBAN" pitchFamily="2" charset="0"/>
              </a:rPr>
              <a:t>পাসওয়ার্ডের</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দৈঘ্যসীমা</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হবে</a:t>
            </a:r>
            <a:r>
              <a:rPr lang="en-US" sz="3600" dirty="0" smtClean="0">
                <a:ln w="12700">
                  <a:solidFill>
                    <a:schemeClr val="tx1"/>
                  </a:solidFill>
                  <a:prstDash val="solid"/>
                </a:ln>
                <a:solidFill>
                  <a:schemeClr val="tx1"/>
                </a:solidFill>
                <a:latin typeface="NikoshBAN" pitchFamily="2" charset="0"/>
                <a:cs typeface="NikoshBAN" pitchFamily="2" charset="0"/>
              </a:rPr>
              <a:t> ৬ </a:t>
            </a:r>
            <a:r>
              <a:rPr lang="en-US" sz="3600" dirty="0" err="1" smtClean="0">
                <a:ln w="12700">
                  <a:solidFill>
                    <a:schemeClr val="tx1"/>
                  </a:solidFill>
                  <a:prstDash val="solid"/>
                </a:ln>
                <a:solidFill>
                  <a:schemeClr val="tx1"/>
                </a:solidFill>
                <a:latin typeface="NikoshBAN" pitchFamily="2" charset="0"/>
                <a:cs typeface="NikoshBAN" pitchFamily="2" charset="0"/>
              </a:rPr>
              <a:t>থেকে</a:t>
            </a:r>
            <a:r>
              <a:rPr lang="en-US" sz="3600" dirty="0" smtClean="0">
                <a:ln w="12700">
                  <a:solidFill>
                    <a:schemeClr val="tx1"/>
                  </a:solidFill>
                  <a:prstDash val="solid"/>
                </a:ln>
                <a:solidFill>
                  <a:schemeClr val="tx1"/>
                </a:solidFill>
                <a:latin typeface="NikoshBAN" pitchFamily="2" charset="0"/>
                <a:cs typeface="NikoshBAN" pitchFamily="2" charset="0"/>
              </a:rPr>
              <a:t> ৩২ </a:t>
            </a:r>
            <a:r>
              <a:rPr lang="en-US" sz="3600" dirty="0" err="1" smtClean="0">
                <a:ln w="12700">
                  <a:solidFill>
                    <a:schemeClr val="tx1"/>
                  </a:solidFill>
                  <a:prstDash val="solid"/>
                </a:ln>
                <a:solidFill>
                  <a:schemeClr val="tx1"/>
                </a:solidFill>
                <a:latin typeface="NikoshBAN" pitchFamily="2" charset="0"/>
                <a:cs typeface="NikoshBAN" pitchFamily="2" charset="0"/>
              </a:rPr>
              <a:t>বর্ণের</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মধ্যে</a:t>
            </a:r>
            <a:endParaRPr lang="en-US" sz="3600" dirty="0">
              <a:ln w="12700">
                <a:solidFill>
                  <a:schemeClr val="tx1"/>
                </a:solidFill>
                <a:prstDash val="solid"/>
              </a:ln>
              <a:solidFill>
                <a:schemeClr val="tx1"/>
              </a:solidFill>
              <a:latin typeface="NikoshBAN" pitchFamily="2" charset="0"/>
              <a:cs typeface="NikoshBAN" pitchFamily="2" charset="0"/>
            </a:endParaRPr>
          </a:p>
        </p:txBody>
      </p:sp>
      <p:sp>
        <p:nvSpPr>
          <p:cNvPr id="3" name="Rectangle 2"/>
          <p:cNvSpPr/>
          <p:nvPr/>
        </p:nvSpPr>
        <p:spPr>
          <a:xfrm>
            <a:off x="3736075" y="1937897"/>
            <a:ext cx="4572000" cy="923330"/>
          </a:xfrm>
          <a:prstGeom prst="rect">
            <a:avLst/>
          </a:prstGeom>
          <a:ln w="57150">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57150">
                  <a:solidFill>
                    <a:schemeClr val="tx1">
                      <a:lumMod val="95000"/>
                      <a:lumOff val="5000"/>
                    </a:schemeClr>
                  </a:solidFill>
                </a:ln>
                <a:effectLst>
                  <a:outerShdw blurRad="50800" dist="39000" dir="5460000" algn="tl">
                    <a:srgbClr val="000000">
                      <a:alpha val="38000"/>
                    </a:srgbClr>
                  </a:outerShdw>
                </a:effectLst>
              </a:rPr>
              <a:t>A9BXsEm+</a:t>
            </a:r>
            <a:endParaRPr lang="en-US" sz="5400" b="1" cap="none" spc="0" dirty="0">
              <a:ln w="57150">
                <a:solidFill>
                  <a:schemeClr val="tx1">
                    <a:lumMod val="95000"/>
                    <a:lumOff val="5000"/>
                  </a:schemeClr>
                </a:solidFill>
              </a:ln>
              <a:effectLst>
                <a:outerShdw blurRad="50800" dist="39000" dir="5460000" algn="tl">
                  <a:srgbClr val="000000">
                    <a:alpha val="38000"/>
                  </a:srgbClr>
                </a:outerShdw>
              </a:effectLst>
            </a:endParaRPr>
          </a:p>
        </p:txBody>
      </p:sp>
      <p:sp>
        <p:nvSpPr>
          <p:cNvPr id="4" name="Rectangle 3"/>
          <p:cNvSpPr/>
          <p:nvPr/>
        </p:nvSpPr>
        <p:spPr>
          <a:xfrm>
            <a:off x="1975306" y="250038"/>
            <a:ext cx="8417805" cy="646331"/>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পাসওয়ার্ডের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গোপনীয়তা</a:t>
            </a:r>
            <a:r>
              <a:rPr lang="en-US" sz="36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রক্ষা</a:t>
            </a:r>
            <a:r>
              <a:rPr lang="en-US" sz="36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করার</a:t>
            </a:r>
            <a:r>
              <a:rPr lang="en-US" sz="36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জন্য</a:t>
            </a:r>
            <a:r>
              <a:rPr lang="en-US" sz="36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কয়েকটি</a:t>
            </a:r>
            <a:r>
              <a:rPr lang="en-US" sz="36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টিপস</a:t>
            </a:r>
            <a:endParaRPr lang="en-US" sz="3600" b="1" cap="none" spc="50" dirty="0">
              <a:ln w="11430"/>
              <a:solidFill>
                <a:srgbClr val="FF0000"/>
              </a:solidFill>
              <a:effectLst>
                <a:outerShdw blurRad="76200" dist="50800" dir="5400000" algn="tl" rotWithShape="0">
                  <a:srgbClr val="000000">
                    <a:alpha val="65000"/>
                  </a:srgbClr>
                </a:outerShdw>
              </a:effectLst>
            </a:endParaRPr>
          </a:p>
        </p:txBody>
      </p:sp>
      <p:sp>
        <p:nvSpPr>
          <p:cNvPr id="5" name="Rectangle 4"/>
          <p:cNvSpPr/>
          <p:nvPr/>
        </p:nvSpPr>
        <p:spPr>
          <a:xfrm>
            <a:off x="1760418" y="3860811"/>
            <a:ext cx="8253002" cy="144655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পাসওয়ার্ডের</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ক্ষেত্রে</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ইংরেজি</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বড়</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ও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ছোট</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হাতের</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অক্ষর</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আলাদা</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বর্ণ</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হিসেবে</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বিবেচিত</a:t>
            </a:r>
            <a:r>
              <a:rPr lang="en-US" sz="44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smtClean="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হয়</a:t>
            </a:r>
            <a:endPar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257" y="1059211"/>
            <a:ext cx="5419725" cy="2247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16930" y="4706369"/>
            <a:ext cx="8804012" cy="707886"/>
          </a:xfrm>
          <a:prstGeom prst="rect">
            <a:avLst/>
          </a:prstGeom>
          <a:solidFill>
            <a:srgbClr val="FFCCCC"/>
          </a:solidFill>
          <a:ln w="38100">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অনলাইনে</a:t>
            </a:r>
            <a:r>
              <a:rPr lang="en-US" sz="4000" b="1"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নিয়োমিত</a:t>
            </a:r>
            <a:r>
              <a:rPr lang="en-US" sz="4000" b="1"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পাসওয়ার্ডের</a:t>
            </a:r>
            <a:r>
              <a:rPr lang="en-US" sz="4000" b="1"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শক্তিমাত্রা</a:t>
            </a:r>
            <a:r>
              <a:rPr lang="en-US" sz="4000" b="1"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যাচাই</a:t>
            </a:r>
            <a:r>
              <a:rPr lang="en-US" sz="4000" b="1"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করা</a:t>
            </a:r>
            <a:endParaRPr lang="en-US" sz="4000" b="1"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8" name="Picture 3" descr="E:\Motiar D. Content\Class Viii\Picture\পাঠ ১৮\keenPasswo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810" y="896369"/>
            <a:ext cx="3886201"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descr="E:\Motiar D. Content\Class Viii\Picture\পাঠ ১৮\Strong-Passw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683" y="755559"/>
            <a:ext cx="3876675"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45923" y="5246526"/>
            <a:ext cx="8417805" cy="1200329"/>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সিস্টেম</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ব্যবহার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36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আসন</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ত্যাগের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পূর্বে</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সংশ্লিস্ট</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সাইট</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লগ</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আউট</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করা</a:t>
            </a:r>
            <a:endParaRPr lang="en-US" sz="3600" b="1" cap="none" spc="50" dirty="0">
              <a:ln w="11430"/>
              <a:solidFill>
                <a:schemeClr val="tx1"/>
              </a:solidFill>
              <a:effectLst>
                <a:outerShdw blurRad="76200" dist="50800" dir="5400000" algn="tl" rotWithShape="0">
                  <a:srgbClr val="000000">
                    <a:alpha val="65000"/>
                  </a:srgbClr>
                </a:outerShdw>
              </a:effectLst>
            </a:endParaRPr>
          </a:p>
        </p:txBody>
      </p:sp>
      <p:pic>
        <p:nvPicPr>
          <p:cNvPr id="12" name="Picture 2" descr="E:\Motiar D. Content\Class Viii\Picture\পাঠ ১৮\India_Codejam-7143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923" y="1360326"/>
            <a:ext cx="3980303" cy="3470564"/>
          </a:xfrm>
          <a:prstGeom prst="rect">
            <a:avLst/>
          </a:prstGeom>
          <a:solidFill>
            <a:srgbClr val="FFFFFF">
              <a:shade val="85000"/>
            </a:srgbClr>
          </a:solidFill>
          <a:ln w="190500" cap="rnd">
            <a:solidFill>
              <a:schemeClr val="tx2">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3" name="Picture 3" descr="E:\Motiar D. Content\Class Viii\Picture\পাঠ ১৮\8.jpg"/>
          <p:cNvPicPr>
            <a:picLocks noChangeAspect="1" noChangeArrowheads="1"/>
          </p:cNvPicPr>
          <p:nvPr/>
        </p:nvPicPr>
        <p:blipFill rotWithShape="1">
          <a:blip r:embed="rId6">
            <a:extLst>
              <a:ext uri="{28A0092B-C50C-407E-A947-70E740481C1C}">
                <a14:useLocalDpi xmlns:a14="http://schemas.microsoft.com/office/drawing/2010/main" val="0"/>
              </a:ext>
            </a:extLst>
          </a:blip>
          <a:srcRect r="48423"/>
          <a:stretch/>
        </p:blipFill>
        <p:spPr bwMode="auto">
          <a:xfrm>
            <a:off x="6027159" y="1217451"/>
            <a:ext cx="3796145" cy="3428999"/>
          </a:xfrm>
          <a:prstGeom prst="rect">
            <a:avLst/>
          </a:prstGeom>
          <a:solidFill>
            <a:srgbClr val="FFFFFF">
              <a:shade val="85000"/>
            </a:srgbClr>
          </a:solidFill>
          <a:ln w="190500" cap="rnd">
            <a:solidFill>
              <a:schemeClr val="bg1">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4" name="Rectangle 13"/>
          <p:cNvSpPr/>
          <p:nvPr/>
        </p:nvSpPr>
        <p:spPr>
          <a:xfrm>
            <a:off x="2127566" y="4970198"/>
            <a:ext cx="8153401" cy="120032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পাসওয়ার্ড</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ম্যানেজারে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lastpass</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keepass</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ইত্যাদি</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ব্যবহার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3600" b="1" cap="none" spc="50" dirty="0">
              <a:ln w="11430"/>
              <a:solidFill>
                <a:schemeClr val="tx1"/>
              </a:solidFill>
              <a:effectLst>
                <a:outerShdw blurRad="76200" dist="50800" dir="5400000" algn="tl" rotWithShape="0">
                  <a:srgbClr val="000000">
                    <a:alpha val="65000"/>
                  </a:srgbClr>
                </a:outerShdw>
              </a:effectLst>
            </a:endParaRPr>
          </a:p>
        </p:txBody>
      </p:sp>
      <p:pic>
        <p:nvPicPr>
          <p:cNvPr id="15" name="Picture 2" descr="E:\Motiar D. Content\Class Viii\Picture\পাঠ ১৮\l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521" y="1277369"/>
            <a:ext cx="3886200"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3" descr="E:\Motiar D. Content\Class Viii\Picture\পাঠ ১৮\RLjW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6843" y="1258634"/>
            <a:ext cx="3695699"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E:\Motiar D. Content\Class Viii\Picture\পাঠ ১৮\pdt-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1397" y="1289683"/>
            <a:ext cx="38481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3" descr="E:\Motiar D. Content\Class Viii\Picture\পাঠ ১৮\yahoo-passwords-change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3717" y="1518283"/>
            <a:ext cx="3581401"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flipV="1">
            <a:off x="4017717" y="3499483"/>
            <a:ext cx="685800" cy="190500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398717" y="3728083"/>
            <a:ext cx="762000" cy="1676400"/>
          </a:xfrm>
          <a:prstGeom prst="straightConnector1">
            <a:avLst/>
          </a:prstGeom>
          <a:ln w="5715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522917" y="3956683"/>
            <a:ext cx="1524000" cy="171450"/>
          </a:xfrm>
          <a:prstGeom prst="roundRect">
            <a:avLst/>
          </a:prstGeom>
          <a:noFill/>
          <a:ln w="5715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22917" y="4242433"/>
            <a:ext cx="1524000" cy="17145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60708" y="5251685"/>
            <a:ext cx="76962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নিয়মিত</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পাসওয়ার্ড</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পরিবর্তনের</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অভ্যাস</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গড়ে</a:t>
            </a:r>
            <a:r>
              <a:rPr lang="en-US" sz="3600" b="1" cap="none"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cap="none"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তোলা</a:t>
            </a:r>
            <a:endParaRPr lang="en-US" sz="3600" b="1" cap="none" spc="50" dirty="0">
              <a:ln w="11430"/>
              <a:solidFill>
                <a:schemeClr val="tx1"/>
              </a:solidFill>
              <a:effectLst>
                <a:outerShdw blurRad="76200" dist="50800" dir="5400000" algn="tl" rotWithShape="0">
                  <a:srgbClr val="000000">
                    <a:alpha val="65000"/>
                  </a:srgbClr>
                </a:outerShdw>
              </a:effectLst>
            </a:endParaRPr>
          </a:p>
        </p:txBody>
      </p:sp>
      <p:pic>
        <p:nvPicPr>
          <p:cNvPr id="2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3331" y="1775147"/>
            <a:ext cx="5905500" cy="1828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6" name="Rectangle 25"/>
          <p:cNvSpPr/>
          <p:nvPr/>
        </p:nvSpPr>
        <p:spPr>
          <a:xfrm>
            <a:off x="1883459" y="4733786"/>
            <a:ext cx="8850698" cy="1292662"/>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r>
              <a:rPr lang="en-US" sz="4200" b="1" dirty="0">
                <a:ln w="12700">
                  <a:solidFill>
                    <a:schemeClr val="tx2">
                      <a:satMod val="155000"/>
                    </a:schemeClr>
                  </a:solidFill>
                  <a:prstDash val="solid"/>
                </a:ln>
                <a:solidFill>
                  <a:sysClr val="windowText" lastClr="00000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জটিল</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পাসওয়ার্ড</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ব্যবহার</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করা</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অর্থা</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ৎ </a:t>
            </a:r>
            <a:r>
              <a:rPr lang="bn-BD"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অক্ষর (</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A-Z),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সংখ্যা</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Times New Roman" pitchFamily="18" charset="0"/>
                <a:cs typeface="Times New Roman" pitchFamily="18" charset="0"/>
              </a:rPr>
              <a:t>(0-9)</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এবং</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প্রতীক</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(@+_)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সমন্বয়ে</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পাসওয়ার্ড</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তৈরি</a:t>
            </a:r>
            <a:r>
              <a:rPr lang="en-US" sz="3600" b="1" dirty="0"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smtClean="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করা</a:t>
            </a:r>
            <a:endPar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215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0-#ppt_w/2"/>
                                          </p:val>
                                        </p:tav>
                                        <p:tav tm="100000">
                                          <p:val>
                                            <p:strVal val="#ppt_x"/>
                                          </p:val>
                                        </p:tav>
                                      </p:tavLst>
                                    </p:anim>
                                    <p:anim calcmode="lin" valueType="num">
                                      <p:cBhvr additive="base">
                                        <p:cTn id="8" dur="2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 fill="hold"/>
                                        <p:tgtEl>
                                          <p:spTgt spid="2"/>
                                        </p:tgtEl>
                                        <p:attrNameLst>
                                          <p:attrName>ppt_x</p:attrName>
                                        </p:attrNameLst>
                                      </p:cBhvr>
                                      <p:tavLst>
                                        <p:tav tm="0">
                                          <p:val>
                                            <p:strVal val="0-#ppt_w/2"/>
                                          </p:val>
                                        </p:tav>
                                        <p:tav tm="100000">
                                          <p:val>
                                            <p:strVal val="#ppt_x"/>
                                          </p:val>
                                        </p:tav>
                                      </p:tavLst>
                                    </p:anim>
                                    <p:anim calcmode="lin" valueType="num">
                                      <p:cBhvr additive="base">
                                        <p:cTn id="12" dur="2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200"/>
                                        <p:tgtEl>
                                          <p:spTgt spid="3"/>
                                        </p:tgtEl>
                                      </p:cBhvr>
                                    </p:animEffect>
                                    <p:set>
                                      <p:cBhvr>
                                        <p:cTn id="17" dur="1" fill="hold">
                                          <p:stCondLst>
                                            <p:cond delay="199"/>
                                          </p:stCondLst>
                                        </p:cTn>
                                        <p:tgtEl>
                                          <p:spTgt spid="3"/>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200"/>
                                        <p:tgtEl>
                                          <p:spTgt spid="2"/>
                                        </p:tgtEl>
                                      </p:cBhvr>
                                    </p:animEffect>
                                    <p:set>
                                      <p:cBhvr>
                                        <p:cTn id="20" dur="1" fill="hold">
                                          <p:stCondLst>
                                            <p:cond delay="1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2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200"/>
                                        <p:tgtEl>
                                          <p:spTgt spid="5"/>
                                        </p:tgtEl>
                                      </p:cBhvr>
                                    </p:animEffect>
                                    <p:set>
                                      <p:cBhvr>
                                        <p:cTn id="33" dur="1" fill="hold">
                                          <p:stCondLst>
                                            <p:cond delay="199"/>
                                          </p:stCondLst>
                                        </p:cTn>
                                        <p:tgtEl>
                                          <p:spTgt spid="5"/>
                                        </p:tgtEl>
                                        <p:attrNameLst>
                                          <p:attrName>style.visibility</p:attrName>
                                        </p:attrNameLst>
                                      </p:cBhvr>
                                      <p:to>
                                        <p:strVal val="hidden"/>
                                      </p:to>
                                    </p:set>
                                  </p:childTnLst>
                                </p:cTn>
                              </p:par>
                              <p:par>
                                <p:cTn id="34" presetID="16" presetClass="exit" presetSubtype="21" fill="hold" nodeType="withEffect">
                                  <p:stCondLst>
                                    <p:cond delay="0"/>
                                  </p:stCondLst>
                                  <p:childTnLst>
                                    <p:animEffect transition="out" filter="barn(inVertical)">
                                      <p:cBhvr>
                                        <p:cTn id="35" dur="200"/>
                                        <p:tgtEl>
                                          <p:spTgt spid="6"/>
                                        </p:tgtEl>
                                      </p:cBhvr>
                                    </p:animEffect>
                                    <p:set>
                                      <p:cBhvr>
                                        <p:cTn id="36" dur="1" fill="hold">
                                          <p:stCondLst>
                                            <p:cond delay="1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200" fill="hold"/>
                                        <p:tgtEl>
                                          <p:spTgt spid="7"/>
                                        </p:tgtEl>
                                        <p:attrNameLst>
                                          <p:attrName>ppt_x</p:attrName>
                                        </p:attrNameLst>
                                      </p:cBhvr>
                                      <p:tavLst>
                                        <p:tav tm="0">
                                          <p:val>
                                            <p:strVal val="1+#ppt_w/2"/>
                                          </p:val>
                                        </p:tav>
                                        <p:tav tm="100000">
                                          <p:val>
                                            <p:strVal val="#ppt_x"/>
                                          </p:val>
                                        </p:tav>
                                      </p:tavLst>
                                    </p:anim>
                                    <p:anim calcmode="lin" valueType="num">
                                      <p:cBhvr additive="base">
                                        <p:cTn id="42" dur="200" fill="hold"/>
                                        <p:tgtEl>
                                          <p:spTgt spid="7"/>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200" fill="hold"/>
                                        <p:tgtEl>
                                          <p:spTgt spid="8"/>
                                        </p:tgtEl>
                                        <p:attrNameLst>
                                          <p:attrName>ppt_x</p:attrName>
                                        </p:attrNameLst>
                                      </p:cBhvr>
                                      <p:tavLst>
                                        <p:tav tm="0">
                                          <p:val>
                                            <p:strVal val="1+#ppt_w/2"/>
                                          </p:val>
                                        </p:tav>
                                        <p:tav tm="100000">
                                          <p:val>
                                            <p:strVal val="#ppt_x"/>
                                          </p:val>
                                        </p:tav>
                                      </p:tavLst>
                                    </p:anim>
                                    <p:anim calcmode="lin" valueType="num">
                                      <p:cBhvr additive="base">
                                        <p:cTn id="46" dur="2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1" nodeType="clickEffect">
                                  <p:stCondLst>
                                    <p:cond delay="0"/>
                                  </p:stCondLst>
                                  <p:childTnLst>
                                    <p:animEffect transition="out" filter="fade">
                                      <p:cBhvr>
                                        <p:cTn id="50" dur="200"/>
                                        <p:tgtEl>
                                          <p:spTgt spid="7"/>
                                        </p:tgtEl>
                                      </p:cBhvr>
                                    </p:animEffect>
                                    <p:anim calcmode="lin" valueType="num">
                                      <p:cBhvr>
                                        <p:cTn id="51" dur="200"/>
                                        <p:tgtEl>
                                          <p:spTgt spid="7"/>
                                        </p:tgtEl>
                                        <p:attrNameLst>
                                          <p:attrName>ppt_x</p:attrName>
                                        </p:attrNameLst>
                                      </p:cBhvr>
                                      <p:tavLst>
                                        <p:tav tm="0">
                                          <p:val>
                                            <p:strVal val="ppt_x"/>
                                          </p:val>
                                        </p:tav>
                                        <p:tav tm="100000">
                                          <p:val>
                                            <p:strVal val="ppt_x"/>
                                          </p:val>
                                        </p:tav>
                                      </p:tavLst>
                                    </p:anim>
                                    <p:anim calcmode="lin" valueType="num">
                                      <p:cBhvr>
                                        <p:cTn id="52" dur="200"/>
                                        <p:tgtEl>
                                          <p:spTgt spid="7"/>
                                        </p:tgtEl>
                                        <p:attrNameLst>
                                          <p:attrName>ppt_y</p:attrName>
                                        </p:attrNameLst>
                                      </p:cBhvr>
                                      <p:tavLst>
                                        <p:tav tm="0">
                                          <p:val>
                                            <p:strVal val="ppt_y"/>
                                          </p:val>
                                        </p:tav>
                                        <p:tav tm="100000">
                                          <p:val>
                                            <p:strVal val="ppt_y+.1"/>
                                          </p:val>
                                        </p:tav>
                                      </p:tavLst>
                                    </p:anim>
                                    <p:set>
                                      <p:cBhvr>
                                        <p:cTn id="53" dur="1" fill="hold">
                                          <p:stCondLst>
                                            <p:cond delay="199"/>
                                          </p:stCondLst>
                                        </p:cTn>
                                        <p:tgtEl>
                                          <p:spTgt spid="7"/>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200"/>
                                        <p:tgtEl>
                                          <p:spTgt spid="8"/>
                                        </p:tgtEl>
                                      </p:cBhvr>
                                    </p:animEffect>
                                    <p:anim calcmode="lin" valueType="num">
                                      <p:cBhvr>
                                        <p:cTn id="56" dur="200"/>
                                        <p:tgtEl>
                                          <p:spTgt spid="8"/>
                                        </p:tgtEl>
                                        <p:attrNameLst>
                                          <p:attrName>ppt_x</p:attrName>
                                        </p:attrNameLst>
                                      </p:cBhvr>
                                      <p:tavLst>
                                        <p:tav tm="0">
                                          <p:val>
                                            <p:strVal val="ppt_x"/>
                                          </p:val>
                                        </p:tav>
                                        <p:tav tm="100000">
                                          <p:val>
                                            <p:strVal val="ppt_x"/>
                                          </p:val>
                                        </p:tav>
                                      </p:tavLst>
                                    </p:anim>
                                    <p:anim calcmode="lin" valueType="num">
                                      <p:cBhvr>
                                        <p:cTn id="57" dur="200"/>
                                        <p:tgtEl>
                                          <p:spTgt spid="8"/>
                                        </p:tgtEl>
                                        <p:attrNameLst>
                                          <p:attrName>ppt_y</p:attrName>
                                        </p:attrNameLst>
                                      </p:cBhvr>
                                      <p:tavLst>
                                        <p:tav tm="0">
                                          <p:val>
                                            <p:strVal val="ppt_y"/>
                                          </p:val>
                                        </p:tav>
                                        <p:tav tm="100000">
                                          <p:val>
                                            <p:strVal val="ppt_y+.1"/>
                                          </p:val>
                                        </p:tav>
                                      </p:tavLst>
                                    </p:anim>
                                    <p:set>
                                      <p:cBhvr>
                                        <p:cTn id="58" dur="1" fill="hold">
                                          <p:stCondLst>
                                            <p:cond delay="199"/>
                                          </p:stCondLst>
                                        </p:cTn>
                                        <p:tgtEl>
                                          <p:spTgt spid="8"/>
                                        </p:tgtEl>
                                        <p:attrNameLst>
                                          <p:attrName>style.visibility</p:attrName>
                                        </p:attrNameLst>
                                      </p:cBhvr>
                                      <p:to>
                                        <p:strVal val="hidden"/>
                                      </p:to>
                                    </p:set>
                                  </p:childTnLst>
                                </p:cTn>
                              </p:par>
                              <p:par>
                                <p:cTn id="59" presetID="2" presetClass="entr" presetSubtype="3"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00" fill="hold"/>
                                        <p:tgtEl>
                                          <p:spTgt spid="10"/>
                                        </p:tgtEl>
                                        <p:attrNameLst>
                                          <p:attrName>ppt_x</p:attrName>
                                        </p:attrNameLst>
                                      </p:cBhvr>
                                      <p:tavLst>
                                        <p:tav tm="0">
                                          <p:val>
                                            <p:strVal val="1+#ppt_w/2"/>
                                          </p:val>
                                        </p:tav>
                                        <p:tav tm="100000">
                                          <p:val>
                                            <p:strVal val="#ppt_x"/>
                                          </p:val>
                                        </p:tav>
                                      </p:tavLst>
                                    </p:anim>
                                    <p:anim calcmode="lin" valueType="num">
                                      <p:cBhvr additive="base">
                                        <p:cTn id="62" dur="200" fill="hold"/>
                                        <p:tgtEl>
                                          <p:spTgt spid="10"/>
                                        </p:tgtEl>
                                        <p:attrNameLst>
                                          <p:attrName>ppt_y</p:attrName>
                                        </p:attrNameLst>
                                      </p:cBhvr>
                                      <p:tavLst>
                                        <p:tav tm="0">
                                          <p:val>
                                            <p:strVal val="0-#ppt_h/2"/>
                                          </p:val>
                                        </p:tav>
                                        <p:tav tm="100000">
                                          <p:val>
                                            <p:strVal val="#ppt_y"/>
                                          </p:val>
                                        </p:tav>
                                      </p:tavLst>
                                    </p:anim>
                                  </p:childTnLst>
                                </p:cTn>
                              </p:par>
                              <p:par>
                                <p:cTn id="63" presetID="42" presetClass="exit" presetSubtype="0" fill="hold" nodeType="withEffect">
                                  <p:stCondLst>
                                    <p:cond delay="0"/>
                                  </p:stCondLst>
                                  <p:childTnLst>
                                    <p:animEffect transition="out" filter="fade">
                                      <p:cBhvr>
                                        <p:cTn id="64" dur="200"/>
                                        <p:tgtEl>
                                          <p:spTgt spid="10"/>
                                        </p:tgtEl>
                                      </p:cBhvr>
                                    </p:animEffect>
                                    <p:anim calcmode="lin" valueType="num">
                                      <p:cBhvr>
                                        <p:cTn id="65" dur="200"/>
                                        <p:tgtEl>
                                          <p:spTgt spid="10"/>
                                        </p:tgtEl>
                                        <p:attrNameLst>
                                          <p:attrName>ppt_x</p:attrName>
                                        </p:attrNameLst>
                                      </p:cBhvr>
                                      <p:tavLst>
                                        <p:tav tm="0">
                                          <p:val>
                                            <p:strVal val="ppt_x"/>
                                          </p:val>
                                        </p:tav>
                                        <p:tav tm="100000">
                                          <p:val>
                                            <p:strVal val="ppt_x"/>
                                          </p:val>
                                        </p:tav>
                                      </p:tavLst>
                                    </p:anim>
                                    <p:anim calcmode="lin" valueType="num">
                                      <p:cBhvr>
                                        <p:cTn id="66" dur="200"/>
                                        <p:tgtEl>
                                          <p:spTgt spid="10"/>
                                        </p:tgtEl>
                                        <p:attrNameLst>
                                          <p:attrName>ppt_y</p:attrName>
                                        </p:attrNameLst>
                                      </p:cBhvr>
                                      <p:tavLst>
                                        <p:tav tm="0">
                                          <p:val>
                                            <p:strVal val="ppt_y"/>
                                          </p:val>
                                        </p:tav>
                                        <p:tav tm="100000">
                                          <p:val>
                                            <p:strVal val="ppt_y+.1"/>
                                          </p:val>
                                        </p:tav>
                                      </p:tavLst>
                                    </p:anim>
                                    <p:set>
                                      <p:cBhvr>
                                        <p:cTn id="67" dur="1" fill="hold">
                                          <p:stCondLst>
                                            <p:cond delay="1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200" fill="hold"/>
                                        <p:tgtEl>
                                          <p:spTgt spid="11"/>
                                        </p:tgtEl>
                                        <p:attrNameLst>
                                          <p:attrName>ppt_x</p:attrName>
                                        </p:attrNameLst>
                                      </p:cBhvr>
                                      <p:tavLst>
                                        <p:tav tm="0">
                                          <p:val>
                                            <p:strVal val="0-#ppt_w/2"/>
                                          </p:val>
                                        </p:tav>
                                        <p:tav tm="100000">
                                          <p:val>
                                            <p:strVal val="#ppt_x"/>
                                          </p:val>
                                        </p:tav>
                                      </p:tavLst>
                                    </p:anim>
                                    <p:anim calcmode="lin" valueType="num">
                                      <p:cBhvr additive="base">
                                        <p:cTn id="73" dur="200" fill="hold"/>
                                        <p:tgtEl>
                                          <p:spTgt spid="11"/>
                                        </p:tgtEl>
                                        <p:attrNameLst>
                                          <p:attrName>ppt_y</p:attrName>
                                        </p:attrNameLst>
                                      </p:cBhvr>
                                      <p:tavLst>
                                        <p:tav tm="0">
                                          <p:val>
                                            <p:strVal val="0-#ppt_h/2"/>
                                          </p:val>
                                        </p:tav>
                                        <p:tav tm="100000">
                                          <p:val>
                                            <p:strVal val="#ppt_y"/>
                                          </p:val>
                                        </p:tav>
                                      </p:tavLst>
                                    </p:anim>
                                  </p:childTnLst>
                                </p:cTn>
                              </p:par>
                              <p:par>
                                <p:cTn id="74" presetID="2" presetClass="entr" presetSubtype="9"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200" fill="hold"/>
                                        <p:tgtEl>
                                          <p:spTgt spid="12"/>
                                        </p:tgtEl>
                                        <p:attrNameLst>
                                          <p:attrName>ppt_x</p:attrName>
                                        </p:attrNameLst>
                                      </p:cBhvr>
                                      <p:tavLst>
                                        <p:tav tm="0">
                                          <p:val>
                                            <p:strVal val="0-#ppt_w/2"/>
                                          </p:val>
                                        </p:tav>
                                        <p:tav tm="100000">
                                          <p:val>
                                            <p:strVal val="#ppt_x"/>
                                          </p:val>
                                        </p:tav>
                                      </p:tavLst>
                                    </p:anim>
                                    <p:anim calcmode="lin" valueType="num">
                                      <p:cBhvr additive="base">
                                        <p:cTn id="77" dur="200" fill="hold"/>
                                        <p:tgtEl>
                                          <p:spTgt spid="12"/>
                                        </p:tgtEl>
                                        <p:attrNameLst>
                                          <p:attrName>ppt_y</p:attrName>
                                        </p:attrNameLst>
                                      </p:cBhvr>
                                      <p:tavLst>
                                        <p:tav tm="0">
                                          <p:val>
                                            <p:strVal val="0-#ppt_h/2"/>
                                          </p:val>
                                        </p:tav>
                                        <p:tav tm="100000">
                                          <p:val>
                                            <p:strVal val="#ppt_y"/>
                                          </p:val>
                                        </p:tav>
                                      </p:tavLst>
                                    </p:anim>
                                  </p:childTnLst>
                                </p:cTn>
                              </p:par>
                              <p:par>
                                <p:cTn id="78" presetID="2" presetClass="entr" presetSubtype="9" fill="hold" nodeType="with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200" fill="hold"/>
                                        <p:tgtEl>
                                          <p:spTgt spid="13"/>
                                        </p:tgtEl>
                                        <p:attrNameLst>
                                          <p:attrName>ppt_x</p:attrName>
                                        </p:attrNameLst>
                                      </p:cBhvr>
                                      <p:tavLst>
                                        <p:tav tm="0">
                                          <p:val>
                                            <p:strVal val="0-#ppt_w/2"/>
                                          </p:val>
                                        </p:tav>
                                        <p:tav tm="100000">
                                          <p:val>
                                            <p:strVal val="#ppt_x"/>
                                          </p:val>
                                        </p:tav>
                                      </p:tavLst>
                                    </p:anim>
                                    <p:anim calcmode="lin" valueType="num">
                                      <p:cBhvr additive="base">
                                        <p:cTn id="81" dur="2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xit" presetSubtype="21" fill="hold" grpId="1" nodeType="clickEffect">
                                  <p:stCondLst>
                                    <p:cond delay="0"/>
                                  </p:stCondLst>
                                  <p:childTnLst>
                                    <p:animEffect transition="out" filter="barn(inVertical)">
                                      <p:cBhvr>
                                        <p:cTn id="85" dur="200"/>
                                        <p:tgtEl>
                                          <p:spTgt spid="11"/>
                                        </p:tgtEl>
                                      </p:cBhvr>
                                    </p:animEffect>
                                    <p:set>
                                      <p:cBhvr>
                                        <p:cTn id="86" dur="1" fill="hold">
                                          <p:stCondLst>
                                            <p:cond delay="199"/>
                                          </p:stCondLst>
                                        </p:cTn>
                                        <p:tgtEl>
                                          <p:spTgt spid="11"/>
                                        </p:tgtEl>
                                        <p:attrNameLst>
                                          <p:attrName>style.visibility</p:attrName>
                                        </p:attrNameLst>
                                      </p:cBhvr>
                                      <p:to>
                                        <p:strVal val="hidden"/>
                                      </p:to>
                                    </p:set>
                                  </p:childTnLst>
                                </p:cTn>
                              </p:par>
                              <p:par>
                                <p:cTn id="87" presetID="16" presetClass="exit" presetSubtype="21" fill="hold" nodeType="withEffect">
                                  <p:stCondLst>
                                    <p:cond delay="0"/>
                                  </p:stCondLst>
                                  <p:childTnLst>
                                    <p:animEffect transition="out" filter="barn(inVertical)">
                                      <p:cBhvr>
                                        <p:cTn id="88" dur="200"/>
                                        <p:tgtEl>
                                          <p:spTgt spid="12"/>
                                        </p:tgtEl>
                                      </p:cBhvr>
                                    </p:animEffect>
                                    <p:set>
                                      <p:cBhvr>
                                        <p:cTn id="89" dur="1" fill="hold">
                                          <p:stCondLst>
                                            <p:cond delay="199"/>
                                          </p:stCondLst>
                                        </p:cTn>
                                        <p:tgtEl>
                                          <p:spTgt spid="12"/>
                                        </p:tgtEl>
                                        <p:attrNameLst>
                                          <p:attrName>style.visibility</p:attrName>
                                        </p:attrNameLst>
                                      </p:cBhvr>
                                      <p:to>
                                        <p:strVal val="hidden"/>
                                      </p:to>
                                    </p:set>
                                  </p:childTnLst>
                                </p:cTn>
                              </p:par>
                              <p:par>
                                <p:cTn id="90" presetID="16" presetClass="exit" presetSubtype="21" fill="hold" nodeType="withEffect">
                                  <p:stCondLst>
                                    <p:cond delay="0"/>
                                  </p:stCondLst>
                                  <p:childTnLst>
                                    <p:animEffect transition="out" filter="barn(inVertical)">
                                      <p:cBhvr>
                                        <p:cTn id="91" dur="200"/>
                                        <p:tgtEl>
                                          <p:spTgt spid="13"/>
                                        </p:tgtEl>
                                      </p:cBhvr>
                                    </p:animEffect>
                                    <p:set>
                                      <p:cBhvr>
                                        <p:cTn id="92" dur="1" fill="hold">
                                          <p:stCondLst>
                                            <p:cond delay="199"/>
                                          </p:stCondLst>
                                        </p:cTn>
                                        <p:tgtEl>
                                          <p:spTgt spid="1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up)">
                                      <p:cBhvr>
                                        <p:cTn id="97" dur="200"/>
                                        <p:tgtEl>
                                          <p:spTgt spid="14"/>
                                        </p:tgtEl>
                                      </p:cBhvr>
                                    </p:animEffect>
                                  </p:childTnLst>
                                </p:cTn>
                              </p:par>
                              <p:par>
                                <p:cTn id="98" presetID="22" presetClass="entr" presetSubtype="1"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up)">
                                      <p:cBhvr>
                                        <p:cTn id="100" dur="200"/>
                                        <p:tgtEl>
                                          <p:spTgt spid="15"/>
                                        </p:tgtEl>
                                      </p:cBhvr>
                                    </p:animEffect>
                                  </p:childTnLst>
                                </p:cTn>
                              </p:par>
                              <p:par>
                                <p:cTn id="101" presetID="22" presetClass="entr" presetSubtype="1"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up)">
                                      <p:cBhvr>
                                        <p:cTn id="103" dur="2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xit" presetSubtype="21" fill="hold" grpId="1" nodeType="clickEffect">
                                  <p:stCondLst>
                                    <p:cond delay="0"/>
                                  </p:stCondLst>
                                  <p:childTnLst>
                                    <p:animEffect transition="out" filter="barn(inVertical)">
                                      <p:cBhvr>
                                        <p:cTn id="107" dur="200"/>
                                        <p:tgtEl>
                                          <p:spTgt spid="14"/>
                                        </p:tgtEl>
                                      </p:cBhvr>
                                    </p:animEffect>
                                    <p:set>
                                      <p:cBhvr>
                                        <p:cTn id="108" dur="1" fill="hold">
                                          <p:stCondLst>
                                            <p:cond delay="199"/>
                                          </p:stCondLst>
                                        </p:cTn>
                                        <p:tgtEl>
                                          <p:spTgt spid="14"/>
                                        </p:tgtEl>
                                        <p:attrNameLst>
                                          <p:attrName>style.visibility</p:attrName>
                                        </p:attrNameLst>
                                      </p:cBhvr>
                                      <p:to>
                                        <p:strVal val="hidden"/>
                                      </p:to>
                                    </p:set>
                                  </p:childTnLst>
                                </p:cTn>
                              </p:par>
                              <p:par>
                                <p:cTn id="109" presetID="16" presetClass="exit" presetSubtype="21" fill="hold" nodeType="withEffect">
                                  <p:stCondLst>
                                    <p:cond delay="0"/>
                                  </p:stCondLst>
                                  <p:childTnLst>
                                    <p:animEffect transition="out" filter="barn(inVertical)">
                                      <p:cBhvr>
                                        <p:cTn id="110" dur="200"/>
                                        <p:tgtEl>
                                          <p:spTgt spid="15"/>
                                        </p:tgtEl>
                                      </p:cBhvr>
                                    </p:animEffect>
                                    <p:set>
                                      <p:cBhvr>
                                        <p:cTn id="111" dur="1" fill="hold">
                                          <p:stCondLst>
                                            <p:cond delay="199"/>
                                          </p:stCondLst>
                                        </p:cTn>
                                        <p:tgtEl>
                                          <p:spTgt spid="15"/>
                                        </p:tgtEl>
                                        <p:attrNameLst>
                                          <p:attrName>style.visibility</p:attrName>
                                        </p:attrNameLst>
                                      </p:cBhvr>
                                      <p:to>
                                        <p:strVal val="hidden"/>
                                      </p:to>
                                    </p:set>
                                  </p:childTnLst>
                                </p:cTn>
                              </p:par>
                              <p:par>
                                <p:cTn id="112" presetID="16" presetClass="exit" presetSubtype="21" fill="hold" nodeType="withEffect">
                                  <p:stCondLst>
                                    <p:cond delay="0"/>
                                  </p:stCondLst>
                                  <p:childTnLst>
                                    <p:animEffect transition="out" filter="barn(inVertical)">
                                      <p:cBhvr>
                                        <p:cTn id="113" dur="200"/>
                                        <p:tgtEl>
                                          <p:spTgt spid="16"/>
                                        </p:tgtEl>
                                      </p:cBhvr>
                                    </p:animEffect>
                                    <p:set>
                                      <p:cBhvr>
                                        <p:cTn id="114" dur="1" fill="hold">
                                          <p:stCondLst>
                                            <p:cond delay="199"/>
                                          </p:stCondLst>
                                        </p:cTn>
                                        <p:tgtEl>
                                          <p:spTgt spid="16"/>
                                        </p:tgtEl>
                                        <p:attrNameLst>
                                          <p:attrName>style.visibility</p:attrName>
                                        </p:attrNameLst>
                                      </p:cBhvr>
                                      <p:to>
                                        <p:strVal val="hidden"/>
                                      </p:to>
                                    </p:set>
                                  </p:childTnLst>
                                </p:cTn>
                              </p:par>
                              <p:par>
                                <p:cTn id="115" presetID="6" presetClass="entr" presetSubtype="16"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circle(in)">
                                      <p:cBhvr>
                                        <p:cTn id="117" dur="200"/>
                                        <p:tgtEl>
                                          <p:spTgt spid="17"/>
                                        </p:tgtEl>
                                      </p:cBhvr>
                                    </p:animEffect>
                                  </p:childTnLst>
                                </p:cTn>
                              </p:par>
                              <p:par>
                                <p:cTn id="118" presetID="6" presetClass="entr" presetSubtype="16" fill="hold" nodeType="with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circle(in)">
                                      <p:cBhvr>
                                        <p:cTn id="120" dur="200"/>
                                        <p:tgtEl>
                                          <p:spTgt spid="18"/>
                                        </p:tgtEl>
                                      </p:cBhvr>
                                    </p:animEffect>
                                  </p:childTnLst>
                                </p:cTn>
                              </p:par>
                              <p:par>
                                <p:cTn id="121" presetID="6" presetClass="entr" presetSubtype="16"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circle(in)">
                                      <p:cBhvr>
                                        <p:cTn id="123" dur="1000"/>
                                        <p:tgtEl>
                                          <p:spTgt spid="19"/>
                                        </p:tgtEl>
                                      </p:cBhvr>
                                    </p:animEffect>
                                  </p:childTnLst>
                                </p:cTn>
                              </p:par>
                              <p:par>
                                <p:cTn id="124" presetID="6" presetClass="entr" presetSubtype="16" fill="hold"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circle(in)">
                                      <p:cBhvr>
                                        <p:cTn id="126" dur="1000"/>
                                        <p:tgtEl>
                                          <p:spTgt spid="20"/>
                                        </p:tgtEl>
                                      </p:cBhvr>
                                    </p:animEffect>
                                  </p:childTnLst>
                                </p:cTn>
                              </p:par>
                              <p:par>
                                <p:cTn id="127" presetID="6" presetClass="entr" presetSubtype="16"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circle(in)">
                                      <p:cBhvr>
                                        <p:cTn id="129" dur="1000"/>
                                        <p:tgtEl>
                                          <p:spTgt spid="21"/>
                                        </p:tgtEl>
                                      </p:cBhvr>
                                    </p:animEffect>
                                  </p:childTnLst>
                                </p:cTn>
                              </p:par>
                              <p:par>
                                <p:cTn id="130" presetID="6" presetClass="entr" presetSubtype="16"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circle(in)">
                                      <p:cBhvr>
                                        <p:cTn id="132" dur="1000"/>
                                        <p:tgtEl>
                                          <p:spTgt spid="22"/>
                                        </p:tgtEl>
                                      </p:cBhvr>
                                    </p:animEffect>
                                  </p:childTnLst>
                                </p:cTn>
                              </p:par>
                              <p:par>
                                <p:cTn id="133" presetID="22" presetClass="entr" presetSubtype="4" repeatCount="10000" fill="hold"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wipe(down)">
                                      <p:cBhvr>
                                        <p:cTn id="135" dur="1000"/>
                                        <p:tgtEl>
                                          <p:spTgt spid="19"/>
                                        </p:tgtEl>
                                      </p:cBhvr>
                                    </p:animEffect>
                                  </p:childTnLst>
                                </p:cTn>
                              </p:par>
                              <p:par>
                                <p:cTn id="136" presetID="22" presetClass="entr" presetSubtype="4" repeatCount="10000"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wipe(down)">
                                      <p:cBhvr>
                                        <p:cTn id="138" dur="1000"/>
                                        <p:tgtEl>
                                          <p:spTgt spid="20"/>
                                        </p:tgtEl>
                                      </p:cBhvr>
                                    </p:animEffect>
                                  </p:childTnLst>
                                </p:cTn>
                              </p:par>
                              <p:par>
                                <p:cTn id="139" presetID="22" presetClass="entr" presetSubtype="4" repeatCount="10000" fill="hold" grpId="1" nodeType="withEffect">
                                  <p:stCondLst>
                                    <p:cond delay="0"/>
                                  </p:stCondLst>
                                  <p:childTnLst>
                                    <p:set>
                                      <p:cBhvr>
                                        <p:cTn id="140" dur="1" fill="hold">
                                          <p:stCondLst>
                                            <p:cond delay="0"/>
                                          </p:stCondLst>
                                        </p:cTn>
                                        <p:tgtEl>
                                          <p:spTgt spid="21"/>
                                        </p:tgtEl>
                                        <p:attrNameLst>
                                          <p:attrName>style.visibility</p:attrName>
                                        </p:attrNameLst>
                                      </p:cBhvr>
                                      <p:to>
                                        <p:strVal val="visible"/>
                                      </p:to>
                                    </p:set>
                                    <p:animEffect transition="in" filter="wipe(down)">
                                      <p:cBhvr>
                                        <p:cTn id="141" dur="1000"/>
                                        <p:tgtEl>
                                          <p:spTgt spid="21"/>
                                        </p:tgtEl>
                                      </p:cBhvr>
                                    </p:animEffect>
                                  </p:childTnLst>
                                </p:cTn>
                              </p:par>
                              <p:par>
                                <p:cTn id="142" presetID="22" presetClass="entr" presetSubtype="4" repeatCount="10000" fill="hold" grpId="1"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1000"/>
                                        <p:tgtEl>
                                          <p:spTgt spid="22"/>
                                        </p:tgtEl>
                                      </p:cBhvr>
                                    </p:animEffect>
                                  </p:childTnLst>
                                </p:cTn>
                              </p:par>
                              <p:par>
                                <p:cTn id="145" presetID="42" presetClass="exit" presetSubtype="0" fill="hold" nodeType="withEffect">
                                  <p:stCondLst>
                                    <p:cond delay="0"/>
                                  </p:stCondLst>
                                  <p:childTnLst>
                                    <p:animEffect transition="out" filter="fade">
                                      <p:cBhvr>
                                        <p:cTn id="146" dur="1000"/>
                                        <p:tgtEl>
                                          <p:spTgt spid="17"/>
                                        </p:tgtEl>
                                      </p:cBhvr>
                                    </p:animEffect>
                                    <p:anim calcmode="lin" valueType="num">
                                      <p:cBhvr>
                                        <p:cTn id="147" dur="1000"/>
                                        <p:tgtEl>
                                          <p:spTgt spid="17"/>
                                        </p:tgtEl>
                                        <p:attrNameLst>
                                          <p:attrName>ppt_x</p:attrName>
                                        </p:attrNameLst>
                                      </p:cBhvr>
                                      <p:tavLst>
                                        <p:tav tm="0">
                                          <p:val>
                                            <p:strVal val="ppt_x"/>
                                          </p:val>
                                        </p:tav>
                                        <p:tav tm="100000">
                                          <p:val>
                                            <p:strVal val="ppt_x"/>
                                          </p:val>
                                        </p:tav>
                                      </p:tavLst>
                                    </p:anim>
                                    <p:anim calcmode="lin" valueType="num">
                                      <p:cBhvr>
                                        <p:cTn id="148" dur="1000"/>
                                        <p:tgtEl>
                                          <p:spTgt spid="17"/>
                                        </p:tgtEl>
                                        <p:attrNameLst>
                                          <p:attrName>ppt_y</p:attrName>
                                        </p:attrNameLst>
                                      </p:cBhvr>
                                      <p:tavLst>
                                        <p:tav tm="0">
                                          <p:val>
                                            <p:strVal val="ppt_y"/>
                                          </p:val>
                                        </p:tav>
                                        <p:tav tm="100000">
                                          <p:val>
                                            <p:strVal val="ppt_y+.1"/>
                                          </p:val>
                                        </p:tav>
                                      </p:tavLst>
                                    </p:anim>
                                    <p:set>
                                      <p:cBhvr>
                                        <p:cTn id="149" dur="1" fill="hold">
                                          <p:stCondLst>
                                            <p:cond delay="999"/>
                                          </p:stCondLst>
                                        </p:cTn>
                                        <p:tgtEl>
                                          <p:spTgt spid="17"/>
                                        </p:tgtEl>
                                        <p:attrNameLst>
                                          <p:attrName>style.visibility</p:attrName>
                                        </p:attrNameLst>
                                      </p:cBhvr>
                                      <p:to>
                                        <p:strVal val="hidden"/>
                                      </p:to>
                                    </p:set>
                                  </p:childTnLst>
                                </p:cTn>
                              </p:par>
                              <p:par>
                                <p:cTn id="150" presetID="42" presetClass="exit" presetSubtype="0" fill="hold" nodeType="withEffect">
                                  <p:stCondLst>
                                    <p:cond delay="0"/>
                                  </p:stCondLst>
                                  <p:childTnLst>
                                    <p:animEffect transition="out" filter="fade">
                                      <p:cBhvr>
                                        <p:cTn id="151" dur="1000"/>
                                        <p:tgtEl>
                                          <p:spTgt spid="18"/>
                                        </p:tgtEl>
                                      </p:cBhvr>
                                    </p:animEffect>
                                    <p:anim calcmode="lin" valueType="num">
                                      <p:cBhvr>
                                        <p:cTn id="152" dur="1000"/>
                                        <p:tgtEl>
                                          <p:spTgt spid="18"/>
                                        </p:tgtEl>
                                        <p:attrNameLst>
                                          <p:attrName>ppt_x</p:attrName>
                                        </p:attrNameLst>
                                      </p:cBhvr>
                                      <p:tavLst>
                                        <p:tav tm="0">
                                          <p:val>
                                            <p:strVal val="ppt_x"/>
                                          </p:val>
                                        </p:tav>
                                        <p:tav tm="100000">
                                          <p:val>
                                            <p:strVal val="ppt_x"/>
                                          </p:val>
                                        </p:tav>
                                      </p:tavLst>
                                    </p:anim>
                                    <p:anim calcmode="lin" valueType="num">
                                      <p:cBhvr>
                                        <p:cTn id="153" dur="1000"/>
                                        <p:tgtEl>
                                          <p:spTgt spid="18"/>
                                        </p:tgtEl>
                                        <p:attrNameLst>
                                          <p:attrName>ppt_y</p:attrName>
                                        </p:attrNameLst>
                                      </p:cBhvr>
                                      <p:tavLst>
                                        <p:tav tm="0">
                                          <p:val>
                                            <p:strVal val="ppt_y"/>
                                          </p:val>
                                        </p:tav>
                                        <p:tav tm="100000">
                                          <p:val>
                                            <p:strVal val="ppt_y+.1"/>
                                          </p:val>
                                        </p:tav>
                                      </p:tavLst>
                                    </p:anim>
                                    <p:set>
                                      <p:cBhvr>
                                        <p:cTn id="154" dur="1" fill="hold">
                                          <p:stCondLst>
                                            <p:cond delay="999"/>
                                          </p:stCondLst>
                                        </p:cTn>
                                        <p:tgtEl>
                                          <p:spTgt spid="18"/>
                                        </p:tgtEl>
                                        <p:attrNameLst>
                                          <p:attrName>style.visibility</p:attrName>
                                        </p:attrNameLst>
                                      </p:cBhvr>
                                      <p:to>
                                        <p:strVal val="hidden"/>
                                      </p:to>
                                    </p:set>
                                  </p:childTnLst>
                                </p:cTn>
                              </p:par>
                              <p:par>
                                <p:cTn id="155" presetID="42" presetClass="exit" presetSubtype="0" fill="hold" nodeType="withEffect">
                                  <p:stCondLst>
                                    <p:cond delay="0"/>
                                  </p:stCondLst>
                                  <p:childTnLst>
                                    <p:animEffect transition="out" filter="fade">
                                      <p:cBhvr>
                                        <p:cTn id="156" dur="1000"/>
                                        <p:tgtEl>
                                          <p:spTgt spid="19"/>
                                        </p:tgtEl>
                                      </p:cBhvr>
                                    </p:animEffect>
                                    <p:anim calcmode="lin" valueType="num">
                                      <p:cBhvr>
                                        <p:cTn id="157" dur="1000"/>
                                        <p:tgtEl>
                                          <p:spTgt spid="19"/>
                                        </p:tgtEl>
                                        <p:attrNameLst>
                                          <p:attrName>ppt_x</p:attrName>
                                        </p:attrNameLst>
                                      </p:cBhvr>
                                      <p:tavLst>
                                        <p:tav tm="0">
                                          <p:val>
                                            <p:strVal val="ppt_x"/>
                                          </p:val>
                                        </p:tav>
                                        <p:tav tm="100000">
                                          <p:val>
                                            <p:strVal val="ppt_x"/>
                                          </p:val>
                                        </p:tav>
                                      </p:tavLst>
                                    </p:anim>
                                    <p:anim calcmode="lin" valueType="num">
                                      <p:cBhvr>
                                        <p:cTn id="158" dur="1000"/>
                                        <p:tgtEl>
                                          <p:spTgt spid="19"/>
                                        </p:tgtEl>
                                        <p:attrNameLst>
                                          <p:attrName>ppt_y</p:attrName>
                                        </p:attrNameLst>
                                      </p:cBhvr>
                                      <p:tavLst>
                                        <p:tav tm="0">
                                          <p:val>
                                            <p:strVal val="ppt_y"/>
                                          </p:val>
                                        </p:tav>
                                        <p:tav tm="100000">
                                          <p:val>
                                            <p:strVal val="ppt_y+.1"/>
                                          </p:val>
                                        </p:tav>
                                      </p:tavLst>
                                    </p:anim>
                                    <p:set>
                                      <p:cBhvr>
                                        <p:cTn id="159" dur="1" fill="hold">
                                          <p:stCondLst>
                                            <p:cond delay="999"/>
                                          </p:stCondLst>
                                        </p:cTn>
                                        <p:tgtEl>
                                          <p:spTgt spid="19"/>
                                        </p:tgtEl>
                                        <p:attrNameLst>
                                          <p:attrName>style.visibility</p:attrName>
                                        </p:attrNameLst>
                                      </p:cBhvr>
                                      <p:to>
                                        <p:strVal val="hidden"/>
                                      </p:to>
                                    </p:set>
                                  </p:childTnLst>
                                </p:cTn>
                              </p:par>
                              <p:par>
                                <p:cTn id="160" presetID="42" presetClass="exit" presetSubtype="0" fill="hold" nodeType="withEffect">
                                  <p:stCondLst>
                                    <p:cond delay="0"/>
                                  </p:stCondLst>
                                  <p:childTnLst>
                                    <p:animEffect transition="out" filter="fade">
                                      <p:cBhvr>
                                        <p:cTn id="161" dur="1000"/>
                                        <p:tgtEl>
                                          <p:spTgt spid="20"/>
                                        </p:tgtEl>
                                      </p:cBhvr>
                                    </p:animEffect>
                                    <p:anim calcmode="lin" valueType="num">
                                      <p:cBhvr>
                                        <p:cTn id="162" dur="1000"/>
                                        <p:tgtEl>
                                          <p:spTgt spid="20"/>
                                        </p:tgtEl>
                                        <p:attrNameLst>
                                          <p:attrName>ppt_x</p:attrName>
                                        </p:attrNameLst>
                                      </p:cBhvr>
                                      <p:tavLst>
                                        <p:tav tm="0">
                                          <p:val>
                                            <p:strVal val="ppt_x"/>
                                          </p:val>
                                        </p:tav>
                                        <p:tav tm="100000">
                                          <p:val>
                                            <p:strVal val="ppt_x"/>
                                          </p:val>
                                        </p:tav>
                                      </p:tavLst>
                                    </p:anim>
                                    <p:anim calcmode="lin" valueType="num">
                                      <p:cBhvr>
                                        <p:cTn id="163" dur="1000"/>
                                        <p:tgtEl>
                                          <p:spTgt spid="20"/>
                                        </p:tgtEl>
                                        <p:attrNameLst>
                                          <p:attrName>ppt_y</p:attrName>
                                        </p:attrNameLst>
                                      </p:cBhvr>
                                      <p:tavLst>
                                        <p:tav tm="0">
                                          <p:val>
                                            <p:strVal val="ppt_y"/>
                                          </p:val>
                                        </p:tav>
                                        <p:tav tm="100000">
                                          <p:val>
                                            <p:strVal val="ppt_y+.1"/>
                                          </p:val>
                                        </p:tav>
                                      </p:tavLst>
                                    </p:anim>
                                    <p:set>
                                      <p:cBhvr>
                                        <p:cTn id="164" dur="1" fill="hold">
                                          <p:stCondLst>
                                            <p:cond delay="999"/>
                                          </p:stCondLst>
                                        </p:cTn>
                                        <p:tgtEl>
                                          <p:spTgt spid="20"/>
                                        </p:tgtEl>
                                        <p:attrNameLst>
                                          <p:attrName>style.visibility</p:attrName>
                                        </p:attrNameLst>
                                      </p:cBhvr>
                                      <p:to>
                                        <p:strVal val="hidden"/>
                                      </p:to>
                                    </p:set>
                                  </p:childTnLst>
                                </p:cTn>
                              </p:par>
                              <p:par>
                                <p:cTn id="165" presetID="42" presetClass="exit" presetSubtype="0" fill="hold" grpId="2" nodeType="withEffect">
                                  <p:stCondLst>
                                    <p:cond delay="0"/>
                                  </p:stCondLst>
                                  <p:childTnLst>
                                    <p:animEffect transition="out" filter="fade">
                                      <p:cBhvr>
                                        <p:cTn id="166" dur="1000"/>
                                        <p:tgtEl>
                                          <p:spTgt spid="21"/>
                                        </p:tgtEl>
                                      </p:cBhvr>
                                    </p:animEffect>
                                    <p:anim calcmode="lin" valueType="num">
                                      <p:cBhvr>
                                        <p:cTn id="167" dur="1000"/>
                                        <p:tgtEl>
                                          <p:spTgt spid="21"/>
                                        </p:tgtEl>
                                        <p:attrNameLst>
                                          <p:attrName>ppt_x</p:attrName>
                                        </p:attrNameLst>
                                      </p:cBhvr>
                                      <p:tavLst>
                                        <p:tav tm="0">
                                          <p:val>
                                            <p:strVal val="ppt_x"/>
                                          </p:val>
                                        </p:tav>
                                        <p:tav tm="100000">
                                          <p:val>
                                            <p:strVal val="ppt_x"/>
                                          </p:val>
                                        </p:tav>
                                      </p:tavLst>
                                    </p:anim>
                                    <p:anim calcmode="lin" valueType="num">
                                      <p:cBhvr>
                                        <p:cTn id="168" dur="1000"/>
                                        <p:tgtEl>
                                          <p:spTgt spid="21"/>
                                        </p:tgtEl>
                                        <p:attrNameLst>
                                          <p:attrName>ppt_y</p:attrName>
                                        </p:attrNameLst>
                                      </p:cBhvr>
                                      <p:tavLst>
                                        <p:tav tm="0">
                                          <p:val>
                                            <p:strVal val="ppt_y"/>
                                          </p:val>
                                        </p:tav>
                                        <p:tav tm="100000">
                                          <p:val>
                                            <p:strVal val="ppt_y+.1"/>
                                          </p:val>
                                        </p:tav>
                                      </p:tavLst>
                                    </p:anim>
                                    <p:set>
                                      <p:cBhvr>
                                        <p:cTn id="169" dur="1" fill="hold">
                                          <p:stCondLst>
                                            <p:cond delay="999"/>
                                          </p:stCondLst>
                                        </p:cTn>
                                        <p:tgtEl>
                                          <p:spTgt spid="21"/>
                                        </p:tgtEl>
                                        <p:attrNameLst>
                                          <p:attrName>style.visibility</p:attrName>
                                        </p:attrNameLst>
                                      </p:cBhvr>
                                      <p:to>
                                        <p:strVal val="hidden"/>
                                      </p:to>
                                    </p:set>
                                  </p:childTnLst>
                                </p:cTn>
                              </p:par>
                              <p:par>
                                <p:cTn id="170" presetID="42" presetClass="exit" presetSubtype="0" fill="hold" grpId="2" nodeType="withEffect">
                                  <p:stCondLst>
                                    <p:cond delay="0"/>
                                  </p:stCondLst>
                                  <p:childTnLst>
                                    <p:animEffect transition="out" filter="fade">
                                      <p:cBhvr>
                                        <p:cTn id="171" dur="1000"/>
                                        <p:tgtEl>
                                          <p:spTgt spid="22"/>
                                        </p:tgtEl>
                                      </p:cBhvr>
                                    </p:animEffect>
                                    <p:anim calcmode="lin" valueType="num">
                                      <p:cBhvr>
                                        <p:cTn id="172" dur="1000"/>
                                        <p:tgtEl>
                                          <p:spTgt spid="22"/>
                                        </p:tgtEl>
                                        <p:attrNameLst>
                                          <p:attrName>ppt_x</p:attrName>
                                        </p:attrNameLst>
                                      </p:cBhvr>
                                      <p:tavLst>
                                        <p:tav tm="0">
                                          <p:val>
                                            <p:strVal val="ppt_x"/>
                                          </p:val>
                                        </p:tav>
                                        <p:tav tm="100000">
                                          <p:val>
                                            <p:strVal val="ppt_x"/>
                                          </p:val>
                                        </p:tav>
                                      </p:tavLst>
                                    </p:anim>
                                    <p:anim calcmode="lin" valueType="num">
                                      <p:cBhvr>
                                        <p:cTn id="173" dur="1000"/>
                                        <p:tgtEl>
                                          <p:spTgt spid="22"/>
                                        </p:tgtEl>
                                        <p:attrNameLst>
                                          <p:attrName>ppt_y</p:attrName>
                                        </p:attrNameLst>
                                      </p:cBhvr>
                                      <p:tavLst>
                                        <p:tav tm="0">
                                          <p:val>
                                            <p:strVal val="ppt_y"/>
                                          </p:val>
                                        </p:tav>
                                        <p:tav tm="100000">
                                          <p:val>
                                            <p:strVal val="ppt_y+.1"/>
                                          </p:val>
                                        </p:tav>
                                      </p:tavLst>
                                    </p:anim>
                                    <p:set>
                                      <p:cBhvr>
                                        <p:cTn id="174" dur="1" fill="hold">
                                          <p:stCondLst>
                                            <p:cond delay="999"/>
                                          </p:stCondLst>
                                        </p:cTn>
                                        <p:tgtEl>
                                          <p:spTgt spid="2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24"/>
                                        </p:tgtEl>
                                        <p:attrNameLst>
                                          <p:attrName>style.visibility</p:attrName>
                                        </p:attrNameLst>
                                      </p:cBhvr>
                                      <p:to>
                                        <p:strVal val="visible"/>
                                      </p:to>
                                    </p:set>
                                    <p:animEffect transition="in" filter="wipe(down)">
                                      <p:cBhvr>
                                        <p:cTn id="179" dur="500"/>
                                        <p:tgtEl>
                                          <p:spTgt spid="24"/>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xit" presetSubtype="4" fill="hold" grpId="1" nodeType="clickEffect">
                                  <p:stCondLst>
                                    <p:cond delay="0"/>
                                  </p:stCondLst>
                                  <p:childTnLst>
                                    <p:animEffect transition="out" filter="wipe(down)">
                                      <p:cBhvr>
                                        <p:cTn id="183" dur="500"/>
                                        <p:tgtEl>
                                          <p:spTgt spid="24"/>
                                        </p:tgtEl>
                                      </p:cBhvr>
                                    </p:animEffect>
                                    <p:set>
                                      <p:cBhvr>
                                        <p:cTn id="184" dur="1" fill="hold">
                                          <p:stCondLst>
                                            <p:cond delay="499"/>
                                          </p:stCondLst>
                                        </p:cTn>
                                        <p:tgtEl>
                                          <p:spTgt spid="24"/>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25"/>
                                        </p:tgtEl>
                                        <p:attrNameLst>
                                          <p:attrName>style.visibility</p:attrName>
                                        </p:attrNameLst>
                                      </p:cBhvr>
                                      <p:to>
                                        <p:strVal val="visible"/>
                                      </p:to>
                                    </p:set>
                                    <p:animEffect transition="in" filter="wipe(down)">
                                      <p:cBhvr>
                                        <p:cTn id="189" dur="500"/>
                                        <p:tgtEl>
                                          <p:spTgt spid="25"/>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wipe(down)">
                                      <p:cBhvr>
                                        <p:cTn id="192" dur="500"/>
                                        <p:tgtEl>
                                          <p:spTgt spid="2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xit" presetSubtype="4" fill="hold" nodeType="clickEffect">
                                  <p:stCondLst>
                                    <p:cond delay="0"/>
                                  </p:stCondLst>
                                  <p:childTnLst>
                                    <p:animEffect transition="out" filter="wipe(down)">
                                      <p:cBhvr>
                                        <p:cTn id="196" dur="500"/>
                                        <p:tgtEl>
                                          <p:spTgt spid="25"/>
                                        </p:tgtEl>
                                      </p:cBhvr>
                                    </p:animEffect>
                                    <p:set>
                                      <p:cBhvr>
                                        <p:cTn id="197" dur="1" fill="hold">
                                          <p:stCondLst>
                                            <p:cond delay="499"/>
                                          </p:stCondLst>
                                        </p:cTn>
                                        <p:tgtEl>
                                          <p:spTgt spid="25"/>
                                        </p:tgtEl>
                                        <p:attrNameLst>
                                          <p:attrName>style.visibility</p:attrName>
                                        </p:attrNameLst>
                                      </p:cBhvr>
                                      <p:to>
                                        <p:strVal val="hidden"/>
                                      </p:to>
                                    </p:set>
                                  </p:childTnLst>
                                </p:cTn>
                              </p:par>
                              <p:par>
                                <p:cTn id="198" presetID="22" presetClass="exit" presetSubtype="4" fill="hold" grpId="1" nodeType="withEffect">
                                  <p:stCondLst>
                                    <p:cond delay="0"/>
                                  </p:stCondLst>
                                  <p:childTnLst>
                                    <p:animEffect transition="out" filter="wipe(down)">
                                      <p:cBhvr>
                                        <p:cTn id="199" dur="500"/>
                                        <p:tgtEl>
                                          <p:spTgt spid="26"/>
                                        </p:tgtEl>
                                      </p:cBhvr>
                                    </p:animEffect>
                                    <p:set>
                                      <p:cBhvr>
                                        <p:cTn id="20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7" grpId="0" animBg="1"/>
      <p:bldP spid="7" grpId="1" animBg="1"/>
      <p:bldP spid="11" grpId="0" animBg="1"/>
      <p:bldP spid="11" grpId="1" animBg="1"/>
      <p:bldP spid="14" grpId="0" animBg="1"/>
      <p:bldP spid="14" grpId="1" animBg="1"/>
      <p:bldP spid="21" grpId="0" animBg="1"/>
      <p:bldP spid="21" grpId="1" animBg="1"/>
      <p:bldP spid="21" grpId="2" animBg="1"/>
      <p:bldP spid="22" grpId="0" animBg="1"/>
      <p:bldP spid="22" grpId="1" animBg="1"/>
      <p:bldP spid="22" grpId="2" animBg="1"/>
      <p:bldP spid="24" grpId="0" animBg="1"/>
      <p:bldP spid="24" grpId="1"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contennt Picture 2\পাঠ ৪ ব্যবসা\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324" y="1716964"/>
            <a:ext cx="4419600" cy="2143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96087" y="421564"/>
            <a:ext cx="46482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solidFill>
                  <a:srgbClr val="00B0F0"/>
                </a:solidFill>
                <a:effectLst>
                  <a:outerShdw blurRad="38100" dist="38100" dir="2700000" algn="tl">
                    <a:srgbClr val="000000">
                      <a:alpha val="43137"/>
                    </a:srgbClr>
                  </a:outerShdw>
                </a:effectLst>
              </a:rPr>
              <a:t>জোড়ায় কাজ</a:t>
            </a:r>
            <a:endParaRPr lang="en-US" sz="5400" b="1" dirty="0">
              <a:ln w="11430"/>
              <a:solidFill>
                <a:srgbClr val="00B0F0"/>
              </a:solidFill>
              <a:effectLst>
                <a:outerShdw blurRad="38100" dist="38100" dir="2700000" algn="tl">
                  <a:srgbClr val="000000">
                    <a:alpha val="43137"/>
                  </a:srgbClr>
                </a:outerShdw>
              </a:effectLst>
            </a:endParaRPr>
          </a:p>
        </p:txBody>
      </p:sp>
      <p:sp>
        <p:nvSpPr>
          <p:cNvPr id="4" name="TextBox 3"/>
          <p:cNvSpPr txBox="1"/>
          <p:nvPr/>
        </p:nvSpPr>
        <p:spPr>
          <a:xfrm>
            <a:off x="2225723" y="4037462"/>
            <a:ext cx="79248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তোমরা তোমাদের অনলাইন আইডি কীভাবে নিরাপদ রাখবে? </a:t>
            </a:r>
            <a:endParaRPr lang="en-US" sz="48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3533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624</Words>
  <Application>Microsoft Office PowerPoint</Application>
  <PresentationFormat>Widescreen</PresentationFormat>
  <Paragraphs>90</Paragraphs>
  <Slides>21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Calibri Light</vt:lpstr>
      <vt:lpstr>NikoshBAN</vt:lpstr>
      <vt:lpstr>NikoshLightBAN</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2019-11-14T06:06:16Z</dcterms:created>
  <dcterms:modified xsi:type="dcterms:W3CDTF">2019-11-14T07:17:35Z</dcterms:modified>
</cp:coreProperties>
</file>