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1" r:id="rId12"/>
    <p:sldId id="272" r:id="rId13"/>
    <p:sldId id="274" r:id="rId14"/>
    <p:sldId id="275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4DF57-68B6-4AA1-A746-6480B306AE59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7A86-7B2F-4D6C-BA5E-04716B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2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7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89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5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5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4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7A86-7B2F-4D6C-BA5E-04716BA2F7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88B705-7664-422A-AA5E-EB08787E0EC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38100" cmpd="dbl"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FFE63-4A33-4566-892F-8CB26EF9FC54}"/>
              </a:ext>
            </a:extLst>
          </p:cNvPr>
          <p:cNvSpPr/>
          <p:nvPr userDrawn="1"/>
        </p:nvSpPr>
        <p:spPr>
          <a:xfrm>
            <a:off x="92597" y="92597"/>
            <a:ext cx="8947231" cy="6678593"/>
          </a:xfrm>
          <a:prstGeom prst="rect">
            <a:avLst/>
          </a:prstGeom>
          <a:ln w="38100" cap="rnd" cmpd="thickThin">
            <a:prstDash val="sysDash"/>
            <a:rou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C8DB4-F486-4E9A-8935-CE4DAD0BDF52}"/>
              </a:ext>
            </a:extLst>
          </p:cNvPr>
          <p:cNvSpPr/>
          <p:nvPr userDrawn="1"/>
        </p:nvSpPr>
        <p:spPr>
          <a:xfrm>
            <a:off x="208345" y="196769"/>
            <a:ext cx="8727311" cy="64644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49D2E-7C86-4CAA-9783-7296163F19E3}"/>
              </a:ext>
            </a:extLst>
          </p:cNvPr>
          <p:cNvSpPr/>
          <p:nvPr userDrawn="1"/>
        </p:nvSpPr>
        <p:spPr>
          <a:xfrm>
            <a:off x="312522" y="300943"/>
            <a:ext cx="8530526" cy="6261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4FB53-2BD5-43D9-B6C3-A84F2EB7E6C4}"/>
              </a:ext>
            </a:extLst>
          </p:cNvPr>
          <p:cNvSpPr txBox="1"/>
          <p:nvPr userDrawn="1"/>
        </p:nvSpPr>
        <p:spPr>
          <a:xfrm>
            <a:off x="344129" y="6187476"/>
            <a:ext cx="848523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Mohammod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Helal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Uddin,(English)Wahid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Siddek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High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School,Gurarai,Sadar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Moulvibazar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3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9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9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E560-DB5A-45C8-8E0B-CFA3CA70E5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BAC4-916D-45A9-8565-05ECCA23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ACD9E9-FDF6-459A-B0C4-B0183266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50" y="1606297"/>
            <a:ext cx="2072746" cy="2961282"/>
          </a:xfrm>
          <a:prstGeom prst="rect">
            <a:avLst/>
          </a:prstGeom>
        </p:spPr>
      </p:pic>
      <p:sp>
        <p:nvSpPr>
          <p:cNvPr id="4" name="32-Point Star 6">
            <a:extLst>
              <a:ext uri="{FF2B5EF4-FFF2-40B4-BE49-F238E27FC236}">
                <a16:creationId xmlns:a16="http://schemas.microsoft.com/office/drawing/2014/main" id="{BA4B4659-B358-4B02-A0B1-2461B229EB4B}"/>
              </a:ext>
            </a:extLst>
          </p:cNvPr>
          <p:cNvSpPr/>
          <p:nvPr/>
        </p:nvSpPr>
        <p:spPr>
          <a:xfrm>
            <a:off x="2494265" y="1146177"/>
            <a:ext cx="3723203" cy="3261014"/>
          </a:xfrm>
          <a:prstGeom prst="star32">
            <a:avLst>
              <a:gd name="adj" fmla="val 0"/>
            </a:avLst>
          </a:prstGeom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66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Ban"/>
            </a:endParaRPr>
          </a:p>
          <a:p>
            <a:pPr algn="ctr"/>
            <a:endParaRPr lang="en-US" sz="1600" b="1" dirty="0">
              <a:ln w="66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Ban"/>
            </a:endParaRPr>
          </a:p>
          <a:p>
            <a:pPr algn="ctr"/>
            <a:endParaRPr lang="en-US" sz="1600" b="1" dirty="0">
              <a:ln w="66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Ban"/>
            </a:endParaRPr>
          </a:p>
          <a:p>
            <a:pPr algn="ctr"/>
            <a:endParaRPr lang="en-US" sz="1600" b="1" dirty="0">
              <a:ln w="66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B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C1EDD-3460-4741-9A8A-68A971CEE924}"/>
              </a:ext>
            </a:extLst>
          </p:cNvPr>
          <p:cNvSpPr/>
          <p:nvPr/>
        </p:nvSpPr>
        <p:spPr>
          <a:xfrm>
            <a:off x="4333007" y="2966747"/>
            <a:ext cx="56616" cy="357662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2000">
                <a:schemeClr val="bg2">
                  <a:lumMod val="75000"/>
                </a:schemeClr>
              </a:gs>
              <a:gs pos="35400">
                <a:srgbClr val="BA9939"/>
              </a:gs>
              <a:gs pos="74000">
                <a:schemeClr val="tx1"/>
              </a:gs>
            </a:gsLst>
            <a:lin ang="6000000" scaled="0"/>
          </a:gradFill>
          <a:ln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F785DD-F983-45E9-9666-906C9C7C39BB}"/>
              </a:ext>
            </a:extLst>
          </p:cNvPr>
          <p:cNvSpPr/>
          <p:nvPr/>
        </p:nvSpPr>
        <p:spPr>
          <a:xfrm>
            <a:off x="3995871" y="2506627"/>
            <a:ext cx="719990" cy="719009"/>
          </a:xfrm>
          <a:prstGeom prst="ellipse">
            <a:avLst/>
          </a:prstGeom>
          <a:gradFill flip="none" rotWithShape="1">
            <a:gsLst>
              <a:gs pos="47000">
                <a:srgbClr val="FF9900"/>
              </a:gs>
              <a:gs pos="0">
                <a:schemeClr val="accent2">
                  <a:lumMod val="40000"/>
                  <a:lumOff val="60000"/>
                </a:schemeClr>
              </a:gs>
              <a:gs pos="62000">
                <a:schemeClr val="accent4">
                  <a:lumMod val="40000"/>
                  <a:lumOff val="60000"/>
                </a:schemeClr>
              </a:gs>
              <a:gs pos="86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2E22E-5C0B-44F8-A491-1CE3044467A8}"/>
              </a:ext>
            </a:extLst>
          </p:cNvPr>
          <p:cNvSpPr txBox="1"/>
          <p:nvPr/>
        </p:nvSpPr>
        <p:spPr>
          <a:xfrm>
            <a:off x="1352111" y="2321004"/>
            <a:ext cx="6007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66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E6FE1-C66A-45F0-AA4D-1AFC52DDED48}"/>
              </a:ext>
            </a:extLst>
          </p:cNvPr>
          <p:cNvSpPr txBox="1"/>
          <p:nvPr/>
        </p:nvSpPr>
        <p:spPr>
          <a:xfrm>
            <a:off x="688622" y="77684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মাল্টিমিয়া</a:t>
            </a:r>
            <a:r>
              <a:rPr lang="en-US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ক্লাসে</a:t>
            </a:r>
            <a:r>
              <a:rPr lang="en-US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সবাইকে</a:t>
            </a:r>
            <a:r>
              <a:rPr lang="en-US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1849952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9" presetClass="exit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CD0A90-4D9C-4C02-8560-C6436972797D}"/>
              </a:ext>
            </a:extLst>
          </p:cNvPr>
          <p:cNvSpPr/>
          <p:nvPr/>
        </p:nvSpPr>
        <p:spPr>
          <a:xfrm>
            <a:off x="2819400" y="1452728"/>
            <a:ext cx="3505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ea typeface="Calibri"/>
                <a:cs typeface="NikoshBAN"/>
              </a:rPr>
              <a:t>জোড়ায় কাজ </a:t>
            </a:r>
            <a:endParaRPr lang="en-US" sz="3200" b="1" dirty="0">
              <a:ea typeface="Calibri"/>
              <a:cs typeface="Vrind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4D8DD-C429-456D-BF33-878956F6286B}"/>
              </a:ext>
            </a:extLst>
          </p:cNvPr>
          <p:cNvSpPr txBox="1"/>
          <p:nvPr/>
        </p:nvSpPr>
        <p:spPr>
          <a:xfrm>
            <a:off x="228600" y="2819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 কর তার একটি তালিকা তৈরি কর।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4235"/>
      </p:ext>
    </p:extLst>
  </p:cSld>
  <p:clrMapOvr>
    <a:masterClrMapping/>
  </p:clrMapOvr>
  <p:transition spd="slow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948368-546D-4980-B769-268C92215CC1}"/>
              </a:ext>
            </a:extLst>
          </p:cNvPr>
          <p:cNvSpPr txBox="1"/>
          <p:nvPr/>
        </p:nvSpPr>
        <p:spPr>
          <a:xfrm>
            <a:off x="1321555" y="54864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রেজিস্ট্রি ক্লিনআপ ব্যবহার না করলে কম্পিউটার বা আইসিটি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পাতি ঠিকমত কাজ করে না।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F276A-79FC-4BBD-8274-1391B2A6ACCF}"/>
              </a:ext>
            </a:extLst>
          </p:cNvPr>
          <p:cNvSpPr txBox="1"/>
          <p:nvPr/>
        </p:nvSpPr>
        <p:spPr>
          <a:xfrm>
            <a:off x="762000" y="662702"/>
            <a:ext cx="35052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রেজিস্ট্রি  ক্লিনআপ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977FC-B2A4-49D5-ACCF-F28CFB8A7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5" y="1278164"/>
            <a:ext cx="6812844" cy="39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5667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FCEB-765B-4400-8B26-C6F3BBB5B40A}"/>
              </a:ext>
            </a:extLst>
          </p:cNvPr>
          <p:cNvSpPr/>
          <p:nvPr/>
        </p:nvSpPr>
        <p:spPr>
          <a:xfrm>
            <a:off x="2500841" y="569980"/>
            <a:ext cx="360045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A42C7-273C-47F4-BED7-654D7239FA59}"/>
              </a:ext>
            </a:extLst>
          </p:cNvPr>
          <p:cNvSpPr txBox="1"/>
          <p:nvPr/>
        </p:nvSpPr>
        <p:spPr>
          <a:xfrm>
            <a:off x="1310216" y="4935368"/>
            <a:ext cx="59817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হার্ডডিস্কে জায়গা খালি করে।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কম্পিউটারের গতি বৃদ্ধি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0FCFB-7748-47FC-95F7-BEFC88AC7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8890"/>
            <a:ext cx="5554133" cy="3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5077"/>
      </p:ext>
    </p:extLst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D23859-1B04-4C86-8116-8AE2E665B44B}"/>
              </a:ext>
            </a:extLst>
          </p:cNvPr>
          <p:cNvSpPr txBox="1"/>
          <p:nvPr/>
        </p:nvSpPr>
        <p:spPr>
          <a:xfrm>
            <a:off x="432954" y="4628437"/>
            <a:ext cx="833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সফটওয়্যারের ৫টি কাজ লেখ।</a:t>
            </a:r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9317B2-DC23-4E89-A84E-3DD5B2FBE2FE}"/>
              </a:ext>
            </a:extLst>
          </p:cNvPr>
          <p:cNvGrpSpPr/>
          <p:nvPr/>
        </p:nvGrpSpPr>
        <p:grpSpPr>
          <a:xfrm>
            <a:off x="2285064" y="827158"/>
            <a:ext cx="4318936" cy="3156929"/>
            <a:chOff x="2285064" y="827158"/>
            <a:chExt cx="4318936" cy="31569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611DF3-CB6E-4A4D-8D97-A969E9EAD9E5}"/>
                </a:ext>
              </a:extLst>
            </p:cNvPr>
            <p:cNvSpPr/>
            <p:nvPr/>
          </p:nvSpPr>
          <p:spPr>
            <a:xfrm>
              <a:off x="2285064" y="827158"/>
              <a:ext cx="43189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200" kern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FE9285-1A77-46BB-BC37-472DF52D0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617" y="1544577"/>
              <a:ext cx="4051830" cy="2439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785541"/>
      </p:ext>
    </p:extLst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5C422-B90F-4C84-AF3A-A7D7F7C32F18}"/>
              </a:ext>
            </a:extLst>
          </p:cNvPr>
          <p:cNvSpPr/>
          <p:nvPr/>
        </p:nvSpPr>
        <p:spPr>
          <a:xfrm>
            <a:off x="3577713" y="905067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a typeface="Calibri"/>
                <a:cs typeface="NikoshBAN"/>
              </a:rPr>
              <a:t>মূল্যায়ন </a:t>
            </a:r>
            <a:endParaRPr lang="en-US" sz="3200" b="1" dirty="0"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7E8983-56B8-4E26-A5A9-A1C3C8C3C134}"/>
              </a:ext>
            </a:extLst>
          </p:cNvPr>
          <p:cNvSpPr/>
          <p:nvPr/>
        </p:nvSpPr>
        <p:spPr>
          <a:xfrm>
            <a:off x="491613" y="1714412"/>
            <a:ext cx="8420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ea typeface="Calibri"/>
                <a:cs typeface="NikoshBAN"/>
              </a:rPr>
              <a:t>1.  </a:t>
            </a:r>
            <a:r>
              <a:rPr lang="bn-IN" sz="2000" dirty="0">
                <a:ea typeface="Calibri"/>
                <a:cs typeface="NikoshBAN"/>
              </a:rPr>
              <a:t>বিশ্বের বেশির ভাগ কম্পিউটারে কোন অপারেটিং </a:t>
            </a:r>
            <a:r>
              <a:rPr lang="en-US" sz="2000" dirty="0">
                <a:ea typeface="Calibri"/>
                <a:cs typeface="NikoshBAN"/>
              </a:rPr>
              <a:t> </a:t>
            </a:r>
            <a:r>
              <a:rPr lang="bn-IN" sz="2000" dirty="0">
                <a:ea typeface="Calibri"/>
                <a:cs typeface="NikoshBAN"/>
              </a:rPr>
              <a:t>সিস্টেম ব্যবহৃত হয়</a:t>
            </a:r>
            <a:r>
              <a:rPr lang="en-US" sz="2000" dirty="0">
                <a:ea typeface="Calibri"/>
                <a:cs typeface="NikoshBAN"/>
              </a:rPr>
              <a:t>?</a:t>
            </a:r>
            <a:endParaRPr lang="en-US" sz="2000" dirty="0">
              <a:ea typeface="Calibri"/>
              <a:cs typeface="Vrind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A3C6C-30CE-42B0-8B29-449F5B8EA717}"/>
              </a:ext>
            </a:extLst>
          </p:cNvPr>
          <p:cNvSpPr/>
          <p:nvPr/>
        </p:nvSpPr>
        <p:spPr>
          <a:xfrm>
            <a:off x="605913" y="2367351"/>
            <a:ext cx="4152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উইন্ডোস অপারেটিং সিস্টেম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F471F-7914-433A-91C3-C73D1F97483C}"/>
              </a:ext>
            </a:extLst>
          </p:cNvPr>
          <p:cNvSpPr/>
          <p:nvPr/>
        </p:nvSpPr>
        <p:spPr>
          <a:xfrm>
            <a:off x="4670047" y="2388915"/>
            <a:ext cx="370604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লিনাক্স অপারেটিং সিস্টেম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4D3C39-E0AB-44BD-8EF2-9923244EA87D}"/>
              </a:ext>
            </a:extLst>
          </p:cNvPr>
          <p:cNvSpPr/>
          <p:nvPr/>
        </p:nvSpPr>
        <p:spPr>
          <a:xfrm>
            <a:off x="491613" y="2834075"/>
            <a:ext cx="4152901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2000" dirty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000" dirty="0">
                <a:solidFill>
                  <a:prstClr val="black"/>
                </a:solidFill>
                <a:ea typeface="Calibri"/>
                <a:cs typeface="NikoshBAN"/>
              </a:rPr>
              <a:t>উবুন্টু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সিস্টেম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2F789-DBCB-4C49-A477-6F0615145AD3}"/>
              </a:ext>
            </a:extLst>
          </p:cNvPr>
          <p:cNvSpPr/>
          <p:nvPr/>
        </p:nvSpPr>
        <p:spPr>
          <a:xfrm>
            <a:off x="4796914" y="2953000"/>
            <a:ext cx="3390899" cy="52045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20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2000" dirty="0">
                <a:solidFill>
                  <a:prstClr val="black"/>
                </a:solidFill>
                <a:ea typeface="Calibri"/>
                <a:cs typeface="NikoshBAN"/>
              </a:rPr>
              <a:t>ম্যাক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সিস্টেম</a:t>
            </a:r>
            <a:r>
              <a:rPr lang="bn-IN" sz="2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20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CA86E-79E3-458E-9B14-1F81657200AC}"/>
              </a:ext>
            </a:extLst>
          </p:cNvPr>
          <p:cNvSpPr/>
          <p:nvPr/>
        </p:nvSpPr>
        <p:spPr>
          <a:xfrm>
            <a:off x="432099" y="4557215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2000" dirty="0">
                <a:solidFill>
                  <a:prstClr val="black"/>
                </a:solidFill>
                <a:ea typeface="Calibri"/>
                <a:cs typeface="NikoshBAN"/>
              </a:rPr>
              <a:t>গতি কমে যাবে</a:t>
            </a: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46E1A-E3DA-47BE-9B73-BB20CAAEE55D}"/>
              </a:ext>
            </a:extLst>
          </p:cNvPr>
          <p:cNvSpPr/>
          <p:nvPr/>
        </p:nvSpPr>
        <p:spPr>
          <a:xfrm>
            <a:off x="739064" y="5146891"/>
            <a:ext cx="270077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গ.</a:t>
            </a:r>
            <a:r>
              <a:rPr lang="bn-IN" sz="2000" dirty="0">
                <a:solidFill>
                  <a:prstClr val="black"/>
                </a:solidFill>
                <a:ea typeface="Calibri"/>
                <a:cs typeface="NikoshBAN"/>
              </a:rPr>
              <a:t> স্বাভাবিক থাকবে</a:t>
            </a:r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E827E-137B-4540-9433-E149CFE301CC}"/>
              </a:ext>
            </a:extLst>
          </p:cNvPr>
          <p:cNvSpPr/>
          <p:nvPr/>
        </p:nvSpPr>
        <p:spPr>
          <a:xfrm>
            <a:off x="3746799" y="463094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2000" dirty="0">
                <a:solidFill>
                  <a:prstClr val="black"/>
                </a:solidFill>
                <a:ea typeface="Calibri"/>
                <a:cs typeface="NikoshBAN"/>
              </a:rPr>
              <a:t>গতি বেড়ে যাবে</a:t>
            </a:r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62F07-2C39-4FAF-8A11-91C08C734759}"/>
              </a:ext>
            </a:extLst>
          </p:cNvPr>
          <p:cNvSpPr/>
          <p:nvPr/>
        </p:nvSpPr>
        <p:spPr>
          <a:xfrm>
            <a:off x="3746799" y="5221544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prstClr val="black"/>
                </a:solidFill>
                <a:ea typeface="Calibri"/>
                <a:cs typeface="NikoshBAN"/>
              </a:rPr>
              <a:t>  ঘ. </a:t>
            </a:r>
            <a:r>
              <a:rPr lang="bn-IN" sz="2000" dirty="0">
                <a:solidFill>
                  <a:prstClr val="black"/>
                </a:solidFill>
                <a:ea typeface="Calibri"/>
                <a:cs typeface="NikoshBAN"/>
              </a:rPr>
              <a:t>কাজে অসুবিধা হবে</a:t>
            </a:r>
            <a:endParaRPr lang="en-US" sz="1100" dirty="0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784E3E33-FF01-4327-AE82-CF7420D8E091}"/>
              </a:ext>
            </a:extLst>
          </p:cNvPr>
          <p:cNvSpPr/>
          <p:nvPr/>
        </p:nvSpPr>
        <p:spPr>
          <a:xfrm>
            <a:off x="4122157" y="2944025"/>
            <a:ext cx="459426" cy="46396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27517F34-B99F-4AA3-AFB6-9D0C63569C4D}"/>
              </a:ext>
            </a:extLst>
          </p:cNvPr>
          <p:cNvSpPr/>
          <p:nvPr/>
        </p:nvSpPr>
        <p:spPr>
          <a:xfrm rot="19213881">
            <a:off x="4423496" y="2468277"/>
            <a:ext cx="494517" cy="15759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4">
            <a:extLst>
              <a:ext uri="{FF2B5EF4-FFF2-40B4-BE49-F238E27FC236}">
                <a16:creationId xmlns:a16="http://schemas.microsoft.com/office/drawing/2014/main" id="{C2B5E313-1B0E-47D8-A6F4-F3E95C7D7CDF}"/>
              </a:ext>
            </a:extLst>
          </p:cNvPr>
          <p:cNvSpPr/>
          <p:nvPr/>
        </p:nvSpPr>
        <p:spPr>
          <a:xfrm>
            <a:off x="8102279" y="2456965"/>
            <a:ext cx="480917" cy="42798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6239DD64-5712-4E29-8A41-9EC4779983E1}"/>
              </a:ext>
            </a:extLst>
          </p:cNvPr>
          <p:cNvSpPr/>
          <p:nvPr/>
        </p:nvSpPr>
        <p:spPr>
          <a:xfrm rot="19213881">
            <a:off x="6235355" y="4745569"/>
            <a:ext cx="514015" cy="17416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6">
            <a:extLst>
              <a:ext uri="{FF2B5EF4-FFF2-40B4-BE49-F238E27FC236}">
                <a16:creationId xmlns:a16="http://schemas.microsoft.com/office/drawing/2014/main" id="{081C29AD-6CE4-4E5B-AFF6-36730CE502E7}"/>
              </a:ext>
            </a:extLst>
          </p:cNvPr>
          <p:cNvSpPr/>
          <p:nvPr/>
        </p:nvSpPr>
        <p:spPr>
          <a:xfrm>
            <a:off x="7970970" y="2980013"/>
            <a:ext cx="405118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7">
            <a:extLst>
              <a:ext uri="{FF2B5EF4-FFF2-40B4-BE49-F238E27FC236}">
                <a16:creationId xmlns:a16="http://schemas.microsoft.com/office/drawing/2014/main" id="{B4A58665-CDA0-470C-ABEB-F2381532E0EC}"/>
              </a:ext>
            </a:extLst>
          </p:cNvPr>
          <p:cNvSpPr/>
          <p:nvPr/>
        </p:nvSpPr>
        <p:spPr>
          <a:xfrm>
            <a:off x="6666644" y="5282630"/>
            <a:ext cx="409371" cy="4873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8">
            <a:extLst>
              <a:ext uri="{FF2B5EF4-FFF2-40B4-BE49-F238E27FC236}">
                <a16:creationId xmlns:a16="http://schemas.microsoft.com/office/drawing/2014/main" id="{D94982DF-A49B-48BC-BFFE-4CF074BB26A4}"/>
              </a:ext>
            </a:extLst>
          </p:cNvPr>
          <p:cNvSpPr/>
          <p:nvPr/>
        </p:nvSpPr>
        <p:spPr>
          <a:xfrm>
            <a:off x="3124184" y="5185081"/>
            <a:ext cx="491629" cy="53322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9">
            <a:extLst>
              <a:ext uri="{FF2B5EF4-FFF2-40B4-BE49-F238E27FC236}">
                <a16:creationId xmlns:a16="http://schemas.microsoft.com/office/drawing/2014/main" id="{23AE2A8E-36D1-46BA-9B04-3DD5472ADE34}"/>
              </a:ext>
            </a:extLst>
          </p:cNvPr>
          <p:cNvSpPr/>
          <p:nvPr/>
        </p:nvSpPr>
        <p:spPr>
          <a:xfrm>
            <a:off x="3068061" y="4657767"/>
            <a:ext cx="509652" cy="48912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2C8796-85CD-493B-9D64-FE783F34C540}"/>
              </a:ext>
            </a:extLst>
          </p:cNvPr>
          <p:cNvSpPr/>
          <p:nvPr/>
        </p:nvSpPr>
        <p:spPr>
          <a:xfrm>
            <a:off x="1025013" y="3741537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ea typeface="Calibri"/>
                <a:cs typeface="NikoshBAN"/>
              </a:rPr>
              <a:t>২. </a:t>
            </a:r>
            <a:r>
              <a:rPr lang="bn-IN" sz="2400" dirty="0">
                <a:ea typeface="Calibri"/>
                <a:cs typeface="NikoshBAN"/>
              </a:rPr>
              <a:t>কম্পিউটারের টেম্পোরারি ফাইল মুছে দিলে - </a:t>
            </a:r>
            <a:endParaRPr lang="en-US" sz="2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18201920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D1EAF-2DC1-4734-835B-E3DBB159FE86}"/>
              </a:ext>
            </a:extLst>
          </p:cNvPr>
          <p:cNvSpPr/>
          <p:nvPr/>
        </p:nvSpPr>
        <p:spPr>
          <a:xfrm>
            <a:off x="2989492" y="59960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8EA2AC-AC1A-447D-84C4-3C0A21234121}"/>
              </a:ext>
            </a:extLst>
          </p:cNvPr>
          <p:cNvSpPr/>
          <p:nvPr/>
        </p:nvSpPr>
        <p:spPr>
          <a:xfrm>
            <a:off x="571500" y="4758266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কম্পিউটারের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গতি কমে গেলে তুমি কী কী ব্যবস্থা গ্রহণ করবে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লিখে আনবে। 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E43DD-782B-4AA7-9438-0940311E0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92" y="1625600"/>
            <a:ext cx="3782216" cy="25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063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CD2798-1283-442E-8EC9-903BFE370313}"/>
              </a:ext>
            </a:extLst>
          </p:cNvPr>
          <p:cNvGrpSpPr/>
          <p:nvPr/>
        </p:nvGrpSpPr>
        <p:grpSpPr>
          <a:xfrm>
            <a:off x="2113249" y="607334"/>
            <a:ext cx="4917501" cy="5305221"/>
            <a:chOff x="2113249" y="607334"/>
            <a:chExt cx="4917501" cy="5305221"/>
          </a:xfrm>
        </p:grpSpPr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9194B7C6-6C4C-4924-9384-9F0A02225C1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113249" y="607334"/>
              <a:ext cx="4917501" cy="1162472"/>
            </a:xfrm>
            <a:prstGeom prst="rect">
              <a:avLst/>
            </a:prstGeom>
          </p:spPr>
          <p:txBody>
            <a:bodyPr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9600" b="1" kern="10" spc="50" dirty="0">
                  <a:ln w="1143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b="1" kern="10" spc="50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80F643-51BF-4278-B296-9CADFB3A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977" y="1967088"/>
              <a:ext cx="3945467" cy="394546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4802454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549948-36DF-4AC2-A1F7-03ED8EFD3DD2}"/>
              </a:ext>
            </a:extLst>
          </p:cNvPr>
          <p:cNvSpPr/>
          <p:nvPr/>
        </p:nvSpPr>
        <p:spPr>
          <a:xfrm>
            <a:off x="4572000" y="3777188"/>
            <a:ext cx="4001911" cy="19697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৯ম-১০ম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59980-92D0-49C2-9559-1FCBE8D298C7}"/>
              </a:ext>
            </a:extLst>
          </p:cNvPr>
          <p:cNvSpPr/>
          <p:nvPr/>
        </p:nvSpPr>
        <p:spPr>
          <a:xfrm>
            <a:off x="-157315" y="832038"/>
            <a:ext cx="5211097" cy="58477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3200" b="1" dirty="0">
                <a:ln w="952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ln w="952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3200" b="1" dirty="0">
              <a:ln w="9525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720CA-A20F-4193-828B-4549DE361B00}"/>
              </a:ext>
            </a:extLst>
          </p:cNvPr>
          <p:cNvSpPr/>
          <p:nvPr/>
        </p:nvSpPr>
        <p:spPr>
          <a:xfrm>
            <a:off x="162233" y="3834759"/>
            <a:ext cx="4572000" cy="16312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মোহাম্মদ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হেলাল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/>
              </a:rPr>
              <a:t>উদ্দিন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</a:p>
          <a:p>
            <a:pPr algn="ctr"/>
            <a:r>
              <a:rPr lang="en-US" sz="1400" dirty="0" err="1">
                <a:solidFill>
                  <a:srgbClr val="7030A0"/>
                </a:solidFill>
                <a:latin typeface="NikoshBAN"/>
              </a:rPr>
              <a:t>সহকারী</a:t>
            </a:r>
            <a:r>
              <a:rPr lang="en-US" sz="1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/>
              </a:rPr>
              <a:t>শিক্ষক</a:t>
            </a:r>
            <a:r>
              <a:rPr lang="en-US" sz="1400" dirty="0">
                <a:solidFill>
                  <a:srgbClr val="7030A0"/>
                </a:solidFill>
                <a:latin typeface="NikoshBAN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NikoshBAN"/>
              </a:rPr>
              <a:t>ইংরেজী</a:t>
            </a:r>
            <a:r>
              <a:rPr lang="en-US" sz="1400" dirty="0">
                <a:solidFill>
                  <a:srgbClr val="7030A0"/>
                </a:solidFill>
                <a:latin typeface="NikoshBAN"/>
              </a:rPr>
              <a:t>)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  <a:latin typeface="NikoshBAN"/>
              </a:rPr>
              <a:t>ওয়াহিদ</a:t>
            </a:r>
            <a:r>
              <a:rPr lang="en-US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/>
              </a:rPr>
              <a:t>সিদ্দেক</a:t>
            </a:r>
            <a:r>
              <a:rPr lang="en-US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/>
              </a:rPr>
              <a:t>উচ্চ</a:t>
            </a:r>
            <a:r>
              <a:rPr lang="en-US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/>
              </a:rPr>
              <a:t>বিদ্যালয়</a:t>
            </a:r>
            <a:endParaRPr lang="en-US" dirty="0">
              <a:solidFill>
                <a:srgbClr val="C00000"/>
              </a:solidFill>
              <a:latin typeface="NikoshBAN"/>
            </a:endParaRPr>
          </a:p>
          <a:p>
            <a:pPr algn="ctr"/>
            <a:r>
              <a:rPr lang="en-US" sz="1400" dirty="0" err="1">
                <a:solidFill>
                  <a:srgbClr val="7030A0"/>
                </a:solidFill>
                <a:latin typeface="NikoshBAN"/>
              </a:rPr>
              <a:t>গোরারাই,সদর</a:t>
            </a:r>
            <a:r>
              <a:rPr lang="en-US" sz="1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NikoshBAN"/>
              </a:rPr>
              <a:t>মৌলভীবাজার</a:t>
            </a:r>
            <a:r>
              <a:rPr lang="en-US" sz="1400" dirty="0">
                <a:solidFill>
                  <a:srgbClr val="7030A0"/>
                </a:solidFill>
                <a:latin typeface="NikoshBAN"/>
              </a:rPr>
              <a:t>।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NikoshBAN"/>
              </a:rPr>
              <a:t>ই-</a:t>
            </a:r>
            <a:r>
              <a:rPr lang="en-US" sz="1600" dirty="0" err="1">
                <a:solidFill>
                  <a:srgbClr val="7030A0"/>
                </a:solidFill>
                <a:latin typeface="NikoshBAN"/>
              </a:rPr>
              <a:t>মেইল</a:t>
            </a:r>
            <a:r>
              <a:rPr lang="en-US" sz="1600" dirty="0">
                <a:solidFill>
                  <a:srgbClr val="7030A0"/>
                </a:solidFill>
                <a:latin typeface="NikoshBAN"/>
              </a:rPr>
              <a:t> :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helal.bd.mb@gmail.com</a:t>
            </a:r>
            <a:endParaRPr lang="en-US" sz="1600" dirty="0">
              <a:solidFill>
                <a:srgbClr val="7030A0"/>
              </a:solidFill>
              <a:latin typeface="NikoshBAN"/>
            </a:endParaRPr>
          </a:p>
          <a:p>
            <a:pPr algn="ctr"/>
            <a:r>
              <a:rPr lang="en-US" sz="1400" dirty="0" err="1">
                <a:solidFill>
                  <a:srgbClr val="7030A0"/>
                </a:solidFill>
                <a:latin typeface="NikoshBAN"/>
              </a:rPr>
              <a:t>মোবা</a:t>
            </a:r>
            <a:r>
              <a:rPr lang="en-US" sz="1400" dirty="0">
                <a:solidFill>
                  <a:srgbClr val="7030A0"/>
                </a:solidFill>
                <a:latin typeface="NikoshBAN"/>
              </a:rPr>
              <a:t>: 01720-630018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5C3628-A6A3-4880-B883-2B107BE1A193}"/>
              </a:ext>
            </a:extLst>
          </p:cNvPr>
          <p:cNvCxnSpPr/>
          <p:nvPr/>
        </p:nvCxnSpPr>
        <p:spPr>
          <a:xfrm>
            <a:off x="4483510" y="1416813"/>
            <a:ext cx="88490" cy="43448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C3000D-1409-404E-B78F-B901603CCD4C}"/>
              </a:ext>
            </a:extLst>
          </p:cNvPr>
          <p:cNvCxnSpPr/>
          <p:nvPr/>
        </p:nvCxnSpPr>
        <p:spPr>
          <a:xfrm>
            <a:off x="4527758" y="1402068"/>
            <a:ext cx="88490" cy="43448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68B61D6-7B57-4040-BE2D-617F9A52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87" y="1453580"/>
            <a:ext cx="1878144" cy="2248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698F3B-736E-418B-BF24-C13F2CA4C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33" y="927603"/>
            <a:ext cx="3905314" cy="27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2620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E0F28-43DE-4283-B514-F9076CA8C09D}"/>
              </a:ext>
            </a:extLst>
          </p:cNvPr>
          <p:cNvSpPr txBox="1"/>
          <p:nvPr/>
        </p:nvSpPr>
        <p:spPr>
          <a:xfrm>
            <a:off x="685800" y="685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রক্ষণাবেক্ষণে সফটওয়্যারের গুরুত্ব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95D87-5DF6-4827-9CE6-96B5E6EDBF1F}"/>
              </a:ext>
            </a:extLst>
          </p:cNvPr>
          <p:cNvSpPr txBox="1"/>
          <p:nvPr/>
        </p:nvSpPr>
        <p:spPr>
          <a:xfrm>
            <a:off x="599768" y="5320151"/>
            <a:ext cx="755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চিত্র ১ ও চিত্র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সম্পর্ক কেমন হতে পারে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8F74E-A84D-4FDC-9755-0CFF96C72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8" y="1534045"/>
            <a:ext cx="3323303" cy="24924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0D40A9-93FB-4436-8331-5F5A2452C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5" y="1466667"/>
            <a:ext cx="3226537" cy="25598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1CEC4BA6-94DF-46B2-8B30-A719E0AC495D}"/>
              </a:ext>
            </a:extLst>
          </p:cNvPr>
          <p:cNvSpPr/>
          <p:nvPr/>
        </p:nvSpPr>
        <p:spPr>
          <a:xfrm>
            <a:off x="1627567" y="4177881"/>
            <a:ext cx="1278194" cy="761513"/>
          </a:xfrm>
          <a:prstGeom prst="upArrow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চিত্র  ১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91A9C3E1-C04B-4716-BC52-3934C92AAFE6}"/>
              </a:ext>
            </a:extLst>
          </p:cNvPr>
          <p:cNvSpPr/>
          <p:nvPr/>
        </p:nvSpPr>
        <p:spPr>
          <a:xfrm>
            <a:off x="5599142" y="4177881"/>
            <a:ext cx="1278194" cy="761513"/>
          </a:xfrm>
          <a:prstGeom prst="upArrow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চিত্র 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7074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F2E514-A1B1-4D24-B0D0-3EE9CFB31D41}"/>
              </a:ext>
            </a:extLst>
          </p:cNvPr>
          <p:cNvSpPr/>
          <p:nvPr/>
        </p:nvSpPr>
        <p:spPr>
          <a:xfrm>
            <a:off x="2489201" y="874887"/>
            <a:ext cx="473568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5A7A1-4D07-4674-952D-FCD931F2D30E}"/>
              </a:ext>
            </a:extLst>
          </p:cNvPr>
          <p:cNvSpPr/>
          <p:nvPr/>
        </p:nvSpPr>
        <p:spPr>
          <a:xfrm>
            <a:off x="609600" y="3276600"/>
            <a:ext cx="8139289" cy="201234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bn-IN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সমস্যা চিহ্নিত করতে 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বর্ণনা 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ব্যবহারের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724739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133698-F941-4CBD-975D-3C936F6FDEDD}"/>
              </a:ext>
            </a:extLst>
          </p:cNvPr>
          <p:cNvSpPr txBox="1"/>
          <p:nvPr/>
        </p:nvSpPr>
        <p:spPr>
          <a:xfrm>
            <a:off x="474110" y="1406497"/>
            <a:ext cx="457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তোমাদের একটি ঘটনা বলি।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861F2-146F-49E0-A399-2C7B02171DE5}"/>
              </a:ext>
            </a:extLst>
          </p:cNvPr>
          <p:cNvSpPr txBox="1"/>
          <p:nvPr/>
        </p:nvSpPr>
        <p:spPr>
          <a:xfrm>
            <a:off x="1334888" y="707545"/>
            <a:ext cx="588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সমস্যা</a:t>
            </a: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908F1-0F55-4062-9CA0-FD84580B2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7" y="1806607"/>
            <a:ext cx="3447326" cy="1939121"/>
          </a:xfrm>
          <a:prstGeom prst="rect">
            <a:avLst/>
          </a:prstGeom>
        </p:spPr>
      </p:pic>
      <p:sp>
        <p:nvSpPr>
          <p:cNvPr id="4" name="Oval Callout 8">
            <a:extLst>
              <a:ext uri="{FF2B5EF4-FFF2-40B4-BE49-F238E27FC236}">
                <a16:creationId xmlns:a16="http://schemas.microsoft.com/office/drawing/2014/main" id="{CA9F06BF-81F8-4CF8-BD76-17F6A12FB8DB}"/>
              </a:ext>
            </a:extLst>
          </p:cNvPr>
          <p:cNvSpPr/>
          <p:nvPr/>
        </p:nvSpPr>
        <p:spPr>
          <a:xfrm>
            <a:off x="5644444" y="1107655"/>
            <a:ext cx="2493381" cy="2414538"/>
          </a:xfrm>
          <a:prstGeom prst="wedgeEllipseCallout">
            <a:avLst>
              <a:gd name="adj1" fmla="val -154488"/>
              <a:gd name="adj2" fmla="val 281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কলেজ পড়ুয়া মেয়ে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IN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বাবার কাছে ল্যাপটপ কেনার আবদার করে।  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C284F-830B-4CFC-8A74-837341C4C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6" y="3826932"/>
            <a:ext cx="3590563" cy="2675467"/>
          </a:xfrm>
          <a:prstGeom prst="rect">
            <a:avLst/>
          </a:prstGeom>
        </p:spPr>
      </p:pic>
      <p:sp>
        <p:nvSpPr>
          <p:cNvPr id="7" name="Oval Callout 3">
            <a:extLst>
              <a:ext uri="{FF2B5EF4-FFF2-40B4-BE49-F238E27FC236}">
                <a16:creationId xmlns:a16="http://schemas.microsoft.com/office/drawing/2014/main" id="{F9DB8132-3624-46D1-94D9-A2F6723128A6}"/>
              </a:ext>
            </a:extLst>
          </p:cNvPr>
          <p:cNvSpPr/>
          <p:nvPr/>
        </p:nvSpPr>
        <p:spPr>
          <a:xfrm rot="1551637">
            <a:off x="5620222" y="3829146"/>
            <a:ext cx="2541825" cy="1885320"/>
          </a:xfrm>
          <a:prstGeom prst="wedgeEllipseCallout">
            <a:avLst>
              <a:gd name="adj1" fmla="val -127882"/>
              <a:gd name="adj2" fmla="val 905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 তাকে  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CORE 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প্রসেসরযুক্ত একটি ল্যাপটপ কিনে দিলেন।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886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5D4924-674C-4DCD-8F88-685C1C05F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4" y="2024605"/>
            <a:ext cx="4961919" cy="3721439"/>
          </a:xfrm>
          <a:prstGeom prst="rect">
            <a:avLst/>
          </a:prstGeom>
        </p:spPr>
      </p:pic>
      <p:sp>
        <p:nvSpPr>
          <p:cNvPr id="6" name="Oval Callout 6">
            <a:extLst>
              <a:ext uri="{FF2B5EF4-FFF2-40B4-BE49-F238E27FC236}">
                <a16:creationId xmlns:a16="http://schemas.microsoft.com/office/drawing/2014/main" id="{BD7104D9-7233-4931-80B1-00F4E181BF72}"/>
              </a:ext>
            </a:extLst>
          </p:cNvPr>
          <p:cNvSpPr/>
          <p:nvPr/>
        </p:nvSpPr>
        <p:spPr>
          <a:xfrm>
            <a:off x="5195403" y="360066"/>
            <a:ext cx="3048000" cy="2057400"/>
          </a:xfrm>
          <a:prstGeom prst="wedgeEllipseCallout">
            <a:avLst>
              <a:gd name="adj1" fmla="val -137583"/>
              <a:gd name="adj2" fmla="val 867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ল্যাপটপের গতি দেখে মুগ্ধ হয়।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051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E339A7-3A1A-4A30-89FD-8AA4D0867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36" y="2723445"/>
            <a:ext cx="3993525" cy="25356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2CE242-B0EB-436E-B3B4-7EC0C0DD0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36" y="2695223"/>
            <a:ext cx="3993525" cy="2535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96953C-16CE-4136-8A69-BA03B9FA6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36" y="2667000"/>
            <a:ext cx="3997652" cy="2517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0E6E03-8B4D-40CA-93AF-B1CE0C876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59" y="2549226"/>
            <a:ext cx="4379277" cy="2753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002C37-C8ED-4202-93F5-2018991B5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33" y="2448589"/>
            <a:ext cx="4525930" cy="2793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CC698-C14C-47BB-BF1E-8458E988FB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33" y="2330981"/>
            <a:ext cx="4708468" cy="3028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val Callout 8">
            <a:extLst>
              <a:ext uri="{FF2B5EF4-FFF2-40B4-BE49-F238E27FC236}">
                <a16:creationId xmlns:a16="http://schemas.microsoft.com/office/drawing/2014/main" id="{4F11D93C-D9CE-4AAD-8DAF-735796005FC6}"/>
              </a:ext>
            </a:extLst>
          </p:cNvPr>
          <p:cNvSpPr/>
          <p:nvPr/>
        </p:nvSpPr>
        <p:spPr>
          <a:xfrm>
            <a:off x="5904089" y="398484"/>
            <a:ext cx="2757986" cy="1867468"/>
          </a:xfrm>
          <a:prstGeom prst="wedgeEllipseCallout">
            <a:avLst>
              <a:gd name="adj1" fmla="val -109329"/>
              <a:gd name="adj2" fmla="val 1210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কিছুদিনের মধ্যেই ল্যাপটপে অনেক সফটওয়্যার ইনস্টল করল।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6474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0F728-779C-4F4B-95C2-181688151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7" y="2560515"/>
            <a:ext cx="5419514" cy="3344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621B1-5DC4-46FB-94DD-3EDA8722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9" y="2709333"/>
            <a:ext cx="3476978" cy="1873955"/>
          </a:xfrm>
          <a:prstGeom prst="rect">
            <a:avLst/>
          </a:prstGeom>
        </p:spPr>
      </p:pic>
      <p:sp>
        <p:nvSpPr>
          <p:cNvPr id="4" name="Oval Callout 10">
            <a:extLst>
              <a:ext uri="{FF2B5EF4-FFF2-40B4-BE49-F238E27FC236}">
                <a16:creationId xmlns:a16="http://schemas.microsoft.com/office/drawing/2014/main" id="{059AFC81-B827-4084-B7E9-6DD5B9E3FBE0}"/>
              </a:ext>
            </a:extLst>
          </p:cNvPr>
          <p:cNvSpPr/>
          <p:nvPr/>
        </p:nvSpPr>
        <p:spPr>
          <a:xfrm rot="1104000">
            <a:off x="5180313" y="348046"/>
            <a:ext cx="3430258" cy="2961509"/>
          </a:xfrm>
          <a:prstGeom prst="wedgeEllipseCallout">
            <a:avLst>
              <a:gd name="adj1" fmla="val -93137"/>
              <a:gd name="adj2" fmla="val 522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1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1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ল্যাপটপটি আস্তে আস্তে ধীরগতির হয়ে যায়। পরে ল্যাপটপটি এতই গতিহীন হয়ে যে, সে বাবার কাছে নতুন ল্যাপটপ কিনে চায়। </a:t>
            </a:r>
            <a:endParaRPr lang="en-US" sz="1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63727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E5C17-68ED-4968-BD49-506B7474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7" y="542098"/>
            <a:ext cx="3706506" cy="19879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4EA9C5-D816-4589-859B-8DFCCED3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71" y="412955"/>
            <a:ext cx="3114482" cy="221258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5E4008-D59C-4D17-A92C-BFE449A88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8" y="3537155"/>
            <a:ext cx="3387377" cy="21867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3E558-E01E-4274-B9DD-20CAD661B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63" y="3537155"/>
            <a:ext cx="3379545" cy="21557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ight Arrow 6">
            <a:extLst>
              <a:ext uri="{FF2B5EF4-FFF2-40B4-BE49-F238E27FC236}">
                <a16:creationId xmlns:a16="http://schemas.microsoft.com/office/drawing/2014/main" id="{39F34DD8-3F7E-4977-A353-8301E8323DF6}"/>
              </a:ext>
            </a:extLst>
          </p:cNvPr>
          <p:cNvSpPr/>
          <p:nvPr/>
        </p:nvSpPr>
        <p:spPr>
          <a:xfrm>
            <a:off x="3923071" y="4070556"/>
            <a:ext cx="827989" cy="4574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239E-F7D2-4741-8CE6-080D5BA849FE}"/>
              </a:ext>
            </a:extLst>
          </p:cNvPr>
          <p:cNvSpPr txBox="1"/>
          <p:nvPr/>
        </p:nvSpPr>
        <p:spPr>
          <a:xfrm>
            <a:off x="947859" y="2961790"/>
            <a:ext cx="265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>
                <a:latin typeface="NikoshBAN" pitchFamily="2" charset="0"/>
                <a:cs typeface="NikoshBAN" pitchFamily="2" charset="0"/>
              </a:rPr>
              <a:t>কারণ ছাড়াই রিস্টার্ট হয়।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080F8-AC19-4D5B-9162-F3D3A8F8D027}"/>
              </a:ext>
            </a:extLst>
          </p:cNvPr>
          <p:cNvSpPr txBox="1"/>
          <p:nvPr/>
        </p:nvSpPr>
        <p:spPr>
          <a:xfrm>
            <a:off x="5420441" y="2972142"/>
            <a:ext cx="312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বিভিন্ন সাইটে চলে যায়।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46F91-C0A6-4A5A-B24F-711E1D883BC5}"/>
              </a:ext>
            </a:extLst>
          </p:cNvPr>
          <p:cNvSpPr txBox="1"/>
          <p:nvPr/>
        </p:nvSpPr>
        <p:spPr>
          <a:xfrm>
            <a:off x="687801" y="5888559"/>
            <a:ext cx="729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b="1" dirty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1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12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1400" b="1" dirty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sz="1400" b="1" dirty="0">
                <a:latin typeface="NikoshBAN" pitchFamily="2" charset="0"/>
                <a:cs typeface="NikoshBAN" pitchFamily="2" charset="0"/>
              </a:rPr>
              <a:t>সব ফাইল শর্টকাট হয়ে যায়।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12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0486 L 0.16458 -0.0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373</Words>
  <Application>Microsoft Office PowerPoint</Application>
  <PresentationFormat>On-screen Show (4:3)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NikosBan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google</cp:lastModifiedBy>
  <cp:revision>79</cp:revision>
  <dcterms:created xsi:type="dcterms:W3CDTF">2019-11-05T20:59:21Z</dcterms:created>
  <dcterms:modified xsi:type="dcterms:W3CDTF">2019-11-14T16:12:55Z</dcterms:modified>
</cp:coreProperties>
</file>