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1" r:id="rId5"/>
    <p:sldId id="259" r:id="rId6"/>
    <p:sldId id="263" r:id="rId7"/>
    <p:sldId id="283" r:id="rId8"/>
    <p:sldId id="282" r:id="rId9"/>
    <p:sldId id="266" r:id="rId10"/>
    <p:sldId id="267" r:id="rId11"/>
    <p:sldId id="269" r:id="rId12"/>
    <p:sldId id="270" r:id="rId13"/>
    <p:sldId id="273" r:id="rId14"/>
    <p:sldId id="265" r:id="rId15"/>
    <p:sldId id="274" r:id="rId16"/>
    <p:sldId id="280" r:id="rId17"/>
    <p:sldId id="279" r:id="rId18"/>
    <p:sldId id="275" r:id="rId19"/>
    <p:sldId id="277" r:id="rId20"/>
    <p:sldId id="276" r:id="rId21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66"/>
    <a:srgbClr val="FFCE33"/>
    <a:srgbClr val="FDDF7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04" autoAdjust="0"/>
    <p:restoredTop sz="94614" autoAdjust="0"/>
  </p:normalViewPr>
  <p:slideViewPr>
    <p:cSldViewPr>
      <p:cViewPr varScale="1">
        <p:scale>
          <a:sx n="43" d="100"/>
          <a:sy n="43" d="100"/>
        </p:scale>
        <p:origin x="-1806" y="-90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330DD6-2A65-40E0-9944-2871EF8606AD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29F46D-C7F5-4ABE-B20B-61305F22F3F1}" type="pres">
      <dgm:prSet presAssocID="{78330DD6-2A65-40E0-9944-2871EF8606A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7BF50754-7F65-4505-9288-65634C56F982}" type="presOf" srcId="{78330DD6-2A65-40E0-9944-2871EF8606AD}" destId="{D829F46D-C7F5-4ABE-B20B-61305F22F3F1}" srcOrd="0" destOrd="0" presId="urn:microsoft.com/office/officeart/2005/8/layout/chevron2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750242-55A4-4E8D-96FD-6B481920B7B8}" type="doc">
      <dgm:prSet loTypeId="urn:microsoft.com/office/officeart/2005/8/layout/h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3266A5-994B-4AC5-BBAE-B9D61F435449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rotWithShape="0">
          <a:gsLst>
            <a:gs pos="21000">
              <a:srgbClr val="8488C4"/>
            </a:gs>
            <a:gs pos="52000">
              <a:srgbClr val="D4DEFF"/>
            </a:gs>
            <a:gs pos="58000">
              <a:srgbClr val="D4DEFF"/>
            </a:gs>
            <a:gs pos="100000">
              <a:srgbClr val="96AB94"/>
            </a:gs>
          </a:gsLst>
          <a:lin ang="16200000" scaled="0"/>
        </a:gradFill>
        <a:ln/>
      </dgm:spPr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bn-BD" sz="4800" b="1" cap="all" spc="0" dirty="0" smtClean="0">
              <a:ln/>
              <a:solidFill>
                <a:schemeClr val="accent4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rPr>
            <a:t> শ্রেণিঃ দ্বিতীয়</a:t>
          </a:r>
          <a:endParaRPr lang="en-US" sz="4800" b="1" cap="all" spc="0" dirty="0">
            <a:ln/>
            <a:solidFill>
              <a:schemeClr val="accent4">
                <a:lumMod val="50000"/>
              </a:schemeClr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  <a:latin typeface="NikoshBAN" pitchFamily="2" charset="0"/>
            <a:cs typeface="NikoshBAN" pitchFamily="2" charset="0"/>
          </a:endParaRPr>
        </a:p>
      </dgm:t>
    </dgm:pt>
    <dgm:pt modelId="{82A14B0D-AD77-4B18-A473-492983792FFF}" type="parTrans" cxnId="{BF92032A-7294-412D-925C-DDCEAAA4D7D0}">
      <dgm:prSet/>
      <dgm:spPr/>
      <dgm:t>
        <a:bodyPr/>
        <a:lstStyle/>
        <a:p>
          <a:endParaRPr lang="en-US"/>
        </a:p>
      </dgm:t>
    </dgm:pt>
    <dgm:pt modelId="{451D7005-73EF-482A-9075-46620F00C95B}" type="sibTrans" cxnId="{BF92032A-7294-412D-925C-DDCEAAA4D7D0}">
      <dgm:prSet/>
      <dgm:spPr/>
      <dgm:t>
        <a:bodyPr/>
        <a:lstStyle/>
        <a:p>
          <a:endParaRPr lang="en-US"/>
        </a:p>
      </dgm:t>
    </dgm:pt>
    <dgm:pt modelId="{6F636122-B4FD-42C3-B015-0E264DA3FADE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rotWithShape="0">
          <a:gsLst>
            <a:gs pos="21000">
              <a:srgbClr val="8488C4"/>
            </a:gs>
            <a:gs pos="52000">
              <a:srgbClr val="D4DEFF"/>
            </a:gs>
            <a:gs pos="58000">
              <a:srgbClr val="D4DEFF"/>
            </a:gs>
            <a:gs pos="100000">
              <a:srgbClr val="96AB94"/>
            </a:gs>
          </a:gsLst>
          <a:lin ang="16200000" scaled="0"/>
        </a:gradFill>
        <a:ln/>
      </dgm:spPr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bn-BD" sz="3200" b="1" cap="all" spc="0" dirty="0" smtClean="0">
              <a:ln/>
              <a:solidFill>
                <a:schemeClr val="accent4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rPr>
            <a:t>পাঠ শিরোনামঃ </a:t>
          </a:r>
        </a:p>
        <a:p>
          <a:r>
            <a:rPr lang="bn-BD" sz="4000" b="1" cap="all" spc="0" dirty="0" smtClean="0">
              <a:ln/>
              <a:solidFill>
                <a:schemeClr val="accent4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rPr>
            <a:t>ছয় ঋতুর দেশ</a:t>
          </a:r>
          <a:r>
            <a:rPr lang="bn-BD" sz="4000" b="1" cap="all" spc="0" dirty="0" smtClean="0">
              <a:ln/>
              <a:solidFill>
                <a:schemeClr val="accent4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।</a:t>
          </a:r>
          <a:endParaRPr lang="en-US" sz="4000" b="1" cap="all" spc="0" dirty="0">
            <a:ln/>
            <a:solidFill>
              <a:schemeClr val="accent4">
                <a:lumMod val="50000"/>
              </a:schemeClr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gm:t>
    </dgm:pt>
    <dgm:pt modelId="{203FE34F-F1DB-4209-B04E-66B50922080D}" type="parTrans" cxnId="{4B3869CC-8161-412F-B155-83C552219313}">
      <dgm:prSet/>
      <dgm:spPr/>
      <dgm:t>
        <a:bodyPr/>
        <a:lstStyle/>
        <a:p>
          <a:endParaRPr lang="en-US"/>
        </a:p>
      </dgm:t>
    </dgm:pt>
    <dgm:pt modelId="{7FE4D1FA-1592-4036-A768-088540113A37}" type="sibTrans" cxnId="{4B3869CC-8161-412F-B155-83C552219313}">
      <dgm:prSet/>
      <dgm:spPr/>
      <dgm:t>
        <a:bodyPr/>
        <a:lstStyle/>
        <a:p>
          <a:endParaRPr lang="en-US"/>
        </a:p>
      </dgm:t>
    </dgm:pt>
    <dgm:pt modelId="{BB9580B4-85E5-4558-BA4C-CF05DE5366CB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gradFill rotWithShape="0">
          <a:gsLst>
            <a:gs pos="21000">
              <a:srgbClr val="8488C4"/>
            </a:gs>
            <a:gs pos="52000">
              <a:srgbClr val="D4DEFF"/>
            </a:gs>
            <a:gs pos="58000">
              <a:srgbClr val="D4DEFF"/>
            </a:gs>
            <a:gs pos="100000">
              <a:srgbClr val="96AB94"/>
            </a:gs>
          </a:gsLst>
          <a:lin ang="16200000" scaled="0"/>
        </a:gradFill>
        <a:ln/>
      </dgm:spPr>
      <dgm:t>
        <a:bodyPr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r>
            <a:rPr lang="bn-BD" sz="4800" b="1" cap="all" spc="0" dirty="0" smtClean="0">
              <a:ln/>
              <a:solidFill>
                <a:schemeClr val="accent4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rPr>
            <a:t>বিষয়ঃ বাংলা</a:t>
          </a:r>
          <a:endParaRPr lang="en-US" sz="4800" b="1" cap="all" spc="0" dirty="0">
            <a:ln/>
            <a:solidFill>
              <a:schemeClr val="accent4">
                <a:lumMod val="50000"/>
              </a:schemeClr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  <a:latin typeface="NikoshBAN" pitchFamily="2" charset="0"/>
            <a:cs typeface="NikoshBAN" pitchFamily="2" charset="0"/>
          </a:endParaRPr>
        </a:p>
      </dgm:t>
    </dgm:pt>
    <dgm:pt modelId="{F1E5DECB-8D3D-490C-8B7C-347A8AC10499}" type="sibTrans" cxnId="{E6A656E3-8BBB-488A-AC36-74D5A62DE164}">
      <dgm:prSet/>
      <dgm:spPr/>
      <dgm:t>
        <a:bodyPr/>
        <a:lstStyle/>
        <a:p>
          <a:endParaRPr lang="en-US"/>
        </a:p>
      </dgm:t>
    </dgm:pt>
    <dgm:pt modelId="{58C693A4-9DE6-438D-A6C6-EFF3BADB8DD3}" type="parTrans" cxnId="{E6A656E3-8BBB-488A-AC36-74D5A62DE164}">
      <dgm:prSet/>
      <dgm:spPr/>
      <dgm:t>
        <a:bodyPr/>
        <a:lstStyle/>
        <a:p>
          <a:endParaRPr lang="en-US"/>
        </a:p>
      </dgm:t>
    </dgm:pt>
    <dgm:pt modelId="{15007707-C4E7-49D4-891E-10AC43B8A303}" type="pres">
      <dgm:prSet presAssocID="{5A750242-55A4-4E8D-96FD-6B481920B7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A3B7F8-A382-4914-B35D-9EBA11A2C6C3}" type="pres">
      <dgm:prSet presAssocID="{8A3266A5-994B-4AC5-BBAE-B9D61F43544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9D482A-B7C6-4BFC-8434-E3423A70A9ED}" type="pres">
      <dgm:prSet presAssocID="{451D7005-73EF-482A-9075-46620F00C95B}" presName="sibTrans" presStyleCnt="0"/>
      <dgm:spPr/>
    </dgm:pt>
    <dgm:pt modelId="{075F0DE8-EE68-41A3-923D-E42AECADB47E}" type="pres">
      <dgm:prSet presAssocID="{BB9580B4-85E5-4558-BA4C-CF05DE5366C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16C0F5-000C-4E22-9E4A-9454778F2331}" type="pres">
      <dgm:prSet presAssocID="{F1E5DECB-8D3D-490C-8B7C-347A8AC10499}" presName="sibTrans" presStyleCnt="0"/>
      <dgm:spPr/>
    </dgm:pt>
    <dgm:pt modelId="{A537A1F4-4030-41B4-BF20-207A40AF42CD}" type="pres">
      <dgm:prSet presAssocID="{6F636122-B4FD-42C3-B015-0E264DA3FADE}" presName="node" presStyleLbl="node1" presStyleIdx="2" presStyleCnt="3" custLinFactNeighborX="21026" custLinFactNeighborY="-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834C00-3842-49AF-901A-019ED6618E78}" type="presOf" srcId="{BB9580B4-85E5-4558-BA4C-CF05DE5366CB}" destId="{075F0DE8-EE68-41A3-923D-E42AECADB47E}" srcOrd="0" destOrd="0" presId="urn:microsoft.com/office/officeart/2005/8/layout/hList6"/>
    <dgm:cxn modelId="{0BB8CD30-72F6-472A-9B73-0B19555C5A0F}" type="presOf" srcId="{5A750242-55A4-4E8D-96FD-6B481920B7B8}" destId="{15007707-C4E7-49D4-891E-10AC43B8A303}" srcOrd="0" destOrd="0" presId="urn:microsoft.com/office/officeart/2005/8/layout/hList6"/>
    <dgm:cxn modelId="{BF92032A-7294-412D-925C-DDCEAAA4D7D0}" srcId="{5A750242-55A4-4E8D-96FD-6B481920B7B8}" destId="{8A3266A5-994B-4AC5-BBAE-B9D61F435449}" srcOrd="0" destOrd="0" parTransId="{82A14B0D-AD77-4B18-A473-492983792FFF}" sibTransId="{451D7005-73EF-482A-9075-46620F00C95B}"/>
    <dgm:cxn modelId="{D21401A5-3F00-4703-B439-43714F31A5CE}" type="presOf" srcId="{6F636122-B4FD-42C3-B015-0E264DA3FADE}" destId="{A537A1F4-4030-41B4-BF20-207A40AF42CD}" srcOrd="0" destOrd="0" presId="urn:microsoft.com/office/officeart/2005/8/layout/hList6"/>
    <dgm:cxn modelId="{E6A656E3-8BBB-488A-AC36-74D5A62DE164}" srcId="{5A750242-55A4-4E8D-96FD-6B481920B7B8}" destId="{BB9580B4-85E5-4558-BA4C-CF05DE5366CB}" srcOrd="1" destOrd="0" parTransId="{58C693A4-9DE6-438D-A6C6-EFF3BADB8DD3}" sibTransId="{F1E5DECB-8D3D-490C-8B7C-347A8AC10499}"/>
    <dgm:cxn modelId="{6987A28E-C836-4531-B41B-ED92FA01012A}" type="presOf" srcId="{8A3266A5-994B-4AC5-BBAE-B9D61F435449}" destId="{11A3B7F8-A382-4914-B35D-9EBA11A2C6C3}" srcOrd="0" destOrd="0" presId="urn:microsoft.com/office/officeart/2005/8/layout/hList6"/>
    <dgm:cxn modelId="{4B3869CC-8161-412F-B155-83C552219313}" srcId="{5A750242-55A4-4E8D-96FD-6B481920B7B8}" destId="{6F636122-B4FD-42C3-B015-0E264DA3FADE}" srcOrd="2" destOrd="0" parTransId="{203FE34F-F1DB-4209-B04E-66B50922080D}" sibTransId="{7FE4D1FA-1592-4036-A768-088540113A37}"/>
    <dgm:cxn modelId="{0C41F914-5BD2-4E61-8A56-2429BA4BFEE6}" type="presParOf" srcId="{15007707-C4E7-49D4-891E-10AC43B8A303}" destId="{11A3B7F8-A382-4914-B35D-9EBA11A2C6C3}" srcOrd="0" destOrd="0" presId="urn:microsoft.com/office/officeart/2005/8/layout/hList6"/>
    <dgm:cxn modelId="{03D3B9E6-00BD-4ED8-B194-3B0BC553F572}" type="presParOf" srcId="{15007707-C4E7-49D4-891E-10AC43B8A303}" destId="{B79D482A-B7C6-4BFC-8434-E3423A70A9ED}" srcOrd="1" destOrd="0" presId="urn:microsoft.com/office/officeart/2005/8/layout/hList6"/>
    <dgm:cxn modelId="{DC79EEC0-208E-46AD-B575-93814F943A17}" type="presParOf" srcId="{15007707-C4E7-49D4-891E-10AC43B8A303}" destId="{075F0DE8-EE68-41A3-923D-E42AECADB47E}" srcOrd="2" destOrd="0" presId="urn:microsoft.com/office/officeart/2005/8/layout/hList6"/>
    <dgm:cxn modelId="{BC180885-C87B-4A0D-A779-01511CB7EE3B}" type="presParOf" srcId="{15007707-C4E7-49D4-891E-10AC43B8A303}" destId="{9A16C0F5-000C-4E22-9E4A-9454778F2331}" srcOrd="3" destOrd="0" presId="urn:microsoft.com/office/officeart/2005/8/layout/hList6"/>
    <dgm:cxn modelId="{58902ACD-7660-473F-9426-305EE33B95BD}" type="presParOf" srcId="{15007707-C4E7-49D4-891E-10AC43B8A303}" destId="{A537A1F4-4030-41B4-BF20-207A40AF42C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3B7F8-A382-4914-B35D-9EBA11A2C6C3}">
      <dsp:nvSpPr>
        <dsp:cNvPr id="0" name=""/>
        <dsp:cNvSpPr/>
      </dsp:nvSpPr>
      <dsp:spPr>
        <a:xfrm rot="16200000">
          <a:off x="-773261" y="774482"/>
          <a:ext cx="4724399" cy="3175434"/>
        </a:xfrm>
        <a:prstGeom prst="flowChartManualOperation">
          <a:avLst/>
        </a:prstGeom>
        <a:gradFill rotWithShape="0">
          <a:gsLst>
            <a:gs pos="21000">
              <a:srgbClr val="8488C4"/>
            </a:gs>
            <a:gs pos="52000">
              <a:srgbClr val="D4DEFF"/>
            </a:gs>
            <a:gs pos="58000">
              <a:srgbClr val="D4DEFF"/>
            </a:gs>
            <a:gs pos="100000">
              <a:srgbClr val="96AB94"/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0" tIns="0" rIns="304800" bIns="0" numCol="1" spcCol="1270" anchor="ctr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1" kern="1200" cap="all" spc="0" dirty="0" smtClean="0">
              <a:ln/>
              <a:solidFill>
                <a:schemeClr val="accent4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rPr>
            <a:t> শ্রেণিঃ দ্বিতীয়</a:t>
          </a:r>
          <a:endParaRPr lang="en-US" sz="4800" b="1" kern="1200" cap="all" spc="0" dirty="0">
            <a:ln/>
            <a:solidFill>
              <a:schemeClr val="accent4">
                <a:lumMod val="50000"/>
              </a:schemeClr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  <a:latin typeface="NikoshBAN" pitchFamily="2" charset="0"/>
            <a:cs typeface="NikoshBAN" pitchFamily="2" charset="0"/>
          </a:endParaRPr>
        </a:p>
      </dsp:txBody>
      <dsp:txXfrm rot="5400000">
        <a:off x="1222" y="944879"/>
        <a:ext cx="3175434" cy="2834639"/>
      </dsp:txXfrm>
    </dsp:sp>
    <dsp:sp modelId="{075F0DE8-EE68-41A3-923D-E42AECADB47E}">
      <dsp:nvSpPr>
        <dsp:cNvPr id="0" name=""/>
        <dsp:cNvSpPr/>
      </dsp:nvSpPr>
      <dsp:spPr>
        <a:xfrm rot="16200000">
          <a:off x="2640330" y="774482"/>
          <a:ext cx="4724399" cy="3175434"/>
        </a:xfrm>
        <a:prstGeom prst="flowChartManualOperation">
          <a:avLst/>
        </a:prstGeom>
        <a:gradFill rotWithShape="0">
          <a:gsLst>
            <a:gs pos="21000">
              <a:srgbClr val="8488C4"/>
            </a:gs>
            <a:gs pos="52000">
              <a:srgbClr val="D4DEFF"/>
            </a:gs>
            <a:gs pos="58000">
              <a:srgbClr val="D4DEFF"/>
            </a:gs>
            <a:gs pos="100000">
              <a:srgbClr val="96AB94"/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304800" tIns="0" rIns="304800" bIns="0" numCol="1" spcCol="1270" anchor="ctr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1" kern="1200" cap="all" spc="0" dirty="0" smtClean="0">
              <a:ln/>
              <a:solidFill>
                <a:schemeClr val="accent4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rPr>
            <a:t>বিষয়ঃ বাংলা</a:t>
          </a:r>
          <a:endParaRPr lang="en-US" sz="4800" b="1" kern="1200" cap="all" spc="0" dirty="0">
            <a:ln/>
            <a:solidFill>
              <a:schemeClr val="accent4">
                <a:lumMod val="50000"/>
              </a:schemeClr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  <a:latin typeface="NikoshBAN" pitchFamily="2" charset="0"/>
            <a:cs typeface="NikoshBAN" pitchFamily="2" charset="0"/>
          </a:endParaRPr>
        </a:p>
      </dsp:txBody>
      <dsp:txXfrm rot="5400000">
        <a:off x="3414813" y="944879"/>
        <a:ext cx="3175434" cy="2834639"/>
      </dsp:txXfrm>
    </dsp:sp>
    <dsp:sp modelId="{A537A1F4-4030-41B4-BF20-207A40AF42CD}">
      <dsp:nvSpPr>
        <dsp:cNvPr id="0" name=""/>
        <dsp:cNvSpPr/>
      </dsp:nvSpPr>
      <dsp:spPr>
        <a:xfrm rot="16200000">
          <a:off x="6055142" y="774482"/>
          <a:ext cx="4724399" cy="3175434"/>
        </a:xfrm>
        <a:prstGeom prst="flowChartManualOperation">
          <a:avLst/>
        </a:prstGeom>
        <a:gradFill rotWithShape="0">
          <a:gsLst>
            <a:gs pos="21000">
              <a:srgbClr val="8488C4"/>
            </a:gs>
            <a:gs pos="52000">
              <a:srgbClr val="D4DEFF"/>
            </a:gs>
            <a:gs pos="58000">
              <a:srgbClr val="D4DEFF"/>
            </a:gs>
            <a:gs pos="100000">
              <a:srgbClr val="96AB94"/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03200" tIns="0" rIns="203200" bIns="0" numCol="1" spcCol="1270" anchor="ctr" anchorCtr="0">
          <a:noAutofit/>
          <a:scene3d>
            <a:camera prst="orthographicFront"/>
            <a:lightRig rig="brightRoom" dir="t"/>
          </a:scene3d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cap="all" spc="0" dirty="0" smtClean="0">
              <a:ln/>
              <a:solidFill>
                <a:schemeClr val="accent4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rPr>
            <a:t>পাঠ শিরোনামঃ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cap="all" spc="0" dirty="0" smtClean="0">
              <a:ln/>
              <a:solidFill>
                <a:schemeClr val="accent4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rPr>
            <a:t>ছয় ঋতুর দেশ</a:t>
          </a:r>
          <a:r>
            <a:rPr lang="bn-BD" sz="4000" b="1" kern="1200" cap="all" spc="0" dirty="0" smtClean="0">
              <a:ln/>
              <a:solidFill>
                <a:schemeClr val="accent4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rPr>
            <a:t>।</a:t>
          </a:r>
          <a:endParaRPr lang="en-US" sz="4000" b="1" kern="1200" cap="all" spc="0" dirty="0">
            <a:ln/>
            <a:solidFill>
              <a:schemeClr val="accent4">
                <a:lumMod val="50000"/>
              </a:schemeClr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</a:endParaRPr>
        </a:p>
      </dsp:txBody>
      <dsp:txXfrm rot="5400000">
        <a:off x="6829625" y="944879"/>
        <a:ext cx="3175434" cy="2834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5CD54-D4FE-46C4-9676-456F57371996}" type="datetimeFigureOut">
              <a:rPr lang="en-US" smtClean="0"/>
              <a:pPr/>
              <a:t>14-Nov-19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31A72-6AB4-4173-8BFE-051CC0A46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685800"/>
            <a:ext cx="59436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দেখিয়ে প্রশ্ন করব।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F31A72-6AB4-4173-8BFE-051CC0A468B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641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6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39"/>
            <a:ext cx="26746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39"/>
            <a:ext cx="782574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1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1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3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3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1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1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1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1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0" y="0"/>
            <a:ext cx="11887200" cy="990600"/>
          </a:xfrm>
          <a:prstGeom prst="flowChartPredefinedProcess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58658792"/>
              </p:ext>
            </p:extLst>
          </p:nvPr>
        </p:nvGraphicFramePr>
        <p:xfrm>
          <a:off x="4267200" y="1371600"/>
          <a:ext cx="22860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owchart: Predefined Process 3"/>
          <p:cNvSpPr/>
          <p:nvPr/>
        </p:nvSpPr>
        <p:spPr>
          <a:xfrm>
            <a:off x="2274026" y="0"/>
            <a:ext cx="6835140" cy="990600"/>
          </a:xfrm>
          <a:prstGeom prst="flowChartPredefinedProcess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 পরিচয় </a:t>
            </a:r>
            <a:endParaRPr lang="en-US" sz="54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0" y="4343400"/>
            <a:ext cx="5181600" cy="23622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শাহজাহান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সিরাজ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চাম্বি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বিদ্যলয়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আজিজনগর,লামা,বান্দরবান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1524000"/>
            <a:ext cx="3581400" cy="1752600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 নিয়ে গড়ব দেশ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শেখ হাসিনার বাংলাদেশ।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96200" y="1600200"/>
            <a:ext cx="3657600" cy="1752600"/>
          </a:xfrm>
          <a:prstGeom prst="round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প্রাথমিক শিক্ষার দীপ্তি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উন্নত জীবনের ভিত্তি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3733800" y="3424646"/>
            <a:ext cx="3657600" cy="762000"/>
          </a:xfrm>
          <a:prstGeom prst="snip1Rect">
            <a:avLst/>
          </a:prstGeom>
          <a:solidFill>
            <a:srgbClr val="0070C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তারিখঃ১৩/১১/২০১৯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vc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447800"/>
            <a:ext cx="5448300" cy="4191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6019800"/>
            <a:ext cx="11887200" cy="8382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সময় পিঠাপুলি খাওয়ার ধুম পড়ে যায়। 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redefined Process 4"/>
          <p:cNvSpPr/>
          <p:nvPr/>
        </p:nvSpPr>
        <p:spPr>
          <a:xfrm>
            <a:off x="0" y="0"/>
            <a:ext cx="11887200" cy="914400"/>
          </a:xfrm>
          <a:prstGeom prst="flowChartPredefinedProcess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শীতকাল</a:t>
            </a:r>
            <a:endParaRPr lang="en-US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gf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780" y="1447800"/>
            <a:ext cx="515112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91200"/>
            <a:ext cx="11887200" cy="10668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6000" b="1" dirty="0" smtClean="0">
                <a:ln w="50800"/>
                <a:solidFill>
                  <a:srgbClr val="FF9966"/>
                </a:solidFill>
                <a:latin typeface="NikoshBAN" pitchFamily="2" charset="0"/>
                <a:cs typeface="NikoshBAN" pitchFamily="2" charset="0"/>
              </a:rPr>
              <a:t>চারপাশ ঢাকা থাকে  কুয়াশায়  </a:t>
            </a:r>
            <a:endParaRPr lang="en-US" sz="6000" b="1" dirty="0">
              <a:ln w="50800"/>
              <a:solidFill>
                <a:srgbClr val="FF99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g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720" y="1219200"/>
            <a:ext cx="5151120" cy="4267200"/>
          </a:xfrm>
          <a:prstGeom prst="rect">
            <a:avLst/>
          </a:prstGeom>
        </p:spPr>
      </p:pic>
      <p:pic>
        <p:nvPicPr>
          <p:cNvPr id="5" name="Picture 4" descr="XCV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219200"/>
            <a:ext cx="5151120" cy="4267200"/>
          </a:xfrm>
          <a:prstGeom prst="rect">
            <a:avLst/>
          </a:prstGeom>
        </p:spPr>
      </p:pic>
      <p:sp>
        <p:nvSpPr>
          <p:cNvPr id="6" name="Flowchart: Predefined Process 5"/>
          <p:cNvSpPr/>
          <p:nvPr/>
        </p:nvSpPr>
        <p:spPr>
          <a:xfrm>
            <a:off x="0" y="0"/>
            <a:ext cx="11887200" cy="914400"/>
          </a:xfrm>
          <a:prstGeom prst="flowChartPredefinedProcess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শীতকাল</a:t>
            </a:r>
            <a:endParaRPr lang="en-US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943600"/>
            <a:ext cx="11887200" cy="9144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সকালে গাছপালা আর ঘাসের ডগায় বেশ শিশির জমে।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780" y="1295400"/>
            <a:ext cx="5052060" cy="4267200"/>
          </a:xfrm>
          <a:prstGeom prst="rect">
            <a:avLst/>
          </a:prstGeom>
        </p:spPr>
      </p:pic>
      <p:pic>
        <p:nvPicPr>
          <p:cNvPr id="5" name="Picture 4" descr="xxc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1143000"/>
            <a:ext cx="534924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lowchart: Predefined Process 5"/>
          <p:cNvSpPr/>
          <p:nvPr/>
        </p:nvSpPr>
        <p:spPr>
          <a:xfrm>
            <a:off x="0" y="0"/>
            <a:ext cx="11887200" cy="914400"/>
          </a:xfrm>
          <a:prstGeom prst="flowChartPredefinedProcess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শীতকাল</a:t>
            </a:r>
            <a:endParaRPr lang="en-US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019800"/>
            <a:ext cx="11887200" cy="8382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শীতের শেষ দিকে শুরু হয় গাছ থেকে পাতা ঝরা।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1" y="1066800"/>
            <a:ext cx="4952999" cy="4648200"/>
          </a:xfrm>
          <a:prstGeom prst="rect">
            <a:avLst/>
          </a:prstGeom>
        </p:spPr>
      </p:pic>
      <p:pic>
        <p:nvPicPr>
          <p:cNvPr id="5" name="Picture 4" descr="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1720" y="1066800"/>
            <a:ext cx="4953000" cy="4648200"/>
          </a:xfrm>
          <a:prstGeom prst="rect">
            <a:avLst/>
          </a:prstGeom>
        </p:spPr>
      </p:pic>
      <p:sp>
        <p:nvSpPr>
          <p:cNvPr id="6" name="Flowchart: Predefined Process 5"/>
          <p:cNvSpPr/>
          <p:nvPr/>
        </p:nvSpPr>
        <p:spPr>
          <a:xfrm>
            <a:off x="0" y="0"/>
            <a:ext cx="11887200" cy="914400"/>
          </a:xfrm>
          <a:prstGeom prst="flowChartPredefinedProcess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শীতকাল</a:t>
            </a:r>
            <a:endParaRPr lang="en-US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Predefined Process 10"/>
          <p:cNvSpPr/>
          <p:nvPr/>
        </p:nvSpPr>
        <p:spPr>
          <a:xfrm>
            <a:off x="0" y="0"/>
            <a:ext cx="11887200" cy="990600"/>
          </a:xfrm>
          <a:prstGeom prst="flowChartPredefinedProcess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lowchart: Predefined Process 1"/>
          <p:cNvSpPr/>
          <p:nvPr/>
        </p:nvSpPr>
        <p:spPr>
          <a:xfrm>
            <a:off x="2278380" y="76200"/>
            <a:ext cx="6934200" cy="838200"/>
          </a:xfrm>
          <a:prstGeom prst="flowChartPredefinedProcess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বিপরীত শব্দ শিখি </a:t>
            </a:r>
            <a:endParaRPr 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Stored Data 3"/>
          <p:cNvSpPr/>
          <p:nvPr/>
        </p:nvSpPr>
        <p:spPr>
          <a:xfrm>
            <a:off x="633576" y="2057400"/>
            <a:ext cx="2476500" cy="914400"/>
          </a:xfrm>
          <a:prstGeom prst="flowChartOnlineStorag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ঢাকা  </a:t>
            </a:r>
            <a:r>
              <a:rPr lang="bn-BD" sz="2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20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Flowchart: Stored Data 4"/>
          <p:cNvSpPr/>
          <p:nvPr/>
        </p:nvSpPr>
        <p:spPr>
          <a:xfrm>
            <a:off x="633576" y="3886200"/>
            <a:ext cx="2476500" cy="914400"/>
          </a:xfrm>
          <a:prstGeom prst="flowChartOnlineStorag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সকাল</a:t>
            </a:r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20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Flowchart: Stored Data 5"/>
          <p:cNvSpPr/>
          <p:nvPr/>
        </p:nvSpPr>
        <p:spPr>
          <a:xfrm>
            <a:off x="633576" y="5410200"/>
            <a:ext cx="2476500" cy="914400"/>
          </a:xfrm>
          <a:prstGeom prst="flowChartOnlineStorag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শুরু</a:t>
            </a:r>
            <a:r>
              <a:rPr lang="bn-BD" sz="2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20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8953139" y="2082536"/>
            <a:ext cx="2636882" cy="914400"/>
          </a:xfrm>
          <a:prstGeom prst="flowChartTerminator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খোলা   </a:t>
            </a:r>
            <a:r>
              <a:rPr lang="bn-BD" sz="2000" b="1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2000" b="1" dirty="0">
              <a:ln w="11430">
                <a:solidFill>
                  <a:srgbClr val="FFC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8953137" y="3847723"/>
            <a:ext cx="2636882" cy="914400"/>
          </a:xfrm>
          <a:prstGeom prst="flowChartTerminator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বিকাল</a:t>
            </a:r>
            <a:r>
              <a:rPr lang="bn-BD" sz="4400" b="1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en-US" sz="2000" b="1" dirty="0">
              <a:ln w="11430">
                <a:solidFill>
                  <a:srgbClr val="FFC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9023893" y="5309082"/>
            <a:ext cx="2566126" cy="914400"/>
          </a:xfrm>
          <a:prstGeom prst="flowChartTerminator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 </a:t>
            </a:r>
            <a:r>
              <a:rPr lang="bn-BD" sz="2000" b="1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2000" b="1" dirty="0">
              <a:ln w="11430">
                <a:solidFill>
                  <a:srgbClr val="FFC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557" y="1977177"/>
            <a:ext cx="2218944" cy="11216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08" t="11675" r="15683" b="20304"/>
          <a:stretch/>
        </p:blipFill>
        <p:spPr>
          <a:xfrm>
            <a:off x="6161791" y="3747038"/>
            <a:ext cx="2344476" cy="11157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2" t="8441" r="15209" b="20016"/>
          <a:stretch/>
        </p:blipFill>
        <p:spPr>
          <a:xfrm>
            <a:off x="3463228" y="3747038"/>
            <a:ext cx="2219315" cy="1122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6" name="Group 35"/>
          <p:cNvGrpSpPr/>
          <p:nvPr/>
        </p:nvGrpSpPr>
        <p:grpSpPr>
          <a:xfrm rot="215546">
            <a:off x="3608937" y="1510937"/>
            <a:ext cx="2684549" cy="2520734"/>
            <a:chOff x="2388106" y="1562385"/>
            <a:chExt cx="2578649" cy="2520734"/>
          </a:xfrm>
        </p:grpSpPr>
        <p:grpSp>
          <p:nvGrpSpPr>
            <p:cNvPr id="35" name="Group 34"/>
            <p:cNvGrpSpPr/>
            <p:nvPr/>
          </p:nvGrpSpPr>
          <p:grpSpPr>
            <a:xfrm>
              <a:off x="2388106" y="1562385"/>
              <a:ext cx="2578649" cy="2520734"/>
              <a:chOff x="2388106" y="1562385"/>
              <a:chExt cx="2578649" cy="2520734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2388106" y="1562385"/>
                <a:ext cx="2578649" cy="1827613"/>
                <a:chOff x="2388106" y="1562385"/>
                <a:chExt cx="2578649" cy="1827613"/>
              </a:xfrm>
            </p:grpSpPr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01802" y="2031653"/>
                  <a:ext cx="1706880" cy="1192505"/>
                </a:xfrm>
                <a:prstGeom prst="round2DiagRect">
                  <a:avLst>
                    <a:gd name="adj1" fmla="val 16667"/>
                    <a:gd name="adj2" fmla="val 0"/>
                  </a:avLst>
                </a:prstGeom>
                <a:ln w="88900" cap="sq">
                  <a:noFill/>
                  <a:miter lim="800000"/>
                </a:ln>
                <a:effectLst>
                  <a:outerShdw blurRad="254000" algn="tl" rotWithShape="0">
                    <a:srgbClr val="000000">
                      <a:alpha val="43000"/>
                    </a:srgbClr>
                  </a:outerShdw>
                </a:effectLst>
              </p:spPr>
            </p:pic>
            <p:sp>
              <p:nvSpPr>
                <p:cNvPr id="27" name="Chord 26"/>
                <p:cNvSpPr/>
                <p:nvPr/>
              </p:nvSpPr>
              <p:spPr>
                <a:xfrm rot="6719032">
                  <a:off x="2866493" y="1289736"/>
                  <a:ext cx="1621875" cy="2578649"/>
                </a:xfrm>
                <a:custGeom>
                  <a:avLst/>
                  <a:gdLst>
                    <a:gd name="connsiteX0" fmla="*/ 1570670 w 1822456"/>
                    <a:gd name="connsiteY0" fmla="*/ 1614974 h 1911064"/>
                    <a:gd name="connsiteX1" fmla="*/ 439302 w 1822456"/>
                    <a:gd name="connsiteY1" fmla="*/ 1772933 h 1911064"/>
                    <a:gd name="connsiteX2" fmla="*/ 28367 w 1822456"/>
                    <a:gd name="connsiteY2" fmla="*/ 718971 h 1911064"/>
                    <a:gd name="connsiteX3" fmla="*/ 911228 w 1822456"/>
                    <a:gd name="connsiteY3" fmla="*/ 1 h 1911064"/>
                    <a:gd name="connsiteX4" fmla="*/ 1570670 w 1822456"/>
                    <a:gd name="connsiteY4" fmla="*/ 1614974 h 1911064"/>
                    <a:gd name="connsiteX0" fmla="*/ 1661370 w 1661370"/>
                    <a:gd name="connsiteY0" fmla="*/ 1715112 h 1928303"/>
                    <a:gd name="connsiteX1" fmla="*/ 434021 w 1661370"/>
                    <a:gd name="connsiteY1" fmla="*/ 1772932 h 1928303"/>
                    <a:gd name="connsiteX2" fmla="*/ 23086 w 1661370"/>
                    <a:gd name="connsiteY2" fmla="*/ 718970 h 1928303"/>
                    <a:gd name="connsiteX3" fmla="*/ 905947 w 1661370"/>
                    <a:gd name="connsiteY3" fmla="*/ 0 h 1928303"/>
                    <a:gd name="connsiteX4" fmla="*/ 1661370 w 1661370"/>
                    <a:gd name="connsiteY4" fmla="*/ 1715112 h 1928303"/>
                    <a:gd name="connsiteX0" fmla="*/ 1661370 w 1661370"/>
                    <a:gd name="connsiteY0" fmla="*/ 1911232 h 2124423"/>
                    <a:gd name="connsiteX1" fmla="*/ 434021 w 1661370"/>
                    <a:gd name="connsiteY1" fmla="*/ 1969052 h 2124423"/>
                    <a:gd name="connsiteX2" fmla="*/ 23086 w 1661370"/>
                    <a:gd name="connsiteY2" fmla="*/ 915090 h 2124423"/>
                    <a:gd name="connsiteX3" fmla="*/ 910105 w 1661370"/>
                    <a:gd name="connsiteY3" fmla="*/ 0 h 2124423"/>
                    <a:gd name="connsiteX4" fmla="*/ 1661370 w 1661370"/>
                    <a:gd name="connsiteY4" fmla="*/ 1911232 h 2124423"/>
                    <a:gd name="connsiteX0" fmla="*/ 1773039 w 1773039"/>
                    <a:gd name="connsiteY0" fmla="*/ 2047199 h 2214812"/>
                    <a:gd name="connsiteX1" fmla="*/ 435246 w 1773039"/>
                    <a:gd name="connsiteY1" fmla="*/ 1969052 h 2214812"/>
                    <a:gd name="connsiteX2" fmla="*/ 24311 w 1773039"/>
                    <a:gd name="connsiteY2" fmla="*/ 915090 h 2214812"/>
                    <a:gd name="connsiteX3" fmla="*/ 911330 w 1773039"/>
                    <a:gd name="connsiteY3" fmla="*/ 0 h 2214812"/>
                    <a:gd name="connsiteX4" fmla="*/ 1773039 w 1773039"/>
                    <a:gd name="connsiteY4" fmla="*/ 2047199 h 2214812"/>
                    <a:gd name="connsiteX0" fmla="*/ 1773039 w 1773039"/>
                    <a:gd name="connsiteY0" fmla="*/ 2288568 h 2456181"/>
                    <a:gd name="connsiteX1" fmla="*/ 435246 w 1773039"/>
                    <a:gd name="connsiteY1" fmla="*/ 2210421 h 2456181"/>
                    <a:gd name="connsiteX2" fmla="*/ 24311 w 1773039"/>
                    <a:gd name="connsiteY2" fmla="*/ 1156459 h 2456181"/>
                    <a:gd name="connsiteX3" fmla="*/ 855556 w 1773039"/>
                    <a:gd name="connsiteY3" fmla="*/ 0 h 2456181"/>
                    <a:gd name="connsiteX4" fmla="*/ 1773039 w 1773039"/>
                    <a:gd name="connsiteY4" fmla="*/ 2288568 h 2456181"/>
                    <a:gd name="connsiteX0" fmla="*/ 1887156 w 1887156"/>
                    <a:gd name="connsiteY0" fmla="*/ 2395829 h 2538223"/>
                    <a:gd name="connsiteX1" fmla="*/ 436617 w 1887156"/>
                    <a:gd name="connsiteY1" fmla="*/ 2210421 h 2538223"/>
                    <a:gd name="connsiteX2" fmla="*/ 25682 w 1887156"/>
                    <a:gd name="connsiteY2" fmla="*/ 1156459 h 2538223"/>
                    <a:gd name="connsiteX3" fmla="*/ 856927 w 1887156"/>
                    <a:gd name="connsiteY3" fmla="*/ 0 h 2538223"/>
                    <a:gd name="connsiteX4" fmla="*/ 1887156 w 1887156"/>
                    <a:gd name="connsiteY4" fmla="*/ 2395829 h 2538223"/>
                    <a:gd name="connsiteX0" fmla="*/ 1901816 w 1901816"/>
                    <a:gd name="connsiteY0" fmla="*/ 2395829 h 2520818"/>
                    <a:gd name="connsiteX1" fmla="*/ 451277 w 1901816"/>
                    <a:gd name="connsiteY1" fmla="*/ 2210421 h 2520818"/>
                    <a:gd name="connsiteX2" fmla="*/ 196237 w 1901816"/>
                    <a:gd name="connsiteY2" fmla="*/ 1716794 h 2520818"/>
                    <a:gd name="connsiteX3" fmla="*/ 40342 w 1901816"/>
                    <a:gd name="connsiteY3" fmla="*/ 1156459 h 2520818"/>
                    <a:gd name="connsiteX4" fmla="*/ 871587 w 1901816"/>
                    <a:gd name="connsiteY4" fmla="*/ 0 h 2520818"/>
                    <a:gd name="connsiteX5" fmla="*/ 1901816 w 1901816"/>
                    <a:gd name="connsiteY5" fmla="*/ 2395829 h 2520818"/>
                    <a:gd name="connsiteX0" fmla="*/ 1901816 w 1901816"/>
                    <a:gd name="connsiteY0" fmla="*/ 2395829 h 2597971"/>
                    <a:gd name="connsiteX1" fmla="*/ 691861 w 1901816"/>
                    <a:gd name="connsiteY1" fmla="*/ 2470255 h 2597971"/>
                    <a:gd name="connsiteX2" fmla="*/ 196237 w 1901816"/>
                    <a:gd name="connsiteY2" fmla="*/ 1716794 h 2597971"/>
                    <a:gd name="connsiteX3" fmla="*/ 40342 w 1901816"/>
                    <a:gd name="connsiteY3" fmla="*/ 1156459 h 2597971"/>
                    <a:gd name="connsiteX4" fmla="*/ 871587 w 1901816"/>
                    <a:gd name="connsiteY4" fmla="*/ 0 h 2597971"/>
                    <a:gd name="connsiteX5" fmla="*/ 1901816 w 1901816"/>
                    <a:gd name="connsiteY5" fmla="*/ 2395829 h 2597971"/>
                    <a:gd name="connsiteX0" fmla="*/ 1899400 w 1899400"/>
                    <a:gd name="connsiteY0" fmla="*/ 2395829 h 2579918"/>
                    <a:gd name="connsiteX1" fmla="*/ 689445 w 1899400"/>
                    <a:gd name="connsiteY1" fmla="*/ 2470255 h 2579918"/>
                    <a:gd name="connsiteX2" fmla="*/ 264387 w 1899400"/>
                    <a:gd name="connsiteY2" fmla="*/ 2041986 h 2579918"/>
                    <a:gd name="connsiteX3" fmla="*/ 193821 w 1899400"/>
                    <a:gd name="connsiteY3" fmla="*/ 1716794 h 2579918"/>
                    <a:gd name="connsiteX4" fmla="*/ 37926 w 1899400"/>
                    <a:gd name="connsiteY4" fmla="*/ 1156459 h 2579918"/>
                    <a:gd name="connsiteX5" fmla="*/ 869171 w 1899400"/>
                    <a:gd name="connsiteY5" fmla="*/ 0 h 2579918"/>
                    <a:gd name="connsiteX6" fmla="*/ 1899400 w 1899400"/>
                    <a:gd name="connsiteY6" fmla="*/ 2395829 h 2579918"/>
                    <a:gd name="connsiteX0" fmla="*/ 1899400 w 1899400"/>
                    <a:gd name="connsiteY0" fmla="*/ 2395829 h 2626037"/>
                    <a:gd name="connsiteX1" fmla="*/ 768344 w 1899400"/>
                    <a:gd name="connsiteY1" fmla="*/ 2546666 h 2626037"/>
                    <a:gd name="connsiteX2" fmla="*/ 689445 w 1899400"/>
                    <a:gd name="connsiteY2" fmla="*/ 2470255 h 2626037"/>
                    <a:gd name="connsiteX3" fmla="*/ 264387 w 1899400"/>
                    <a:gd name="connsiteY3" fmla="*/ 2041986 h 2626037"/>
                    <a:gd name="connsiteX4" fmla="*/ 193821 w 1899400"/>
                    <a:gd name="connsiteY4" fmla="*/ 1716794 h 2626037"/>
                    <a:gd name="connsiteX5" fmla="*/ 37926 w 1899400"/>
                    <a:gd name="connsiteY5" fmla="*/ 1156459 h 2626037"/>
                    <a:gd name="connsiteX6" fmla="*/ 869171 w 1899400"/>
                    <a:gd name="connsiteY6" fmla="*/ 0 h 2626037"/>
                    <a:gd name="connsiteX7" fmla="*/ 1899400 w 1899400"/>
                    <a:gd name="connsiteY7" fmla="*/ 2395829 h 2626037"/>
                    <a:gd name="connsiteX0" fmla="*/ 1899400 w 1899400"/>
                    <a:gd name="connsiteY0" fmla="*/ 2395829 h 2595788"/>
                    <a:gd name="connsiteX1" fmla="*/ 789921 w 1899400"/>
                    <a:gd name="connsiteY1" fmla="*/ 2459774 h 2595788"/>
                    <a:gd name="connsiteX2" fmla="*/ 689445 w 1899400"/>
                    <a:gd name="connsiteY2" fmla="*/ 2470255 h 2595788"/>
                    <a:gd name="connsiteX3" fmla="*/ 264387 w 1899400"/>
                    <a:gd name="connsiteY3" fmla="*/ 2041986 h 2595788"/>
                    <a:gd name="connsiteX4" fmla="*/ 193821 w 1899400"/>
                    <a:gd name="connsiteY4" fmla="*/ 1716794 h 2595788"/>
                    <a:gd name="connsiteX5" fmla="*/ 37926 w 1899400"/>
                    <a:gd name="connsiteY5" fmla="*/ 1156459 h 2595788"/>
                    <a:gd name="connsiteX6" fmla="*/ 869171 w 1899400"/>
                    <a:gd name="connsiteY6" fmla="*/ 0 h 2595788"/>
                    <a:gd name="connsiteX7" fmla="*/ 1899400 w 1899400"/>
                    <a:gd name="connsiteY7" fmla="*/ 2395829 h 2595788"/>
                    <a:gd name="connsiteX0" fmla="*/ 1899400 w 1899400"/>
                    <a:gd name="connsiteY0" fmla="*/ 2395829 h 2634750"/>
                    <a:gd name="connsiteX1" fmla="*/ 789921 w 1899400"/>
                    <a:gd name="connsiteY1" fmla="*/ 2459774 h 2634750"/>
                    <a:gd name="connsiteX2" fmla="*/ 689445 w 1899400"/>
                    <a:gd name="connsiteY2" fmla="*/ 2470255 h 2634750"/>
                    <a:gd name="connsiteX3" fmla="*/ 264387 w 1899400"/>
                    <a:gd name="connsiteY3" fmla="*/ 2041986 h 2634750"/>
                    <a:gd name="connsiteX4" fmla="*/ 193821 w 1899400"/>
                    <a:gd name="connsiteY4" fmla="*/ 1716794 h 2634750"/>
                    <a:gd name="connsiteX5" fmla="*/ 37926 w 1899400"/>
                    <a:gd name="connsiteY5" fmla="*/ 1156459 h 2634750"/>
                    <a:gd name="connsiteX6" fmla="*/ 869171 w 1899400"/>
                    <a:gd name="connsiteY6" fmla="*/ 0 h 2634750"/>
                    <a:gd name="connsiteX7" fmla="*/ 1899400 w 1899400"/>
                    <a:gd name="connsiteY7" fmla="*/ 2395829 h 2634750"/>
                    <a:gd name="connsiteX0" fmla="*/ 1753621 w 1753621"/>
                    <a:gd name="connsiteY0" fmla="*/ 2291762 h 2578649"/>
                    <a:gd name="connsiteX1" fmla="*/ 789921 w 1753621"/>
                    <a:gd name="connsiteY1" fmla="*/ 2459774 h 2578649"/>
                    <a:gd name="connsiteX2" fmla="*/ 689445 w 1753621"/>
                    <a:gd name="connsiteY2" fmla="*/ 2470255 h 2578649"/>
                    <a:gd name="connsiteX3" fmla="*/ 264387 w 1753621"/>
                    <a:gd name="connsiteY3" fmla="*/ 2041986 h 2578649"/>
                    <a:gd name="connsiteX4" fmla="*/ 193821 w 1753621"/>
                    <a:gd name="connsiteY4" fmla="*/ 1716794 h 2578649"/>
                    <a:gd name="connsiteX5" fmla="*/ 37926 w 1753621"/>
                    <a:gd name="connsiteY5" fmla="*/ 1156459 h 2578649"/>
                    <a:gd name="connsiteX6" fmla="*/ 869171 w 1753621"/>
                    <a:gd name="connsiteY6" fmla="*/ 0 h 2578649"/>
                    <a:gd name="connsiteX7" fmla="*/ 1753621 w 1753621"/>
                    <a:gd name="connsiteY7" fmla="*/ 2291762 h 2578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53621" h="2578649">
                      <a:moveTo>
                        <a:pt x="1753621" y="2291762"/>
                      </a:moveTo>
                      <a:cubicBezTo>
                        <a:pt x="1730917" y="2707969"/>
                        <a:pt x="1005403" y="2583686"/>
                        <a:pt x="789921" y="2459774"/>
                      </a:cubicBezTo>
                      <a:cubicBezTo>
                        <a:pt x="588262" y="2472178"/>
                        <a:pt x="777034" y="2539886"/>
                        <a:pt x="689445" y="2470255"/>
                      </a:cubicBezTo>
                      <a:cubicBezTo>
                        <a:pt x="601856" y="2400624"/>
                        <a:pt x="346991" y="2167563"/>
                        <a:pt x="264387" y="2041986"/>
                      </a:cubicBezTo>
                      <a:cubicBezTo>
                        <a:pt x="181783" y="1916409"/>
                        <a:pt x="240161" y="1861757"/>
                        <a:pt x="193821" y="1716794"/>
                      </a:cubicBezTo>
                      <a:cubicBezTo>
                        <a:pt x="147481" y="1571831"/>
                        <a:pt x="-91322" y="1458588"/>
                        <a:pt x="37926" y="1156459"/>
                      </a:cubicBezTo>
                      <a:cubicBezTo>
                        <a:pt x="141007" y="733438"/>
                        <a:pt x="452802" y="0"/>
                        <a:pt x="869171" y="0"/>
                      </a:cubicBezTo>
                      <a:cubicBezTo>
                        <a:pt x="1088985" y="538324"/>
                        <a:pt x="1533807" y="1753438"/>
                        <a:pt x="1753621" y="2291762"/>
                      </a:cubicBezTo>
                      <a:close/>
                    </a:path>
                  </a:pathLst>
                </a:custGeom>
                <a:ln>
                  <a:noFill/>
                </a:ln>
                <a:effectLst>
                  <a:glow rad="63500">
                    <a:schemeClr val="bg1">
                      <a:lumMod val="75000"/>
                      <a:alpha val="40000"/>
                    </a:schemeClr>
                  </a:glow>
                </a:effectLst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3359316" y="1562385"/>
                  <a:ext cx="405447" cy="330831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3" name="Block Arc 22"/>
              <p:cNvSpPr/>
              <p:nvPr/>
            </p:nvSpPr>
            <p:spPr>
              <a:xfrm>
                <a:off x="2701802" y="1828801"/>
                <a:ext cx="1738835" cy="2254318"/>
              </a:xfrm>
              <a:prstGeom prst="blockArc">
                <a:avLst>
                  <a:gd name="adj1" fmla="val 10799998"/>
                  <a:gd name="adj2" fmla="val 2"/>
                  <a:gd name="adj3" fmla="val 2239"/>
                </a:avLst>
              </a:prstGeom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Block Arc 27"/>
              <p:cNvSpPr/>
              <p:nvPr/>
            </p:nvSpPr>
            <p:spPr>
              <a:xfrm>
                <a:off x="3056456" y="1828800"/>
                <a:ext cx="1025903" cy="2254319"/>
              </a:xfrm>
              <a:prstGeom prst="blockArc">
                <a:avLst>
                  <a:gd name="adj1" fmla="val 10799998"/>
                  <a:gd name="adj2" fmla="val 2"/>
                  <a:gd name="adj3" fmla="val 2239"/>
                </a:avLst>
              </a:prstGeom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Block Arc 28"/>
            <p:cNvSpPr/>
            <p:nvPr/>
          </p:nvSpPr>
          <p:spPr>
            <a:xfrm>
              <a:off x="3334915" y="1893218"/>
              <a:ext cx="429849" cy="2039900"/>
            </a:xfrm>
            <a:prstGeom prst="blockArc">
              <a:avLst>
                <a:gd name="adj1" fmla="val 10799998"/>
                <a:gd name="adj2" fmla="val 2"/>
                <a:gd name="adj3" fmla="val 2239"/>
              </a:avLst>
            </a:prstGeom>
            <a:ln>
              <a:noFill/>
            </a:ln>
            <a:effectLst>
              <a:glow rad="63500">
                <a:schemeClr val="accent2">
                  <a:satMod val="175000"/>
                  <a:alpha val="40000"/>
                </a:scheme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107" y="5309082"/>
            <a:ext cx="2416781" cy="10849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89" y="5217999"/>
            <a:ext cx="2289945" cy="11438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594360" y="1349062"/>
            <a:ext cx="2377440" cy="1470338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সবুজ দল</a:t>
            </a:r>
            <a:endParaRPr lang="en-US" sz="4000" b="1" dirty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lowchart: Predefined Process 1"/>
          <p:cNvSpPr/>
          <p:nvPr/>
        </p:nvSpPr>
        <p:spPr>
          <a:xfrm>
            <a:off x="0" y="0"/>
            <a:ext cx="11887200" cy="914400"/>
          </a:xfrm>
          <a:prstGeom prst="flowChartPredefinedProcess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95300" y="3200400"/>
            <a:ext cx="2476500" cy="13716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নীল দল</a:t>
            </a:r>
            <a:endParaRPr lang="en-US" sz="4000" b="1" dirty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Stored Data 4"/>
          <p:cNvSpPr/>
          <p:nvPr/>
        </p:nvSpPr>
        <p:spPr>
          <a:xfrm rot="10800000">
            <a:off x="1071748" y="3390899"/>
            <a:ext cx="8398388" cy="990599"/>
          </a:xfrm>
          <a:prstGeom prst="flowChartOnlineStorag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Stored Data 6"/>
          <p:cNvSpPr/>
          <p:nvPr/>
        </p:nvSpPr>
        <p:spPr>
          <a:xfrm rot="10800000">
            <a:off x="1202812" y="1600200"/>
            <a:ext cx="8398388" cy="990599"/>
          </a:xfrm>
          <a:prstGeom prst="flowChartOnlineStorage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3420" y="4953000"/>
            <a:ext cx="2377440" cy="1295400"/>
          </a:xfrm>
          <a:prstGeom prst="ellipse">
            <a:avLst/>
          </a:prstGeom>
          <a:solidFill>
            <a:srgbClr val="FFCE3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হলুদ দল</a:t>
            </a:r>
            <a:endParaRPr lang="en-US" sz="4000" b="1" dirty="0">
              <a:ln w="17780" cmpd="sng">
                <a:solidFill>
                  <a:srgbClr val="C00000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Stored Data 8"/>
          <p:cNvSpPr/>
          <p:nvPr/>
        </p:nvSpPr>
        <p:spPr>
          <a:xfrm rot="10800000">
            <a:off x="1279012" y="5143500"/>
            <a:ext cx="8398388" cy="914400"/>
          </a:xfrm>
          <a:prstGeom prst="flowChartOnlineStorage">
            <a:avLst/>
          </a:prstGeom>
          <a:solidFill>
            <a:srgbClr val="FDDF73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1142" y="1752600"/>
            <a:ext cx="812292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44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শীতকাল সম্পর্কে ৩টি বাক্য লিখ</a:t>
            </a:r>
            <a:r>
              <a:rPr lang="bn-BD" dirty="0" smtClean="0">
                <a:solidFill>
                  <a:schemeClr val="accent2">
                    <a:lumMod val="50000"/>
                  </a:schemeClr>
                </a:solidFill>
              </a:rPr>
              <a:t>।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69920" y="3581400"/>
            <a:ext cx="737006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শীতকাল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3টি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67100" y="5181600"/>
            <a:ext cx="6934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শীতকালে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1" y="0"/>
            <a:ext cx="11887200" cy="914400"/>
          </a:xfrm>
          <a:prstGeom prst="flowChartPredefinedProcess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redefined Process 2"/>
          <p:cNvSpPr/>
          <p:nvPr/>
        </p:nvSpPr>
        <p:spPr>
          <a:xfrm>
            <a:off x="2278380" y="76200"/>
            <a:ext cx="6934200" cy="838200"/>
          </a:xfrm>
          <a:prstGeom prst="flowChartPredefinedProcess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সংযোগ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021" y="1000126"/>
            <a:ext cx="7944612" cy="4888991"/>
          </a:xfrm>
          <a:prstGeom prst="rect">
            <a:avLst/>
          </a:prstGeom>
        </p:spPr>
      </p:pic>
      <p:sp>
        <p:nvSpPr>
          <p:cNvPr id="10" name="Horizontal Scroll 9"/>
          <p:cNvSpPr/>
          <p:nvPr/>
        </p:nvSpPr>
        <p:spPr>
          <a:xfrm>
            <a:off x="1" y="5600700"/>
            <a:ext cx="11788140" cy="1257300"/>
          </a:xfrm>
          <a:prstGeom prst="horizontalScroll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৫৭পৃষ্ঠা </a:t>
            </a:r>
            <a:r>
              <a:rPr lang="en-US" sz="5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খোল</a:t>
            </a:r>
            <a:r>
              <a:rPr lang="en-US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পাঠ্যাংশটুকু</a:t>
            </a:r>
            <a:r>
              <a:rPr lang="en-US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5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54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93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0" y="0"/>
            <a:ext cx="11887200" cy="990600"/>
          </a:xfrm>
          <a:prstGeom prst="flowChartPredefinedProcess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redefined Process 2"/>
          <p:cNvSpPr/>
          <p:nvPr/>
        </p:nvSpPr>
        <p:spPr>
          <a:xfrm>
            <a:off x="2278380" y="76200"/>
            <a:ext cx="6934200" cy="838200"/>
          </a:xfrm>
          <a:prstGeom prst="flowChartPredefinedProcess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নিরাময়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549" y="1828800"/>
            <a:ext cx="7464103" cy="376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31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240" y="2846725"/>
            <a:ext cx="111937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১।   এ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--------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খাওয়ার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ধুম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২।  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পৌষ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মাঘ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------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ঋতু</a:t>
            </a:r>
            <a:endParaRPr lang="en-US" sz="4400" b="1" dirty="0" smtClean="0">
              <a:ln>
                <a:solidFill>
                  <a:schemeClr val="tx1"/>
                </a:solidFill>
              </a:ln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৩।  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চারপাশ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-----------।</a:t>
            </a:r>
          </a:p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৪।   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সকালে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----------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---------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ডগায়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শিশির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জমে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৫।   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শীতের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গাছ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------	--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ঝরা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0" y="940558"/>
            <a:ext cx="11887200" cy="609600"/>
          </a:xfrm>
          <a:prstGeom prst="round2Diag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r="5400000" rotWithShape="0">
              <a:schemeClr val="accent4">
                <a:lumMod val="75000"/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err="1" smtClean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4000" b="1" dirty="0" smtClean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4000" b="1" dirty="0" smtClean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4000" b="1" dirty="0" smtClean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4000" b="1" dirty="0" smtClean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4000" b="1" dirty="0" smtClean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000" b="1" dirty="0" smtClean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 smtClean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 smtClean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n w="5080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Predefined Process 4"/>
          <p:cNvSpPr/>
          <p:nvPr/>
        </p:nvSpPr>
        <p:spPr>
          <a:xfrm>
            <a:off x="0" y="0"/>
            <a:ext cx="11887200" cy="914400"/>
          </a:xfrm>
          <a:prstGeom prst="flowChartPredefinedProcess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922523"/>
            <a:ext cx="1783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কুয়াশায়</a:t>
            </a:r>
            <a:endParaRPr lang="en-US" sz="360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1800" y="1922523"/>
            <a:ext cx="158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পাতা</a:t>
            </a:r>
            <a:endParaRPr lang="en-US" sz="360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41862" y="1922523"/>
            <a:ext cx="1783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গাছপালা</a:t>
            </a:r>
            <a:endParaRPr lang="en-US" sz="360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48301" y="1944469"/>
            <a:ext cx="1972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পিঠাপুলি</a:t>
            </a:r>
            <a:endParaRPr lang="en-US" sz="360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10050" y="1923171"/>
            <a:ext cx="1783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ঘাসের</a:t>
            </a:r>
            <a:endParaRPr lang="en-US" sz="360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94691" y="1922523"/>
            <a:ext cx="1783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শীত</a:t>
            </a:r>
            <a:endParaRPr lang="en-US" sz="3600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 Diagonal Corner Rectangle 21"/>
          <p:cNvSpPr/>
          <p:nvPr/>
        </p:nvSpPr>
        <p:spPr>
          <a:xfrm>
            <a:off x="-32091" y="914400"/>
            <a:ext cx="11887200" cy="609600"/>
          </a:xfrm>
          <a:prstGeom prst="round2Diag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r="5400000" rotWithShape="0">
              <a:schemeClr val="accent4">
                <a:lumMod val="75000"/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dirty="0" err="1" smtClean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4000" b="1" dirty="0" smtClean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000" b="1" dirty="0" smtClean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নিই</a:t>
            </a:r>
            <a:endParaRPr lang="en-US" sz="4000" b="1" dirty="0">
              <a:ln w="5080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063 -4.81481E-6 L -0.00973 0.01922 C 0.03107 0.02315 0.05399 0.02917 0.05399 0.03565 C 0.05399 0.04283 0.03107 0.04862 -0.00973 0.05255 L -0.19063 0.072 " pathEditMode="relative" rAng="0" ptsTypes="AAAAA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2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33 -4.07407E-6 L -0.02604 0.04676 C 0.02517 0.05649 0.05399 0.0713 0.05399 0.08681 C 0.05399 0.1044 0.02517 0.11829 -0.02604 0.12801 L -0.2533 0.17524 " pathEditMode="relative" rAng="0" ptsTypes="AAAAA">
                                      <p:cBhvr>
                                        <p:cTn id="7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3.33333E-6 0.1375 C 3.33333E-6 0.19908 0.11788 0.27524 0.21371 0.27524 L 0.4276 0.27524 " pathEditMode="relative" rAng="0" ptsTypes="AAAA">
                                      <p:cBhvr>
                                        <p:cTn id="7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72" y="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771 -4.07407E-6 L -0.04288 0.10024 C 0.01927 0.12153 0.05399 0.15301 0.05399 0.18612 C 0.05399 0.22362 0.01927 0.25348 -0.04288 0.27477 L -0.31771 0.37524 " pathEditMode="relative" rAng="0" ptsTypes="AAAAA"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76" y="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0.1875 C 3.33333E-6 0.27152 0.06302 0.375 0.11423 0.375 L 0.22864 0.375 " pathEditMode="relative" rAng="0" ptsTypes="AAAA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24" y="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3.33333E-6 0.28195 C 3.33333E-6 0.40834 0.16701 0.56412 0.30295 0.56412 L 0.6059 0.56412 " pathEditMode="relative" rAng="0" ptsTypes="AAAA">
                                      <p:cBhvr>
                                        <p:cTn id="8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95" y="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 animBg="1"/>
      <p:bldP spid="6" grpId="0"/>
      <p:bldP spid="6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defined Process 2"/>
          <p:cNvSpPr/>
          <p:nvPr/>
        </p:nvSpPr>
        <p:spPr>
          <a:xfrm>
            <a:off x="0" y="0"/>
            <a:ext cx="11887200" cy="914400"/>
          </a:xfrm>
          <a:prstGeom prst="flowChartPredefinedProcess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laque 5"/>
          <p:cNvSpPr/>
          <p:nvPr/>
        </p:nvSpPr>
        <p:spPr>
          <a:xfrm>
            <a:off x="678561" y="2286000"/>
            <a:ext cx="10599420" cy="3505200"/>
          </a:xfrm>
          <a:prstGeom prst="plaqu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600" b="1" cap="all" dirty="0" err="1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শীতকাল</a:t>
            </a:r>
            <a:r>
              <a:rPr lang="en-US" sz="6600" b="1" cap="all" dirty="0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6600" b="1" cap="all" dirty="0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6600" b="1" cap="all" dirty="0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লাগে</a:t>
            </a:r>
            <a:r>
              <a:rPr lang="en-US" sz="6600" b="1" cap="all" dirty="0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? এ </a:t>
            </a:r>
            <a:r>
              <a:rPr lang="en-US" sz="6600" b="1" cap="all" dirty="0" err="1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6600" b="1" cap="all" dirty="0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6600" b="1" cap="all" dirty="0" err="1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6600" b="1" cap="all" dirty="0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6600" b="1" cap="all" dirty="0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6600" b="1" cap="all" dirty="0" smtClean="0">
                <a:ln/>
                <a:solidFill>
                  <a:srgbClr val="FFC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600" b="1" cap="all" dirty="0">
              <a:ln/>
              <a:solidFill>
                <a:srgbClr val="FFC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defined Process 3"/>
          <p:cNvSpPr/>
          <p:nvPr/>
        </p:nvSpPr>
        <p:spPr>
          <a:xfrm>
            <a:off x="0" y="0"/>
            <a:ext cx="11887200" cy="990600"/>
          </a:xfrm>
          <a:prstGeom prst="flowChartPredefinedProcess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lowchart: Predefined Process 1"/>
          <p:cNvSpPr/>
          <p:nvPr/>
        </p:nvSpPr>
        <p:spPr>
          <a:xfrm>
            <a:off x="3268980" y="0"/>
            <a:ext cx="5349240" cy="914400"/>
          </a:xfrm>
          <a:prstGeom prst="flowChartPredefinedProcess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পাঠের পরিচয় </a:t>
            </a:r>
            <a:endParaRPr lang="en-US" sz="54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65188957"/>
              </p:ext>
            </p:extLst>
          </p:nvPr>
        </p:nvGraphicFramePr>
        <p:xfrm>
          <a:off x="990600" y="1447800"/>
          <a:ext cx="1000506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d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92078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3420" y="1828802"/>
            <a:ext cx="1000506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3900" dirty="0" smtClean="0">
                <a:ln>
                  <a:solidFill>
                    <a:srgbClr val="FFFF00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dirty="0">
              <a:ln>
                <a:solidFill>
                  <a:srgbClr val="FFFF00"/>
                </a:solidFill>
              </a:ln>
              <a:blipFill>
                <a:blip r:embed="rId3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5-Point Star 3"/>
          <p:cNvSpPr/>
          <p:nvPr/>
        </p:nvSpPr>
        <p:spPr>
          <a:xfrm flipH="1" flipV="1">
            <a:off x="1287780" y="2971800"/>
            <a:ext cx="19812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 flipH="1" flipV="1">
            <a:off x="1188720" y="3581400"/>
            <a:ext cx="19812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 flipH="1" flipV="1">
            <a:off x="2179320" y="2819400"/>
            <a:ext cx="19812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 flipH="1" flipV="1">
            <a:off x="1584960" y="3352800"/>
            <a:ext cx="19812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 flipH="1" flipV="1">
            <a:off x="2080260" y="3124200"/>
            <a:ext cx="19812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 flipH="1" flipV="1">
            <a:off x="2179320" y="4191000"/>
            <a:ext cx="19812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 flipH="1" flipV="1">
            <a:off x="2179320" y="3581400"/>
            <a:ext cx="19812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 flipH="1" flipV="1">
            <a:off x="1744106" y="3824990"/>
            <a:ext cx="19812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 flipH="1" flipV="1">
            <a:off x="2872740" y="2819400"/>
            <a:ext cx="19812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 flipH="1" flipV="1">
            <a:off x="3467100" y="2865620"/>
            <a:ext cx="19812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 flipH="1" flipV="1">
            <a:off x="4160520" y="2865620"/>
            <a:ext cx="19812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 flipH="1" flipV="1">
            <a:off x="4953000" y="2865620"/>
            <a:ext cx="19812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 flipH="1" flipV="1">
            <a:off x="5646420" y="2865620"/>
            <a:ext cx="19812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 flipH="1" flipV="1">
            <a:off x="6240780" y="2865620"/>
            <a:ext cx="19812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 flipH="1" flipV="1">
            <a:off x="6835140" y="2865620"/>
            <a:ext cx="19812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 flipH="1" flipV="1">
            <a:off x="7726680" y="2865620"/>
            <a:ext cx="19812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 flipH="1" flipV="1">
            <a:off x="8816340" y="2849380"/>
            <a:ext cx="19812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 flipH="1" flipV="1">
            <a:off x="9509760" y="2865620"/>
            <a:ext cx="19812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 flipH="1" flipV="1">
            <a:off x="7429500" y="4267200"/>
            <a:ext cx="19812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 flipH="1" flipV="1">
            <a:off x="7429500" y="3733800"/>
            <a:ext cx="19812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 flipH="1" flipV="1">
            <a:off x="7429500" y="3124200"/>
            <a:ext cx="19812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 flipH="1" flipV="1">
            <a:off x="8221980" y="3352800"/>
            <a:ext cx="19812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 flipH="1" flipV="1">
            <a:off x="8221980" y="2895600"/>
            <a:ext cx="19812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 flipH="1" flipV="1">
            <a:off x="8420100" y="3733800"/>
            <a:ext cx="19812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 flipH="1" flipV="1">
            <a:off x="8717280" y="3505200"/>
            <a:ext cx="19812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 flipH="1" flipV="1">
            <a:off x="9212580" y="3276600"/>
            <a:ext cx="19812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 flipH="1" flipV="1">
            <a:off x="9113520" y="3733800"/>
            <a:ext cx="19812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 flipH="1" flipV="1">
            <a:off x="9212580" y="4191000"/>
            <a:ext cx="19812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 flipH="1" flipV="1">
            <a:off x="2971800" y="3657600"/>
            <a:ext cx="19812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 flipH="1" flipV="1">
            <a:off x="3467100" y="3581400"/>
            <a:ext cx="19812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 flipH="1" flipV="1">
            <a:off x="3962400" y="3276600"/>
            <a:ext cx="19812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 flipH="1" flipV="1">
            <a:off x="3962400" y="3733800"/>
            <a:ext cx="19812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 flipH="1" flipV="1">
            <a:off x="3962400" y="4114800"/>
            <a:ext cx="19812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 flipH="1" flipV="1">
            <a:off x="4754880" y="4267200"/>
            <a:ext cx="19812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 flipH="1" flipV="1">
            <a:off x="4754880" y="3810000"/>
            <a:ext cx="19812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 flipH="1" flipV="1">
            <a:off x="4655820" y="3276600"/>
            <a:ext cx="19812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 flipH="1" flipV="1">
            <a:off x="6141720" y="3276600"/>
            <a:ext cx="19812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 flipH="1" flipV="1">
            <a:off x="5646420" y="3581400"/>
            <a:ext cx="19812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 flipH="1" flipV="1">
            <a:off x="6240780" y="3810000"/>
            <a:ext cx="19812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 flipH="1" flipV="1">
            <a:off x="6637020" y="4191000"/>
            <a:ext cx="19812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 flipH="1" flipV="1">
            <a:off x="6637020" y="3657600"/>
            <a:ext cx="19812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 flipH="1" flipV="1">
            <a:off x="6637020" y="3200400"/>
            <a:ext cx="198120" cy="15240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edefined Process 5"/>
          <p:cNvSpPr/>
          <p:nvPr/>
        </p:nvSpPr>
        <p:spPr>
          <a:xfrm>
            <a:off x="0" y="0"/>
            <a:ext cx="11887200" cy="990600"/>
          </a:xfrm>
          <a:prstGeom prst="flowChartPredefinedProcess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Predefined Process 2"/>
          <p:cNvSpPr/>
          <p:nvPr/>
        </p:nvSpPr>
        <p:spPr>
          <a:xfrm>
            <a:off x="3070860" y="76200"/>
            <a:ext cx="5052060" cy="914400"/>
          </a:xfrm>
          <a:prstGeom prst="flowChartPredefinedProcess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Bent Arrow 11"/>
          <p:cNvSpPr/>
          <p:nvPr/>
        </p:nvSpPr>
        <p:spPr>
          <a:xfrm>
            <a:off x="1030764" y="1371600"/>
            <a:ext cx="6894037" cy="914400"/>
          </a:xfrm>
          <a:prstGeom prst="bentArrow">
            <a:avLst/>
          </a:prstGeom>
          <a:noFill/>
          <a:ln>
            <a:noFill/>
          </a:ln>
          <a:effectLst>
            <a:outerShdw blurRad="40000" dir="5400000" rotWithShape="0">
              <a:schemeClr val="accent4">
                <a:lumMod val="75000"/>
                <a:alpha val="3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8" name="Bent Arrow 7"/>
          <p:cNvSpPr/>
          <p:nvPr/>
        </p:nvSpPr>
        <p:spPr>
          <a:xfrm rot="5400000">
            <a:off x="7426639" y="1704022"/>
            <a:ext cx="1219201" cy="1163958"/>
          </a:xfrm>
          <a:prstGeom prst="bentArrow">
            <a:avLst>
              <a:gd name="adj1" fmla="val 21230"/>
              <a:gd name="adj2" fmla="val 24999"/>
              <a:gd name="adj3" fmla="val 38493"/>
              <a:gd name="adj4" fmla="val 33084"/>
            </a:avLst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80770" y="2944367"/>
            <a:ext cx="11295332" cy="2542033"/>
            <a:chOff x="892432" y="1344167"/>
            <a:chExt cx="7193273" cy="2542033"/>
          </a:xfr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19" name="Rounded Rectangle 18"/>
            <p:cNvSpPr/>
            <p:nvPr/>
          </p:nvSpPr>
          <p:spPr>
            <a:xfrm>
              <a:off x="922905" y="2144684"/>
              <a:ext cx="7162800" cy="1131916"/>
            </a:xfrm>
            <a:prstGeom prst="roundRect">
              <a:avLst/>
            </a:prstGeom>
            <a:grpFill/>
            <a:ln>
              <a:noFill/>
            </a:ln>
            <a:effectLst>
              <a:glow rad="63500">
                <a:schemeClr val="accent5">
                  <a:satMod val="175000"/>
                  <a:alpha val="40000"/>
                </a:schemeClr>
              </a:glow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3600" dirty="0">
                <a:solidFill>
                  <a:schemeClr val="accent2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20" name="TextBox 12"/>
            <p:cNvSpPr txBox="1"/>
            <p:nvPr/>
          </p:nvSpPr>
          <p:spPr>
            <a:xfrm>
              <a:off x="914400" y="2133600"/>
              <a:ext cx="7086600" cy="830997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en-US" sz="4800" b="1" dirty="0" smtClean="0">
                  <a:ln w="11430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</a:t>
              </a:r>
              <a:r>
                <a:rPr lang="bn-IN" sz="4800" b="1" dirty="0" smtClean="0">
                  <a:ln w="11430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4800" b="1" dirty="0" smtClean="0">
                  <a:ln w="11430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800" b="1" dirty="0" err="1" smtClean="0">
                  <a:ln w="11430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গ্রীষ্মঋতু</a:t>
              </a:r>
              <a:r>
                <a:rPr lang="en-US" sz="4800" b="1" dirty="0" smtClean="0">
                  <a:ln w="11430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n w="11430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সম্পর্কে</a:t>
              </a:r>
              <a:r>
                <a:rPr lang="en-US" sz="4800" b="1" dirty="0" smtClean="0">
                  <a:ln w="11430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n w="11430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বর্ণনা</a:t>
              </a:r>
              <a:r>
                <a:rPr lang="en-US" sz="4800" b="1" dirty="0" smtClean="0">
                  <a:ln w="11430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n w="11430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4800" b="1" dirty="0" smtClean="0">
                  <a:ln w="11430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n w="11430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800" b="1" dirty="0" smtClean="0">
                  <a:ln w="11430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 </a:t>
              </a:r>
              <a:endParaRPr lang="en-US" sz="4800" b="1" dirty="0">
                <a:ln w="1143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14"/>
            <p:cNvSpPr txBox="1"/>
            <p:nvPr/>
          </p:nvSpPr>
          <p:spPr>
            <a:xfrm>
              <a:off x="892432" y="3055203"/>
              <a:ext cx="7108568" cy="830997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bn-IN" sz="4800" b="1" dirty="0">
                  <a:ln w="11430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en-US" sz="4800" b="1" dirty="0" smtClean="0">
                  <a:ln w="11430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4800" b="1" dirty="0" err="1" smtClean="0">
                  <a:ln w="11430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গ্রীষ্মঋতু</a:t>
              </a:r>
              <a:r>
                <a:rPr lang="en-US" sz="4800" b="1" dirty="0" smtClean="0">
                  <a:ln w="11430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n w="11430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সংশ্লিষ্ট</a:t>
              </a:r>
              <a:r>
                <a:rPr lang="en-US" sz="4800" b="1" dirty="0" smtClean="0">
                  <a:ln w="11430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n w="11430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প্রশ্নের</a:t>
              </a:r>
              <a:r>
                <a:rPr lang="en-US" sz="4800" b="1" dirty="0" smtClean="0">
                  <a:ln w="11430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n w="11430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উত্তর</a:t>
              </a:r>
              <a:r>
                <a:rPr lang="en-US" sz="4800" b="1" dirty="0" smtClean="0">
                  <a:ln w="11430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n w="11430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লিখতে</a:t>
              </a:r>
              <a:r>
                <a:rPr lang="en-US" sz="4800" b="1" dirty="0" smtClean="0">
                  <a:ln w="11430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n w="11430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800" b="1" dirty="0" smtClean="0">
                  <a:ln w="11430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4800" b="1" dirty="0">
                <a:ln w="1143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TextBox 9"/>
            <p:cNvSpPr txBox="1"/>
            <p:nvPr/>
          </p:nvSpPr>
          <p:spPr>
            <a:xfrm>
              <a:off x="936368" y="1344167"/>
              <a:ext cx="7086600" cy="830997"/>
            </a:xfrm>
            <a:prstGeom prst="rect">
              <a:avLst/>
            </a:prstGeom>
            <a:grpFill/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r>
                <a:rPr lang="bn-IN" sz="4800" b="1" dirty="0" smtClean="0">
                  <a:ln w="11430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১।</a:t>
              </a:r>
              <a:r>
                <a:rPr lang="en-US" sz="4800" b="1" dirty="0" smtClean="0">
                  <a:ln w="11430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n w="11430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গ্রীষ্মঋতুর</a:t>
              </a:r>
              <a:r>
                <a:rPr lang="en-US" sz="4800" b="1" dirty="0" smtClean="0">
                  <a:ln w="11430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n w="11430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বর্ণনা</a:t>
              </a:r>
              <a:r>
                <a:rPr lang="en-US" sz="4800" b="1" dirty="0" smtClean="0">
                  <a:ln w="11430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n w="11430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শুনে</a:t>
              </a:r>
              <a:r>
                <a:rPr lang="en-US" sz="4800" b="1" dirty="0" smtClean="0">
                  <a:ln w="11430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n w="11430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মনে</a:t>
              </a:r>
              <a:r>
                <a:rPr lang="en-US" sz="4800" b="1" dirty="0" smtClean="0">
                  <a:ln w="11430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n w="11430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রাখতে</a:t>
              </a:r>
              <a:r>
                <a:rPr lang="en-US" sz="4800" b="1" dirty="0" smtClean="0">
                  <a:ln w="11430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800" b="1" dirty="0" err="1" smtClean="0">
                  <a:ln w="11430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4800" b="1" dirty="0" smtClean="0">
                  <a:ln w="11430"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 </a:t>
              </a:r>
              <a:endParaRPr lang="en-US" sz="4800" b="1" dirty="0">
                <a:ln w="11430"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4620" y="3048000"/>
            <a:ext cx="9311640" cy="3581400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>
                <a:gd name="adj1" fmla="val 6250"/>
                <a:gd name="adj2" fmla="val -838"/>
              </a:avLst>
            </a:prstTxWarp>
            <a:spAutoFit/>
          </a:bodyPr>
          <a:lstStyle/>
          <a:p>
            <a:r>
              <a:rPr lang="bn-BD" sz="3200" dirty="0" smtClean="0">
                <a:ln>
                  <a:solidFill>
                    <a:srgbClr val="002060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200" dirty="0">
              <a:ln>
                <a:solidFill>
                  <a:srgbClr val="002060"/>
                </a:solidFill>
              </a:ln>
              <a:blipFill>
                <a:blip r:embed="rId3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0943"/>
            <a:ext cx="6042660" cy="6858000"/>
          </a:xfrm>
          <a:prstGeom prst="rect">
            <a:avLst/>
          </a:prstGeom>
          <a:solidFill>
            <a:schemeClr val="bg1">
              <a:lumMod val="50000"/>
              <a:alpha val="39000"/>
            </a:schemeClr>
          </a:solidFill>
          <a:ln>
            <a:noFill/>
          </a:ln>
          <a:effectLst>
            <a:glow rad="101600">
              <a:schemeClr val="bg2">
                <a:alpha val="6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844540" y="0"/>
            <a:ext cx="6247496" cy="6858000"/>
          </a:xfrm>
          <a:prstGeom prst="rect">
            <a:avLst/>
          </a:prstGeom>
          <a:solidFill>
            <a:schemeClr val="bg1">
              <a:lumMod val="50000"/>
              <a:alpha val="39000"/>
            </a:schemeClr>
          </a:solidFill>
          <a:ln>
            <a:noFill/>
          </a:ln>
          <a:effectLst>
            <a:glow rad="101600">
              <a:schemeClr val="bg2">
                <a:alpha val="6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5524" y="2209800"/>
            <a:ext cx="8875776" cy="14478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ln>
                  <a:solidFill>
                    <a:schemeClr val="tx1"/>
                  </a:solidFill>
                </a:ln>
                <a:blipFill>
                  <a:blip r:embed="rId2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ছয় ঋতুর দেশ</a:t>
            </a:r>
            <a:endParaRPr lang="en-US" sz="9600" dirty="0">
              <a:ln>
                <a:solidFill>
                  <a:schemeClr val="tx1"/>
                </a:solidFill>
              </a:ln>
              <a:blipFill>
                <a:blip r:embed="rId2"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386840" y="4114800"/>
            <a:ext cx="9014460" cy="152400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7780" cmpd="sng">
                  <a:solidFill>
                    <a:srgbClr val="C0000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পৌষ-------------------- পাতা ঝরা।</a:t>
            </a:r>
            <a:endParaRPr lang="en-US" sz="4400" b="1" dirty="0">
              <a:ln w="17780" cmpd="sng">
                <a:solidFill>
                  <a:srgbClr val="C00000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2625090" y="487251"/>
            <a:ext cx="6537960" cy="914400"/>
          </a:xfrm>
          <a:prstGeom prst="horizontalScroll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Predefined Process 10"/>
          <p:cNvSpPr/>
          <p:nvPr/>
        </p:nvSpPr>
        <p:spPr>
          <a:xfrm>
            <a:off x="0" y="0"/>
            <a:ext cx="11887200" cy="990600"/>
          </a:xfrm>
          <a:prstGeom prst="flowChartPredefinedProcess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lowchart: Predefined Process 1"/>
          <p:cNvSpPr/>
          <p:nvPr/>
        </p:nvSpPr>
        <p:spPr>
          <a:xfrm>
            <a:off x="1584960" y="152400"/>
            <a:ext cx="8816340" cy="838200"/>
          </a:xfrm>
          <a:prstGeom prst="flowChartPredefinedProcess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 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শিখি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97180" y="3200400"/>
            <a:ext cx="1882140" cy="975168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ধুম</a:t>
            </a:r>
            <a:r>
              <a:rPr lang="bn-BD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82844" y="2966061"/>
            <a:ext cx="1882140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ডগা</a:t>
            </a:r>
            <a:r>
              <a:rPr lang="bn-BD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 descr="x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612" y="1219200"/>
            <a:ext cx="5366631" cy="4724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8915400" y="3283424"/>
            <a:ext cx="1802892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সাড়া</a:t>
            </a:r>
            <a:r>
              <a:rPr lang="bn-BD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5943600"/>
            <a:ext cx="11887200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শীতকালে ঘরে ঘরে পিঠা খাওয়ার ধুম পড়ে যায়। </a:t>
            </a:r>
            <a:r>
              <a:rPr lang="bn-BD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612" y="1219200"/>
            <a:ext cx="5366631" cy="47244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ounded Rectangle 8"/>
          <p:cNvSpPr/>
          <p:nvPr/>
        </p:nvSpPr>
        <p:spPr>
          <a:xfrm>
            <a:off x="9757410" y="3087858"/>
            <a:ext cx="1832610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আগা</a:t>
            </a:r>
            <a:r>
              <a:rPr lang="bn-BD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87780" y="5943600"/>
            <a:ext cx="9311640" cy="9144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সকালে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ঘাসের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ডগায়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শিশির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জমে</a:t>
            </a:r>
            <a:r>
              <a:rPr lang="bn-BD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6" grpId="0" animBg="1"/>
      <p:bldP spid="6" grpId="2" animBg="1"/>
      <p:bldP spid="7" grpId="0" animBg="1"/>
      <p:bldP spid="7" grpId="1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9"/>
          <a:stretch/>
        </p:blipFill>
        <p:spPr>
          <a:xfrm>
            <a:off x="3368040" y="246845"/>
            <a:ext cx="4754880" cy="4349094"/>
          </a:xfrm>
          <a:prstGeom prst="rect">
            <a:avLst/>
          </a:prstGeom>
        </p:spPr>
      </p:pic>
      <p:sp>
        <p:nvSpPr>
          <p:cNvPr id="3" name="Horizontal Scroll 2"/>
          <p:cNvSpPr/>
          <p:nvPr/>
        </p:nvSpPr>
        <p:spPr>
          <a:xfrm>
            <a:off x="495300" y="202842"/>
            <a:ext cx="4358640" cy="914400"/>
          </a:xfrm>
          <a:prstGeom prst="horizontalScroll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188720" y="5029200"/>
            <a:ext cx="10005060" cy="1676400"/>
          </a:xfrm>
          <a:prstGeom prst="horizontalScroll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5400" b="1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5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b="1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54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শীতকালে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8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29" y="1197052"/>
            <a:ext cx="9707877" cy="48194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" y="1219200"/>
            <a:ext cx="9707877" cy="480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29" y="1219200"/>
            <a:ext cx="9707880" cy="480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29" y="1219200"/>
            <a:ext cx="9707879" cy="4800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" y="1219200"/>
            <a:ext cx="9707880" cy="480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" y="1219200"/>
            <a:ext cx="9707880" cy="480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" y="1219200"/>
            <a:ext cx="9707880" cy="4800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" y="1197052"/>
            <a:ext cx="9707880" cy="48194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" y="1219200"/>
            <a:ext cx="9707880" cy="4800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" y="1219200"/>
            <a:ext cx="9707880" cy="4800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" y="1219200"/>
            <a:ext cx="9707880" cy="4800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66160" y="304801"/>
            <a:ext cx="505206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92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0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80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3000"/>
                            </p:stCondLst>
                            <p:childTnLst>
                              <p:par>
                                <p:cTn id="41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0"/>
                            </p:stCondLst>
                            <p:childTnLst>
                              <p:par>
                                <p:cTn id="45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0" y="5791200"/>
            <a:ext cx="11887200" cy="10668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slope"/>
            </a:sp3d>
          </a:bodyPr>
          <a:lstStyle/>
          <a:p>
            <a:pPr algn="ctr"/>
            <a:r>
              <a:rPr lang="bn-BD" sz="5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পৌষ আর মাঘ মাস নিয়ে শীত</a:t>
            </a:r>
            <a:r>
              <a:rPr lang="en-US" sz="5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কাল</a:t>
            </a:r>
            <a:r>
              <a:rPr lang="bn-BD" sz="5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Predefined Process 12"/>
          <p:cNvSpPr/>
          <p:nvPr/>
        </p:nvSpPr>
        <p:spPr>
          <a:xfrm>
            <a:off x="2674620" y="4191000"/>
            <a:ext cx="6637020" cy="914400"/>
          </a:xfrm>
          <a:prstGeom prst="flowChartPredefinedProcess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88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শীতকা</a:t>
            </a:r>
            <a:r>
              <a:rPr lang="en-US" sz="88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</a:t>
            </a:r>
            <a:endParaRPr lang="en-US" sz="88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Horizontal Scroll 17"/>
          <p:cNvSpPr/>
          <p:nvPr/>
        </p:nvSpPr>
        <p:spPr>
          <a:xfrm>
            <a:off x="891540" y="2571209"/>
            <a:ext cx="10206459" cy="1027618"/>
          </a:xfrm>
          <a:prstGeom prst="horizontalScroll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 prst="slope"/>
            </a:sp3d>
          </a:bodyPr>
          <a:lstStyle/>
          <a:p>
            <a:r>
              <a:rPr lang="en-US" sz="5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বলত</a:t>
            </a:r>
            <a:r>
              <a:rPr lang="en-US" sz="5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এরকম</a:t>
            </a:r>
            <a:r>
              <a:rPr lang="en-US" sz="5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5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5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5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5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5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  <p:bldP spid="18" grpId="0" animBg="1"/>
      <p:bldP spid="1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303</Words>
  <Application>Microsoft Office PowerPoint</Application>
  <PresentationFormat>Custom</PresentationFormat>
  <Paragraphs>89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Kushtia</dc:creator>
  <cp:lastModifiedBy>ismail - [2010]</cp:lastModifiedBy>
  <cp:revision>172</cp:revision>
  <dcterms:created xsi:type="dcterms:W3CDTF">2006-08-16T00:00:00Z</dcterms:created>
  <dcterms:modified xsi:type="dcterms:W3CDTF">2019-11-14T12:26:39Z</dcterms:modified>
</cp:coreProperties>
</file>