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4" r:id="rId2"/>
    <p:sldId id="285" r:id="rId3"/>
    <p:sldId id="297" r:id="rId4"/>
    <p:sldId id="298" r:id="rId5"/>
    <p:sldId id="299" r:id="rId6"/>
    <p:sldId id="300" r:id="rId7"/>
    <p:sldId id="325" r:id="rId8"/>
    <p:sldId id="311" r:id="rId9"/>
    <p:sldId id="303" r:id="rId10"/>
    <p:sldId id="304" r:id="rId11"/>
    <p:sldId id="307" r:id="rId12"/>
    <p:sldId id="323" r:id="rId13"/>
    <p:sldId id="308" r:id="rId14"/>
    <p:sldId id="322" r:id="rId15"/>
    <p:sldId id="313" r:id="rId16"/>
    <p:sldId id="314" r:id="rId17"/>
    <p:sldId id="315" r:id="rId18"/>
    <p:sldId id="321" r:id="rId19"/>
    <p:sldId id="319" r:id="rId20"/>
    <p:sldId id="32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6AA"/>
    <a:srgbClr val="FFFFCC"/>
    <a:srgbClr val="4E2FD1"/>
    <a:srgbClr val="0BE3E3"/>
    <a:srgbClr val="EB3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1" d="100"/>
          <a:sy n="71" d="100"/>
        </p:scale>
        <p:origin x="1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6911F-8E6A-4184-84D3-59DE0A345023}" type="datetimeFigureOut">
              <a:rPr lang="en-US" smtClean="0"/>
              <a:t>11/15/2019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86D34-E809-4648-9E1F-4C99DB06F291}" type="slidenum">
              <a:rPr lang="en-US" smtClean="0"/>
              <a:t>‹#›</a:t>
            </a:fld>
            <a:endParaRPr lang="en-US"/>
          </a:p>
        </p:txBody>
      </p:sp>
    </p:spTree>
    <p:extLst>
      <p:ext uri="{BB962C8B-B14F-4D97-AF65-F5344CB8AC3E}">
        <p14:creationId xmlns:p14="http://schemas.microsoft.com/office/powerpoint/2010/main" val="250398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D4755-235F-4B0F-9220-357ADADF960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320534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D4755-235F-4B0F-9220-357ADADF960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3558410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D4755-235F-4B0F-9220-357ADADF960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98896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2">
        <a:schemeClr val="bg2"/>
      </p:bgRef>
    </p:bg>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2685"/>
            </a:avLst>
          </a:prstGeom>
          <a:solidFill>
            <a:srgbClr val="0BE3E3"/>
          </a:solidFill>
          <a:ln>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a:duotone>
              <a:prstClr val="black"/>
              <a:schemeClr val="bg2">
                <a:lumMod val="90000"/>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rot="5400000">
            <a:off x="-80962" y="5240339"/>
            <a:ext cx="1701798" cy="1101725"/>
          </a:xfrm>
          <a:prstGeom prst="rect">
            <a:avLst/>
          </a:prstGeom>
        </p:spPr>
      </p:pic>
      <p:pic>
        <p:nvPicPr>
          <p:cNvPr id="9" name="Picture 8"/>
          <p:cNvPicPr>
            <a:picLocks noChangeAspect="1"/>
          </p:cNvPicPr>
          <p:nvPr userDrawn="1"/>
        </p:nvPicPr>
        <p:blipFill>
          <a:blip r:embed="rId2">
            <a:duotone>
              <a:prstClr val="black"/>
              <a:schemeClr val="bg2">
                <a:lumMod val="90000"/>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10587042" y="515939"/>
            <a:ext cx="1701798" cy="1101725"/>
          </a:xfrm>
          <a:prstGeom prst="rect">
            <a:avLst/>
          </a:prstGeom>
        </p:spPr>
      </p:pic>
      <p:sp>
        <p:nvSpPr>
          <p:cNvPr id="10" name="TextBox 9"/>
          <p:cNvSpPr txBox="1"/>
          <p:nvPr userDrawn="1"/>
        </p:nvSpPr>
        <p:spPr>
          <a:xfrm>
            <a:off x="9913479" y="-76715"/>
            <a:ext cx="1540806" cy="369332"/>
          </a:xfrm>
          <a:prstGeom prst="rect">
            <a:avLst/>
          </a:prstGeom>
          <a:noFill/>
        </p:spPr>
        <p:txBody>
          <a:bodyPr wrap="none" rtlCol="0">
            <a:spAutoFit/>
          </a:bodyPr>
          <a:lstStyle/>
          <a:p>
            <a:r>
              <a:rPr lang="bn-BD" b="0" dirty="0" smtClean="0">
                <a:solidFill>
                  <a:srgbClr val="C00000"/>
                </a:solidFill>
                <a:latin typeface="NikoshBAN" panose="02000000000000000000" pitchFamily="2" charset="0"/>
                <a:cs typeface="NikoshBAN" panose="02000000000000000000" pitchFamily="2" charset="0"/>
              </a:rPr>
              <a:t>অভিজিৎ রাজকুমার</a:t>
            </a:r>
            <a:endParaRPr lang="en-US" b="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1290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decel="50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D4755-235F-4B0F-9220-357ADADF960B}"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194469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D4755-235F-4B0F-9220-357ADADF960B}"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251757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D4755-235F-4B0F-9220-357ADADF960B}"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356029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4755-235F-4B0F-9220-357ADADF960B}"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188596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D4755-235F-4B0F-9220-357ADADF960B}"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12741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D4755-235F-4B0F-9220-357ADADF960B}"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2655611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D4755-235F-4B0F-9220-357ADADF960B}"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138536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D4755-235F-4B0F-9220-357ADADF960B}" type="datetimeFigureOut">
              <a:rPr lang="en-US" smtClean="0"/>
              <a:t>11/15/2019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9F2B0-05C1-4B64-B12D-58965B97C09D}" type="slidenum">
              <a:rPr lang="en-US" smtClean="0"/>
              <a:t>‹#›</a:t>
            </a:fld>
            <a:endParaRPr lang="en-US"/>
          </a:p>
        </p:txBody>
      </p:sp>
    </p:spTree>
    <p:extLst>
      <p:ext uri="{BB962C8B-B14F-4D97-AF65-F5344CB8AC3E}">
        <p14:creationId xmlns:p14="http://schemas.microsoft.com/office/powerpoint/2010/main" val="2873573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56" y="242046"/>
              <a:ext cx="11683437" cy="6400399"/>
            </a:xfrm>
            <a:prstGeom prst="rect">
              <a:avLst/>
            </a:prstGeom>
          </p:spPr>
        </p:pic>
      </p:grpSp>
      <p:sp>
        <p:nvSpPr>
          <p:cNvPr id="3" name="TextBox 2"/>
          <p:cNvSpPr txBox="1"/>
          <p:nvPr/>
        </p:nvSpPr>
        <p:spPr>
          <a:xfrm>
            <a:off x="7292381" y="2334249"/>
            <a:ext cx="4352772" cy="2215991"/>
          </a:xfrm>
          <a:prstGeom prst="rect">
            <a:avLst/>
          </a:prstGeom>
          <a:noFill/>
        </p:spPr>
        <p:txBody>
          <a:bodyPr wrap="square" rtlCol="0">
            <a:spAutoFit/>
          </a:bodyPr>
          <a:lstStyle/>
          <a:p>
            <a:r>
              <a:rPr lang="bn-BD" sz="13800" b="1" dirty="0">
                <a:solidFill>
                  <a:schemeClr val="accent3"/>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13800" b="1" dirty="0">
              <a:solidFill>
                <a:schemeClr val="accent3"/>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191955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0" y="0"/>
            <a:ext cx="12192000" cy="6858000"/>
            <a:chOff x="0" y="0"/>
            <a:chExt cx="12192000" cy="6858000"/>
          </a:xfrm>
        </p:grpSpPr>
        <p:pic>
          <p:nvPicPr>
            <p:cNvPr id="87" name="Picture 86"/>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0" name="Rectangle 89"/>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2215402" y="1412689"/>
            <a:ext cx="1676400" cy="1676400"/>
          </a:xfrm>
          <a:prstGeom prst="ellipse">
            <a:avLst/>
          </a:prstGeom>
          <a:noFill/>
          <a:ln w="28575">
            <a:solidFill>
              <a:schemeClr val="tx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4259" y="1412689"/>
            <a:ext cx="1676400" cy="16764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742528" y="1656523"/>
            <a:ext cx="1765660" cy="1206740"/>
            <a:chOff x="7527376" y="1844034"/>
            <a:chExt cx="1765660" cy="1206740"/>
          </a:xfrm>
        </p:grpSpPr>
        <p:sp>
          <p:nvSpPr>
            <p:cNvPr id="18" name="Arc 17"/>
            <p:cNvSpPr/>
            <p:nvPr/>
          </p:nvSpPr>
          <p:spPr>
            <a:xfrm rot="153003">
              <a:off x="7527376" y="1859700"/>
              <a:ext cx="705396" cy="1191074"/>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p:nvPr/>
          </p:nvCxnSpPr>
          <p:spPr>
            <a:xfrm flipV="1">
              <a:off x="8060298" y="1906631"/>
              <a:ext cx="665831" cy="4719"/>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a:stCxn id="18" idx="2"/>
            </p:cNvCxnSpPr>
            <p:nvPr/>
          </p:nvCxnSpPr>
          <p:spPr>
            <a:xfrm flipV="1">
              <a:off x="8027613" y="2963200"/>
              <a:ext cx="697716" cy="2009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8373548" y="1905000"/>
              <a:ext cx="0" cy="106680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3086811" y="1614527"/>
            <a:ext cx="1231668" cy="1271457"/>
            <a:chOff x="2871659" y="1789338"/>
            <a:chExt cx="1231668" cy="1271457"/>
          </a:xfrm>
        </p:grpSpPr>
        <p:grpSp>
          <p:nvGrpSpPr>
            <p:cNvPr id="17" name="Group 16"/>
            <p:cNvGrpSpPr/>
            <p:nvPr/>
          </p:nvGrpSpPr>
          <p:grpSpPr>
            <a:xfrm>
              <a:off x="2871659" y="1789338"/>
              <a:ext cx="1231668" cy="1271457"/>
              <a:chOff x="2871659" y="1789338"/>
              <a:chExt cx="1231668" cy="1271457"/>
            </a:xfrm>
          </p:grpSpPr>
          <p:sp>
            <p:nvSpPr>
              <p:cNvPr id="13" name="Arc 12"/>
              <p:cNvSpPr/>
              <p:nvPr/>
            </p:nvSpPr>
            <p:spPr>
              <a:xfrm>
                <a:off x="2871659" y="1807730"/>
                <a:ext cx="804064" cy="1243710"/>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89338"/>
                <a:ext cx="903625" cy="1271457"/>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p:nvPr/>
          </p:nvCxnSpPr>
          <p:spPr>
            <a:xfrm>
              <a:off x="3435916" y="1835416"/>
              <a:ext cx="14919" cy="117090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946672" y="2250889"/>
            <a:ext cx="4669155"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5925591" y="2243898"/>
            <a:ext cx="4748011" cy="0"/>
          </a:xfrm>
          <a:prstGeom prst="line">
            <a:avLst/>
          </a:prstGeom>
          <a:ln w="28575"/>
        </p:spPr>
        <p:style>
          <a:lnRef idx="2">
            <a:schemeClr val="dk1"/>
          </a:lnRef>
          <a:fillRef idx="0">
            <a:schemeClr val="dk1"/>
          </a:fillRef>
          <a:effectRef idx="1">
            <a:schemeClr val="dk1"/>
          </a:effectRef>
          <a:fontRef idx="minor">
            <a:schemeClr val="tx1"/>
          </a:fontRef>
        </p:style>
      </p:cxnSp>
      <p:sp>
        <p:nvSpPr>
          <p:cNvPr id="58" name="Oval 57"/>
          <p:cNvSpPr/>
          <p:nvPr/>
        </p:nvSpPr>
        <p:spPr>
          <a:xfrm>
            <a:off x="4218320" y="2186614"/>
            <a:ext cx="103467" cy="123065"/>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80" name="Oval 79"/>
          <p:cNvSpPr/>
          <p:nvPr/>
        </p:nvSpPr>
        <p:spPr>
          <a:xfrm>
            <a:off x="2953725" y="2187884"/>
            <a:ext cx="103467" cy="123065"/>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81" name="Oval 80"/>
          <p:cNvSpPr/>
          <p:nvPr/>
        </p:nvSpPr>
        <p:spPr>
          <a:xfrm>
            <a:off x="7551944" y="2173914"/>
            <a:ext cx="103467" cy="123065"/>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82" name="Oval 81"/>
          <p:cNvSpPr/>
          <p:nvPr/>
        </p:nvSpPr>
        <p:spPr>
          <a:xfrm>
            <a:off x="9518039" y="2176726"/>
            <a:ext cx="103467" cy="123065"/>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88" name="Oval 87"/>
          <p:cNvSpPr/>
          <p:nvPr/>
        </p:nvSpPr>
        <p:spPr>
          <a:xfrm>
            <a:off x="6776439" y="1401432"/>
            <a:ext cx="1676400" cy="1676400"/>
          </a:xfrm>
          <a:prstGeom prst="ellipse">
            <a:avLst/>
          </a:prstGeom>
          <a:noFill/>
          <a:ln w="28575">
            <a:solidFill>
              <a:schemeClr val="tx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738589" y="1401432"/>
            <a:ext cx="1676400" cy="16764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610934" y="2188904"/>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8533608" y="2169195"/>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TextBox 53"/>
          <p:cNvSpPr txBox="1"/>
          <p:nvPr/>
        </p:nvSpPr>
        <p:spPr>
          <a:xfrm>
            <a:off x="633987" y="3662485"/>
            <a:ext cx="10850949" cy="1077218"/>
          </a:xfrm>
          <a:prstGeom prst="rect">
            <a:avLst/>
          </a:prstGeom>
          <a:noFill/>
        </p:spPr>
        <p:txBody>
          <a:bodyPr wrap="square" rtlCol="0">
            <a:spAutoFit/>
          </a:bodyPr>
          <a:lstStyle/>
          <a:p>
            <a:pPr algn="just"/>
            <a:r>
              <a:rPr lang="bn-BD" sz="3200" b="1" dirty="0">
                <a:latin typeface="NikoshBAN" panose="02000000000000000000" pitchFamily="2" charset="0"/>
                <a:cs typeface="NikoshBAN" panose="02000000000000000000" pitchFamily="2" charset="0"/>
              </a:rPr>
              <a:t>বক্রতার কেন্দ্রঃ</a:t>
            </a:r>
            <a:r>
              <a:rPr lang="bn-BD" sz="3200" dirty="0">
                <a:latin typeface="NikoshBAN" panose="02000000000000000000" pitchFamily="2" charset="0"/>
                <a:cs typeface="NikoshBAN" panose="02000000000000000000" pitchFamily="2" charset="0"/>
              </a:rPr>
              <a:t> লেন্সের উভয়ই পৃষ্ঠই এক একটি নির্দিষ্ট গোলকের অংশ। প্রত্যেক গোলকের কেন্দ্রকে ঐ পৃষ্ঠের বক্রতার কেন্দ্র বলে।</a:t>
            </a:r>
            <a:endParaRPr lang="en-US" sz="3200" b="1" u="sng" dirty="0">
              <a:latin typeface="NikoshBAN" panose="02000000000000000000" pitchFamily="2" charset="0"/>
              <a:cs typeface="NikoshBAN" panose="02000000000000000000" pitchFamily="2" charset="0"/>
            </a:endParaRPr>
          </a:p>
        </p:txBody>
      </p:sp>
      <p:sp>
        <p:nvSpPr>
          <p:cNvPr id="60" name="TextBox 59"/>
          <p:cNvSpPr txBox="1"/>
          <p:nvPr/>
        </p:nvSpPr>
        <p:spPr>
          <a:xfrm>
            <a:off x="670959" y="4874729"/>
            <a:ext cx="10850949" cy="1077218"/>
          </a:xfrm>
          <a:prstGeom prst="rect">
            <a:avLst/>
          </a:prstGeom>
          <a:noFill/>
        </p:spPr>
        <p:txBody>
          <a:bodyPr wrap="square" rtlCol="0">
            <a:spAutoFit/>
          </a:bodyPr>
          <a:lstStyle/>
          <a:p>
            <a:pPr algn="just"/>
            <a:r>
              <a:rPr lang="bn-BD" sz="3200" b="1" dirty="0">
                <a:latin typeface="NikoshBAN" panose="02000000000000000000" pitchFamily="2" charset="0"/>
                <a:cs typeface="NikoshBAN" panose="02000000000000000000" pitchFamily="2" charset="0"/>
              </a:rPr>
              <a:t>বক্রতার </a:t>
            </a:r>
            <a:r>
              <a:rPr lang="en-US" sz="3200" b="1" dirty="0" err="1" smtClean="0">
                <a:latin typeface="NikoshBAN" panose="02000000000000000000" pitchFamily="2" charset="0"/>
                <a:cs typeface="NikoshBAN" panose="02000000000000000000" pitchFamily="2" charset="0"/>
              </a:rPr>
              <a:t>ব্যাসার্ধঃ</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লেন্সের </a:t>
            </a:r>
            <a:r>
              <a:rPr lang="en-US" sz="3200" dirty="0" err="1" smtClean="0">
                <a:latin typeface="NikoshBAN" panose="02000000000000000000" pitchFamily="2" charset="0"/>
                <a:cs typeface="NikoshBAN" panose="02000000000000000000" pitchFamily="2" charset="0"/>
              </a:rPr>
              <a:t>বক্রতার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পর্যন্ত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দূরত্বকে</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বক্রতার </a:t>
            </a:r>
            <a:r>
              <a:rPr lang="en-US" sz="3200" dirty="0" err="1" smtClean="0">
                <a:latin typeface="NikoshBAN" panose="02000000000000000000" pitchFamily="2" charset="0"/>
                <a:cs typeface="NikoshBAN" panose="02000000000000000000" pitchFamily="2" charset="0"/>
              </a:rPr>
              <a:t>ব্যাসার্ধ</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বলে।</a:t>
            </a:r>
            <a:endParaRPr lang="en-US" sz="3200" b="1" u="sng" dirty="0">
              <a:latin typeface="NikoshBAN" panose="02000000000000000000" pitchFamily="2" charset="0"/>
              <a:cs typeface="NikoshBAN" panose="02000000000000000000" pitchFamily="2" charset="0"/>
            </a:endParaRPr>
          </a:p>
        </p:txBody>
      </p:sp>
      <p:cxnSp>
        <p:nvCxnSpPr>
          <p:cNvPr id="24" name="Straight Arrow Connector 23"/>
          <p:cNvCxnSpPr/>
          <p:nvPr/>
        </p:nvCxnSpPr>
        <p:spPr>
          <a:xfrm>
            <a:off x="3005458" y="2435356"/>
            <a:ext cx="636133"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7600282" y="2437145"/>
            <a:ext cx="982068"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6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500"/>
                                        <p:tgtEl>
                                          <p:spTgt spid="61"/>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35" presetClass="emph" presetSubtype="0" repeatCount="indefinite" fill="hold" grpId="1" nodeType="clickEffect">
                                  <p:stCondLst>
                                    <p:cond delay="100"/>
                                  </p:stCondLst>
                                  <p:endCondLst>
                                    <p:cond evt="onNext" delay="0">
                                      <p:tgtEl>
                                        <p:sldTgt/>
                                      </p:tgtEl>
                                    </p:cond>
                                  </p:endCondLst>
                                  <p:childTnLst>
                                    <p:anim calcmode="discrete" valueType="str">
                                      <p:cBhvr>
                                        <p:cTn id="60" dur="1000" fill="hold"/>
                                        <p:tgtEl>
                                          <p:spTgt spid="80"/>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grpId="1" nodeType="withEffect">
                                  <p:stCondLst>
                                    <p:cond delay="0"/>
                                  </p:stCondLst>
                                  <p:endCondLst>
                                    <p:cond evt="onNext" delay="0">
                                      <p:tgtEl>
                                        <p:sldTgt/>
                                      </p:tgtEl>
                                    </p:cond>
                                  </p:endCondLst>
                                  <p:childTnLst>
                                    <p:anim calcmode="discrete" valueType="str">
                                      <p:cBhvr>
                                        <p:cTn id="62" dur="1000" fill="hold"/>
                                        <p:tgtEl>
                                          <p:spTgt spid="58"/>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grpId="1" nodeType="withEffect">
                                  <p:stCondLst>
                                    <p:cond delay="0"/>
                                  </p:stCondLst>
                                  <p:endCondLst>
                                    <p:cond evt="onNext" delay="0">
                                      <p:tgtEl>
                                        <p:sldTgt/>
                                      </p:tgtEl>
                                    </p:cond>
                                  </p:endCondLst>
                                  <p:childTnLst>
                                    <p:anim calcmode="discrete" valueType="str">
                                      <p:cBhvr>
                                        <p:cTn id="64" dur="1000" fill="hold"/>
                                        <p:tgtEl>
                                          <p:spTgt spid="82"/>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grpId="1" nodeType="withEffect">
                                  <p:stCondLst>
                                    <p:cond delay="0"/>
                                  </p:stCondLst>
                                  <p:endCondLst>
                                    <p:cond evt="onNext" delay="0">
                                      <p:tgtEl>
                                        <p:sldTgt/>
                                      </p:tgtEl>
                                    </p:cond>
                                  </p:endCondLst>
                                  <p:childTnLst>
                                    <p:anim calcmode="discrete" valueType="str">
                                      <p:cBhvr>
                                        <p:cTn id="66" dur="1000" fill="hold"/>
                                        <p:tgtEl>
                                          <p:spTgt spid="81"/>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2" nodeType="click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fade">
                                      <p:cBhvr>
                                        <p:cTn id="71" dur="500"/>
                                        <p:tgtEl>
                                          <p:spTgt spid="80"/>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grpId="2" nodeType="with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fade">
                                      <p:cBhvr>
                                        <p:cTn id="77" dur="500"/>
                                        <p:tgtEl>
                                          <p:spTgt spid="82"/>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500"/>
                                        <p:tgtEl>
                                          <p:spTgt spid="8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wipe(left)">
                                      <p:cBhvr>
                                        <p:cTn id="85" dur="500"/>
                                        <p:tgtEl>
                                          <p:spTgt spid="6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barn(outVertical)">
                                      <p:cBhvr>
                                        <p:cTn id="90" dur="500"/>
                                        <p:tgtEl>
                                          <p:spTgt spid="24"/>
                                        </p:tgtEl>
                                      </p:cBhvr>
                                    </p:animEffect>
                                  </p:childTnLst>
                                </p:cTn>
                              </p:par>
                              <p:par>
                                <p:cTn id="91" presetID="16" presetClass="entr" presetSubtype="37"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barn(outVertical)">
                                      <p:cBhvr>
                                        <p:cTn id="93" dur="500"/>
                                        <p:tgtEl>
                                          <p:spTgt spid="84"/>
                                        </p:tgtEl>
                                      </p:cBhvr>
                                    </p:animEffect>
                                  </p:childTnLst>
                                </p:cTn>
                              </p:par>
                              <p:par>
                                <p:cTn id="94" presetID="35" presetClass="emph" presetSubtype="0" repeatCount="indefinite" fill="hold" nodeType="withEffect">
                                  <p:stCondLst>
                                    <p:cond delay="0"/>
                                  </p:stCondLst>
                                  <p:endCondLst>
                                    <p:cond evt="onNext" delay="0">
                                      <p:tgtEl>
                                        <p:sldTgt/>
                                      </p:tgtEl>
                                    </p:cond>
                                  </p:endCondLst>
                                  <p:childTnLst>
                                    <p:anim calcmode="discrete" valueType="str">
                                      <p:cBhvr>
                                        <p:cTn id="95" dur="1000" fill="hold"/>
                                        <p:tgtEl>
                                          <p:spTgt spid="24"/>
                                        </p:tgtEl>
                                        <p:attrNameLst>
                                          <p:attrName>style.visibility</p:attrName>
                                        </p:attrNameLst>
                                      </p:cBhvr>
                                      <p:tavLst>
                                        <p:tav tm="0">
                                          <p:val>
                                            <p:strVal val="hidden"/>
                                          </p:val>
                                        </p:tav>
                                        <p:tav tm="50000">
                                          <p:val>
                                            <p:strVal val="visible"/>
                                          </p:val>
                                        </p:tav>
                                      </p:tavLst>
                                    </p:anim>
                                  </p:childTnLst>
                                </p:cTn>
                              </p:par>
                              <p:par>
                                <p:cTn id="96" presetID="35" presetClass="emph" presetSubtype="0" repeatCount="indefinite" fill="hold" nodeType="withEffect">
                                  <p:stCondLst>
                                    <p:cond delay="0"/>
                                  </p:stCondLst>
                                  <p:endCondLst>
                                    <p:cond evt="onNext" delay="0">
                                      <p:tgtEl>
                                        <p:sldTgt/>
                                      </p:tgtEl>
                                    </p:cond>
                                  </p:endCondLst>
                                  <p:childTnLst>
                                    <p:anim calcmode="discrete" valueType="str">
                                      <p:cBhvr>
                                        <p:cTn id="97"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8" grpId="0" animBg="1"/>
      <p:bldP spid="58" grpId="1" animBg="1"/>
      <p:bldP spid="58" grpId="2" animBg="1"/>
      <p:bldP spid="80" grpId="0" animBg="1"/>
      <p:bldP spid="80" grpId="1" animBg="1"/>
      <p:bldP spid="80" grpId="2" animBg="1"/>
      <p:bldP spid="81" grpId="0" animBg="1"/>
      <p:bldP spid="81" grpId="1" animBg="1"/>
      <p:bldP spid="81" grpId="2" animBg="1"/>
      <p:bldP spid="82" grpId="0" animBg="1"/>
      <p:bldP spid="82" grpId="1" animBg="1"/>
      <p:bldP spid="82" grpId="2" animBg="1"/>
      <p:bldP spid="88" grpId="0" animBg="1"/>
      <p:bldP spid="89" grpId="0" animBg="1"/>
      <p:bldP spid="57" grpId="0" animBg="1"/>
      <p:bldP spid="65" grpId="0" animBg="1"/>
      <p:bldP spid="54"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0" y="2505"/>
            <a:ext cx="12192000" cy="6858000"/>
            <a:chOff x="0" y="0"/>
            <a:chExt cx="12192000" cy="6858000"/>
          </a:xfrm>
        </p:grpSpPr>
        <p:pic>
          <p:nvPicPr>
            <p:cNvPr id="85" name="Picture 8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6" name="Rectangle 85"/>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582338" y="1243958"/>
            <a:ext cx="3006696" cy="2421315"/>
            <a:chOff x="7527376" y="1844034"/>
            <a:chExt cx="1765660" cy="1206740"/>
          </a:xfrm>
        </p:grpSpPr>
        <p:sp>
          <p:nvSpPr>
            <p:cNvPr id="18" name="Arc 17"/>
            <p:cNvSpPr/>
            <p:nvPr/>
          </p:nvSpPr>
          <p:spPr>
            <a:xfrm rot="153003">
              <a:off x="7527376" y="1859700"/>
              <a:ext cx="705396" cy="1191074"/>
            </a:xfrm>
            <a:prstGeom prst="arc">
              <a:avLst>
                <a:gd name="adj1" fmla="val 17034778"/>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2826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a:endCxn id="19" idx="2"/>
            </p:cNvCxnSpPr>
            <p:nvPr/>
          </p:nvCxnSpPr>
          <p:spPr>
            <a:xfrm flipV="1">
              <a:off x="8060298" y="1926089"/>
              <a:ext cx="648787" cy="425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8044395" y="2952517"/>
              <a:ext cx="668540" cy="13365"/>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8380364" y="1925620"/>
              <a:ext cx="0" cy="1026897"/>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1680517" y="1004839"/>
            <a:ext cx="2575057" cy="2760712"/>
            <a:chOff x="2866114" y="1792263"/>
            <a:chExt cx="1237213" cy="1271457"/>
          </a:xfrm>
        </p:grpSpPr>
        <p:grpSp>
          <p:nvGrpSpPr>
            <p:cNvPr id="17" name="Group 16"/>
            <p:cNvGrpSpPr/>
            <p:nvPr/>
          </p:nvGrpSpPr>
          <p:grpSpPr>
            <a:xfrm>
              <a:off x="2866114" y="1792263"/>
              <a:ext cx="1237213" cy="1271457"/>
              <a:chOff x="2866114" y="1792263"/>
              <a:chExt cx="1237213" cy="1271457"/>
            </a:xfrm>
          </p:grpSpPr>
          <p:sp>
            <p:nvSpPr>
              <p:cNvPr id="13" name="Arc 12"/>
              <p:cNvSpPr/>
              <p:nvPr/>
            </p:nvSpPr>
            <p:spPr>
              <a:xfrm>
                <a:off x="2866114" y="1808620"/>
                <a:ext cx="844030" cy="1243710"/>
              </a:xfrm>
              <a:prstGeom prst="arc">
                <a:avLst>
                  <a:gd name="adj1" fmla="val 17115426"/>
                  <a:gd name="adj2" fmla="val 446428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92263"/>
                <a:ext cx="903625" cy="1271457"/>
              </a:xfrm>
              <a:prstGeom prst="arc">
                <a:avLst>
                  <a:gd name="adj1" fmla="val 17252810"/>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p:nvPr/>
          </p:nvCxnSpPr>
          <p:spPr>
            <a:xfrm>
              <a:off x="3449405" y="1855200"/>
              <a:ext cx="9045" cy="1141914"/>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833116" y="2425700"/>
            <a:ext cx="4669155" cy="0"/>
          </a:xfrm>
          <a:prstGeom prst="line">
            <a:avLst/>
          </a:prstGeom>
          <a:ln w="28575"/>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2162445" y="435382"/>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8086168" y="430231"/>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cxnSp>
        <p:nvCxnSpPr>
          <p:cNvPr id="61" name="Straight Connector 60"/>
          <p:cNvCxnSpPr/>
          <p:nvPr/>
        </p:nvCxnSpPr>
        <p:spPr>
          <a:xfrm>
            <a:off x="6320031" y="2418709"/>
            <a:ext cx="4748011" cy="0"/>
          </a:xfrm>
          <a:prstGeom prst="line">
            <a:avLst/>
          </a:prstGeom>
          <a:ln w="28575"/>
        </p:spPr>
        <p:style>
          <a:lnRef idx="2">
            <a:schemeClr val="dk1"/>
          </a:lnRef>
          <a:fillRef idx="0">
            <a:schemeClr val="dk1"/>
          </a:fillRef>
          <a:effectRef idx="1">
            <a:schemeClr val="dk1"/>
          </a:effectRef>
          <a:fontRef idx="minor">
            <a:schemeClr val="tx1"/>
          </a:fontRef>
        </p:style>
      </p:cxnSp>
      <p:sp>
        <p:nvSpPr>
          <p:cNvPr id="58" name="Oval 57"/>
          <p:cNvSpPr/>
          <p:nvPr/>
        </p:nvSpPr>
        <p:spPr>
          <a:xfrm>
            <a:off x="4013297" y="2357723"/>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p:cNvSpPr/>
          <p:nvPr/>
        </p:nvSpPr>
        <p:spPr>
          <a:xfrm>
            <a:off x="7894837" y="2351286"/>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TextBox 43"/>
          <p:cNvSpPr txBox="1"/>
          <p:nvPr/>
        </p:nvSpPr>
        <p:spPr>
          <a:xfrm>
            <a:off x="629849" y="4070351"/>
            <a:ext cx="10850949" cy="2062103"/>
          </a:xfrm>
          <a:prstGeom prst="rect">
            <a:avLst/>
          </a:prstGeom>
          <a:noFill/>
        </p:spPr>
        <p:txBody>
          <a:bodyPr wrap="square" rtlCol="0">
            <a:spAutoFit/>
          </a:bodyPr>
          <a:lstStyle/>
          <a:p>
            <a:pPr algn="just"/>
            <a:r>
              <a:rPr lang="en-US" sz="3200" b="1" dirty="0" err="1" smtClean="0">
                <a:latin typeface="NikoshBAN" panose="02000000000000000000" pitchFamily="2" charset="0"/>
                <a:cs typeface="NikoshBAN" panose="02000000000000000000" pitchFamily="2" charset="0"/>
              </a:rPr>
              <a:t>প্রধান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ফোকাস</a:t>
            </a:r>
            <a:r>
              <a:rPr lang="en-US" sz="3200" b="1" dirty="0" err="1">
                <a:latin typeface="NikoshBAN" panose="02000000000000000000" pitchFamily="2" charset="0"/>
                <a:cs typeface="NikoshBAN" panose="02000000000000000000" pitchFamily="2" charset="0"/>
              </a:rPr>
              <a:t>ঃ</a:t>
            </a:r>
            <a:r>
              <a:rPr lang="en-US" sz="3200" b="1"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লেন্সের প্রধান অক্ষের সমান্তরাল ও নিকটবর্তী রশ্মিগুচ্ছ প্রতিসরণের </a:t>
            </a:r>
            <a:r>
              <a:rPr lang="bn-BD" sz="3200" dirty="0"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উত্তল লেন্সের ক্ষেত্রে</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প্রধান অক্ষের উপর যে বিন্দুতে মিলিত </a:t>
            </a:r>
            <a:r>
              <a:rPr lang="bn-BD" sz="3200" dirty="0" smtClean="0">
                <a:latin typeface="NikoshBAN" panose="02000000000000000000" pitchFamily="2" charset="0"/>
                <a:cs typeface="NikoshBAN" panose="02000000000000000000" pitchFamily="2" charset="0"/>
              </a:rPr>
              <a:t>হয় অথবা </a:t>
            </a:r>
            <a:r>
              <a:rPr lang="bn-BD" sz="3200" dirty="0">
                <a:latin typeface="NikoshBAN" panose="02000000000000000000" pitchFamily="2" charset="0"/>
                <a:cs typeface="NikoshBAN" panose="02000000000000000000" pitchFamily="2" charset="0"/>
              </a:rPr>
              <a:t>অবতল লেন্সের ক্ষেত্রে </a:t>
            </a:r>
            <a:r>
              <a:rPr lang="bn-BD" sz="3200" dirty="0" smtClean="0">
                <a:latin typeface="NikoshBAN" panose="02000000000000000000" pitchFamily="2" charset="0"/>
                <a:cs typeface="NikoshBAN" panose="02000000000000000000" pitchFamily="2" charset="0"/>
              </a:rPr>
              <a:t>যে </a:t>
            </a:r>
            <a:r>
              <a:rPr lang="bn-BD" sz="3200" dirty="0">
                <a:latin typeface="NikoshBAN" panose="02000000000000000000" pitchFamily="2" charset="0"/>
                <a:cs typeface="NikoshBAN" panose="02000000000000000000" pitchFamily="2" charset="0"/>
              </a:rPr>
              <a:t>বিন্দু থেকে অপসৃত হচ্ছে বলে মনে </a:t>
            </a:r>
            <a:r>
              <a:rPr lang="bn-BD" sz="3200" dirty="0" smtClean="0">
                <a:latin typeface="NikoshBAN" panose="02000000000000000000" pitchFamily="2" charset="0"/>
                <a:cs typeface="NikoshBAN" panose="02000000000000000000" pitchFamily="2" charset="0"/>
              </a:rPr>
              <a:t>হয়, </a:t>
            </a:r>
            <a:r>
              <a:rPr lang="bn-BD" sz="3200" dirty="0">
                <a:latin typeface="NikoshBAN" panose="02000000000000000000" pitchFamily="2" charset="0"/>
                <a:cs typeface="NikoshBAN" panose="02000000000000000000" pitchFamily="2" charset="0"/>
              </a:rPr>
              <a:t>সেই বিন্দুকে লেন্সের প্রধান ফোকাস বলে।</a:t>
            </a:r>
            <a:endParaRPr lang="en-US" sz="3200" b="1" u="sng" dirty="0">
              <a:latin typeface="NikoshBAN" panose="02000000000000000000" pitchFamily="2" charset="0"/>
              <a:cs typeface="NikoshBAN" panose="02000000000000000000" pitchFamily="2" charset="0"/>
            </a:endParaRPr>
          </a:p>
        </p:txBody>
      </p:sp>
      <p:grpSp>
        <p:nvGrpSpPr>
          <p:cNvPr id="27" name="Group 26"/>
          <p:cNvGrpSpPr/>
          <p:nvPr/>
        </p:nvGrpSpPr>
        <p:grpSpPr>
          <a:xfrm>
            <a:off x="833116" y="1432543"/>
            <a:ext cx="2074126" cy="178355"/>
            <a:chOff x="731520" y="1432543"/>
            <a:chExt cx="2074126" cy="178355"/>
          </a:xfrm>
        </p:grpSpPr>
        <p:cxnSp>
          <p:nvCxnSpPr>
            <p:cNvPr id="12" name="Straight Connector 11"/>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flipV="1">
              <a:off x="1625010" y="143250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a:off x="2907242" y="1534507"/>
            <a:ext cx="2422158" cy="1804344"/>
            <a:chOff x="2805646" y="1534507"/>
            <a:chExt cx="2422158" cy="1804344"/>
          </a:xfrm>
        </p:grpSpPr>
        <p:cxnSp>
          <p:nvCxnSpPr>
            <p:cNvPr id="23" name="Straight Arrow Connector 22"/>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rot="10800000" flipV="1">
              <a:off x="5049449" y="3160428"/>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6" name="Group 65"/>
          <p:cNvGrpSpPr/>
          <p:nvPr/>
        </p:nvGrpSpPr>
        <p:grpSpPr>
          <a:xfrm>
            <a:off x="6944689" y="1742748"/>
            <a:ext cx="2074126" cy="178355"/>
            <a:chOff x="731520" y="1445606"/>
            <a:chExt cx="2074126" cy="178355"/>
          </a:xfrm>
        </p:grpSpPr>
        <p:cxnSp>
          <p:nvCxnSpPr>
            <p:cNvPr id="69" name="Straight Connector 68"/>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Isosceles Triangle 69"/>
            <p:cNvSpPr/>
            <p:nvPr/>
          </p:nvSpPr>
          <p:spPr>
            <a:xfrm rot="16200000" flipV="1">
              <a:off x="1625010" y="1445572"/>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3" name="Group 72"/>
          <p:cNvGrpSpPr/>
          <p:nvPr/>
        </p:nvGrpSpPr>
        <p:grpSpPr>
          <a:xfrm rot="17644896">
            <a:off x="9079254" y="821401"/>
            <a:ext cx="1531606" cy="1139293"/>
            <a:chOff x="2805646" y="1534507"/>
            <a:chExt cx="2387922" cy="1776268"/>
          </a:xfrm>
        </p:grpSpPr>
        <p:cxnSp>
          <p:nvCxnSpPr>
            <p:cNvPr id="74" name="Straight Arrow Connector 73"/>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Isosceles Triangle 74"/>
            <p:cNvSpPr/>
            <p:nvPr/>
          </p:nvSpPr>
          <p:spPr>
            <a:xfrm rot="10800000" flipV="1">
              <a:off x="5015214" y="3132352"/>
              <a:ext cx="178354"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77" name="Straight Connector 76"/>
          <p:cNvCxnSpPr/>
          <p:nvPr/>
        </p:nvCxnSpPr>
        <p:spPr>
          <a:xfrm flipV="1">
            <a:off x="8021328" y="1857503"/>
            <a:ext cx="984539" cy="52151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781883" y="2464177"/>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7665356" y="2378628"/>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992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left)">
                                      <p:cBhvr>
                                        <p:cTn id="49" dur="500"/>
                                        <p:tgtEl>
                                          <p:spTgt spid="66"/>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down)">
                                      <p:cBhvr>
                                        <p:cTn id="53" dur="500"/>
                                        <p:tgtEl>
                                          <p:spTgt spid="73"/>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500"/>
                                        <p:tgtEl>
                                          <p:spTgt spid="77"/>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35" presetClass="emph" presetSubtype="0" repeatCount="indefinite" fill="hold" grpId="1" nodeType="withEffect">
                                  <p:stCondLst>
                                    <p:cond delay="0"/>
                                  </p:stCondLst>
                                  <p:childTnLst>
                                    <p:anim calcmode="discrete" valueType="str">
                                      <p:cBhvr>
                                        <p:cTn id="66" dur="1000" fill="hold"/>
                                        <p:tgtEl>
                                          <p:spTgt spid="58"/>
                                        </p:tgtEl>
                                        <p:attrNameLst>
                                          <p:attrName>style.visibility</p:attrName>
                                        </p:attrNameLst>
                                      </p:cBhvr>
                                      <p:tavLst>
                                        <p:tav tm="0">
                                          <p:val>
                                            <p:strVal val="hidden"/>
                                          </p:val>
                                        </p:tav>
                                        <p:tav tm="50000">
                                          <p:val>
                                            <p:strVal val="visible"/>
                                          </p:val>
                                        </p:tav>
                                      </p:tavLst>
                                    </p:anim>
                                  </p:childTnLst>
                                </p:cTn>
                              </p:par>
                              <p:par>
                                <p:cTn id="67" presetID="35" presetClass="emph" presetSubtype="0" repeatCount="indefinite" fill="hold" grpId="1" nodeType="withEffect">
                                  <p:stCondLst>
                                    <p:cond delay="0"/>
                                  </p:stCondLst>
                                  <p:childTnLst>
                                    <p:anim calcmode="discrete" valueType="str">
                                      <p:cBhvr>
                                        <p:cTn id="68" dur="1000" fill="hold"/>
                                        <p:tgtEl>
                                          <p:spTgt spid="81"/>
                                        </p:tgtEl>
                                        <p:attrNameLst>
                                          <p:attrName>style.visibility</p:attrName>
                                        </p:attrNameLst>
                                      </p:cBhvr>
                                      <p:tavLst>
                                        <p:tav tm="0">
                                          <p:val>
                                            <p:strVal val="hidden"/>
                                          </p:val>
                                        </p:tav>
                                        <p:tav tm="50000">
                                          <p:val>
                                            <p:strVal val="visible"/>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44"/>
                                        </p:tgtEl>
                                        <p:attrNameLst>
                                          <p:attrName>style.visibility</p:attrName>
                                        </p:attrNameLst>
                                      </p:cBhvr>
                                      <p:to>
                                        <p:strVal val="visible"/>
                                      </p:to>
                                    </p:set>
                                    <p:animEffect transition="in" filter="wipe(left)">
                                      <p:cBhvr>
                                        <p:cTn id="7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58" grpId="0" animBg="1"/>
      <p:bldP spid="58" grpId="1" animBg="1"/>
      <p:bldP spid="81" grpId="0" animBg="1"/>
      <p:bldP spid="81" grpId="1" animBg="1"/>
      <p:bldP spid="44" grpId="0"/>
      <p:bldP spid="79"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382090" y="4407134"/>
            <a:ext cx="9413966" cy="1938992"/>
          </a:xfrm>
          <a:prstGeom prst="rect">
            <a:avLst/>
          </a:prstGeom>
          <a:no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উত্তল</a:t>
            </a:r>
            <a:r>
              <a:rPr lang="en-US" sz="6000" dirty="0" smtClean="0">
                <a:latin typeface="NikoshBAN" panose="02000000000000000000" pitchFamily="2" charset="0"/>
                <a:cs typeface="NikoshBAN" panose="02000000000000000000" pitchFamily="2" charset="0"/>
              </a:rPr>
              <a:t> ও </a:t>
            </a:r>
            <a:r>
              <a:rPr lang="en-US" sz="6000" dirty="0" err="1" smtClean="0">
                <a:latin typeface="NikoshBAN" panose="02000000000000000000" pitchFamily="2" charset="0"/>
                <a:cs typeface="NikoshBAN" panose="02000000000000000000" pitchFamily="2" charset="0"/>
              </a:rPr>
              <a:t>অবতল</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লেন্সের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ফোকাস</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দূরত্ব</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ব্যাখ্যা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কর</a:t>
            </a:r>
            <a:r>
              <a:rPr lang="en-US"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sp>
        <p:nvSpPr>
          <p:cNvPr id="13" name="TextBox 12"/>
          <p:cNvSpPr txBox="1"/>
          <p:nvPr/>
        </p:nvSpPr>
        <p:spPr>
          <a:xfrm>
            <a:off x="4144489" y="199157"/>
            <a:ext cx="3889168" cy="1015663"/>
          </a:xfrm>
          <a:prstGeom prst="rect">
            <a:avLst/>
          </a:prstGeom>
          <a:noFill/>
        </p:spPr>
        <p:txBody>
          <a:bodyPr wrap="square" rtlCol="0">
            <a:spAutoFit/>
          </a:bodyPr>
          <a:lstStyle/>
          <a:p>
            <a:pPr algn="ctr"/>
            <a:r>
              <a:rPr lang="en-US" sz="6000" u="sng" dirty="0" err="1" smtClean="0">
                <a:latin typeface="NikoshBAN" panose="02000000000000000000" pitchFamily="2" charset="0"/>
                <a:cs typeface="NikoshBAN" panose="02000000000000000000" pitchFamily="2" charset="0"/>
              </a:rPr>
              <a:t>জোড়ায়</a:t>
            </a:r>
            <a:r>
              <a:rPr lang="en-US" sz="6000" u="sng" dirty="0" smtClean="0">
                <a:latin typeface="NikoshBAN" panose="02000000000000000000" pitchFamily="2" charset="0"/>
                <a:cs typeface="NikoshBAN" panose="02000000000000000000" pitchFamily="2" charset="0"/>
              </a:rPr>
              <a:t> </a:t>
            </a:r>
            <a:r>
              <a:rPr lang="en-US" sz="6000" u="sng" dirty="0" err="1" smtClean="0">
                <a:latin typeface="NikoshBAN" panose="02000000000000000000" pitchFamily="2" charset="0"/>
                <a:cs typeface="NikoshBAN" panose="02000000000000000000" pitchFamily="2" charset="0"/>
              </a:rPr>
              <a:t>কাজ</a:t>
            </a:r>
            <a:endParaRPr lang="en-US" sz="6000" u="sng"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5287" b="15287"/>
          <a:stretch/>
        </p:blipFill>
        <p:spPr>
          <a:xfrm>
            <a:off x="878220" y="1255161"/>
            <a:ext cx="4970452" cy="3115812"/>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3390" b="13390"/>
          <a:stretch/>
        </p:blipFill>
        <p:spPr>
          <a:xfrm>
            <a:off x="6238920" y="1257901"/>
            <a:ext cx="4947100" cy="3113072"/>
          </a:xfrm>
          <a:prstGeom prst="rect">
            <a:avLst/>
          </a:prstGeom>
        </p:spPr>
      </p:pic>
    </p:spTree>
    <p:extLst>
      <p:ext uri="{BB962C8B-B14F-4D97-AF65-F5344CB8AC3E}">
        <p14:creationId xmlns:p14="http://schemas.microsoft.com/office/powerpoint/2010/main" val="1757602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0" y="0"/>
            <a:ext cx="12192000" cy="6858000"/>
            <a:chOff x="0" y="0"/>
            <a:chExt cx="12192000" cy="6858000"/>
          </a:xfrm>
        </p:grpSpPr>
        <p:pic>
          <p:nvPicPr>
            <p:cNvPr id="68" name="Picture 67"/>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1" name="Rectangle 70"/>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394411" y="1324701"/>
            <a:ext cx="3006696" cy="2421315"/>
            <a:chOff x="7527376" y="1844034"/>
            <a:chExt cx="1765660" cy="1206740"/>
          </a:xfrm>
        </p:grpSpPr>
        <p:sp>
          <p:nvSpPr>
            <p:cNvPr id="18" name="Arc 17"/>
            <p:cNvSpPr/>
            <p:nvPr/>
          </p:nvSpPr>
          <p:spPr>
            <a:xfrm rot="153003">
              <a:off x="7527376" y="1859700"/>
              <a:ext cx="705396" cy="1191074"/>
            </a:xfrm>
            <a:prstGeom prst="arc">
              <a:avLst>
                <a:gd name="adj1" fmla="val 17115426"/>
                <a:gd name="adj2" fmla="val 4310371"/>
              </a:avLst>
            </a:prstGeom>
            <a:ln w="381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95511"/>
                <a:gd name="adj2" fmla="val 4310371"/>
              </a:avLst>
            </a:prstGeom>
            <a:ln w="381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p:nvPr/>
          </p:nvCxnSpPr>
          <p:spPr>
            <a:xfrm flipV="1">
              <a:off x="8060298" y="1925620"/>
              <a:ext cx="665831" cy="4719"/>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8036563" y="2945946"/>
              <a:ext cx="688289" cy="17088"/>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a:off x="8378524" y="1925620"/>
              <a:ext cx="6659" cy="1028869"/>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1578921" y="1087388"/>
            <a:ext cx="2575057" cy="2760712"/>
            <a:chOff x="2866114" y="1789338"/>
            <a:chExt cx="1237213" cy="1271457"/>
          </a:xfrm>
        </p:grpSpPr>
        <p:grpSp>
          <p:nvGrpSpPr>
            <p:cNvPr id="17" name="Group 16"/>
            <p:cNvGrpSpPr/>
            <p:nvPr/>
          </p:nvGrpSpPr>
          <p:grpSpPr>
            <a:xfrm>
              <a:off x="2866114" y="1789338"/>
              <a:ext cx="1237213" cy="1271457"/>
              <a:chOff x="2866114" y="1789338"/>
              <a:chExt cx="1237213" cy="1271457"/>
            </a:xfrm>
          </p:grpSpPr>
          <p:sp>
            <p:nvSpPr>
              <p:cNvPr id="13" name="Arc 12"/>
              <p:cNvSpPr/>
              <p:nvPr/>
            </p:nvSpPr>
            <p:spPr>
              <a:xfrm>
                <a:off x="2866114" y="1814468"/>
                <a:ext cx="844030" cy="1243710"/>
              </a:xfrm>
              <a:prstGeom prst="arc">
                <a:avLst>
                  <a:gd name="adj1" fmla="val 17115426"/>
                  <a:gd name="adj2" fmla="val 4443680"/>
                </a:avLst>
              </a:prstGeom>
              <a:ln w="381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89338"/>
                <a:ext cx="903625" cy="1271457"/>
              </a:xfrm>
              <a:prstGeom prst="arc">
                <a:avLst>
                  <a:gd name="adj1" fmla="val 17295511"/>
                  <a:gd name="adj2" fmla="val 4310371"/>
                </a:avLst>
              </a:prstGeom>
              <a:ln w="381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a:endCxn id="13" idx="2"/>
            </p:cNvCxnSpPr>
            <p:nvPr/>
          </p:nvCxnSpPr>
          <p:spPr>
            <a:xfrm>
              <a:off x="3448185" y="1855785"/>
              <a:ext cx="9586" cy="1149938"/>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731520" y="2514600"/>
            <a:ext cx="4669155"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6145866" y="2478581"/>
            <a:ext cx="4748011" cy="0"/>
          </a:xfrm>
          <a:prstGeom prst="line">
            <a:avLst/>
          </a:prstGeom>
          <a:ln w="38100"/>
        </p:spPr>
        <p:style>
          <a:lnRef idx="2">
            <a:schemeClr val="dk1"/>
          </a:lnRef>
          <a:fillRef idx="0">
            <a:schemeClr val="dk1"/>
          </a:fillRef>
          <a:effectRef idx="1">
            <a:schemeClr val="dk1"/>
          </a:effectRef>
          <a:fontRef idx="minor">
            <a:schemeClr val="tx1"/>
          </a:fontRef>
        </p:style>
      </p:cxnSp>
      <p:sp>
        <p:nvSpPr>
          <p:cNvPr id="58" name="Oval 57"/>
          <p:cNvSpPr/>
          <p:nvPr/>
        </p:nvSpPr>
        <p:spPr>
          <a:xfrm>
            <a:off x="3940729" y="2446623"/>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p:cNvSpPr/>
          <p:nvPr/>
        </p:nvSpPr>
        <p:spPr>
          <a:xfrm>
            <a:off x="7777662" y="2412225"/>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TextBox 78"/>
          <p:cNvSpPr txBox="1"/>
          <p:nvPr/>
        </p:nvSpPr>
        <p:spPr>
          <a:xfrm>
            <a:off x="3976441" y="2439548"/>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7481930" y="2499960"/>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778328" y="4128788"/>
            <a:ext cx="10775043" cy="1200329"/>
          </a:xfrm>
          <a:prstGeom prst="rect">
            <a:avLst/>
          </a:prstGeom>
          <a:noFill/>
        </p:spPr>
        <p:txBody>
          <a:bodyPr wrap="square" rtlCol="0">
            <a:spAutoFit/>
          </a:bodyPr>
          <a:lstStyle/>
          <a:p>
            <a:r>
              <a:rPr lang="en-US" sz="3600" b="1" dirty="0" err="1" smtClean="0">
                <a:latin typeface="NikoshBAN" panose="02000000000000000000" pitchFamily="2" charset="0"/>
                <a:cs typeface="NikoshBAN" panose="02000000000000000000" pitchFamily="2" charset="0"/>
              </a:rPr>
              <a:t>ফোকাস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দূরত্বঃ</a:t>
            </a:r>
            <a:r>
              <a:rPr lang="en-US" sz="3600" b="1" dirty="0" smtClean="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লেন্সের আলোক কেন্দ্র থেকে প্রধান ফোকাস পর্যন্ত দূরত্ব  ফোকাস দূরত্ব বলে।</a:t>
            </a:r>
            <a:endParaRPr lang="en-US" sz="3600" b="1" u="sng" dirty="0">
              <a:latin typeface="NikoshBAN" panose="02000000000000000000" pitchFamily="2" charset="0"/>
              <a:cs typeface="NikoshBAN" panose="02000000000000000000" pitchFamily="2" charset="0"/>
            </a:endParaRPr>
          </a:p>
        </p:txBody>
      </p:sp>
      <p:sp>
        <p:nvSpPr>
          <p:cNvPr id="40" name="TextBox 39"/>
          <p:cNvSpPr txBox="1"/>
          <p:nvPr/>
        </p:nvSpPr>
        <p:spPr>
          <a:xfrm>
            <a:off x="778328" y="4658605"/>
            <a:ext cx="10775043" cy="1200329"/>
          </a:xfrm>
          <a:prstGeom prst="rect">
            <a:avLst/>
          </a:prstGeom>
          <a:noFill/>
        </p:spPr>
        <p:txBody>
          <a:bodyPr wrap="square" rtlCol="0">
            <a:spAutoFit/>
          </a:bodyPr>
          <a:lstStyle/>
          <a:p>
            <a:pPr algn="just"/>
            <a:r>
              <a:rPr lang="en-US" sz="3600" b="1" dirty="0" err="1" smtClean="0">
                <a:latin typeface="NikoshBAN" panose="02000000000000000000" pitchFamily="2" charset="0"/>
                <a:cs typeface="NikoshBAN" panose="02000000000000000000" pitchFamily="2" charset="0"/>
              </a:rPr>
              <a:t>ফোকাস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তলঃ</a:t>
            </a:r>
            <a:r>
              <a:rPr lang="en-US" sz="3600" b="1" dirty="0" smtClean="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প্রধান ফোকাসের মধ্য দিয়ে লেন্সের প্রধান অক্ষের সঙ্গে লম্বভাবে অবস্থিত কল্পিত </a:t>
            </a:r>
            <a:r>
              <a:rPr lang="bn-BD" sz="3600" dirty="0" smtClean="0">
                <a:latin typeface="NikoshBAN" panose="02000000000000000000" pitchFamily="2" charset="0"/>
                <a:cs typeface="NikoshBAN" panose="02000000000000000000" pitchFamily="2" charset="0"/>
              </a:rPr>
              <a:t>তলকে ফোকাস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তল</a:t>
            </a:r>
            <a:r>
              <a:rPr lang="bn-BD" sz="3600" dirty="0" smtClean="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বলে।</a:t>
            </a:r>
            <a:endParaRPr lang="en-US" sz="3600" b="1" u="sng" dirty="0">
              <a:latin typeface="NikoshBAN" panose="02000000000000000000" pitchFamily="2" charset="0"/>
              <a:cs typeface="NikoshBAN" panose="02000000000000000000" pitchFamily="2" charset="0"/>
            </a:endParaRPr>
          </a:p>
        </p:txBody>
      </p:sp>
      <p:cxnSp>
        <p:nvCxnSpPr>
          <p:cNvPr id="41" name="Straight Arrow Connector 40"/>
          <p:cNvCxnSpPr/>
          <p:nvPr/>
        </p:nvCxnSpPr>
        <p:spPr>
          <a:xfrm>
            <a:off x="2830086" y="2718624"/>
            <a:ext cx="1219398" cy="109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15067" y="2764638"/>
            <a:ext cx="54181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cxnSp>
        <p:nvCxnSpPr>
          <p:cNvPr id="50" name="Straight Arrow Connector 49"/>
          <p:cNvCxnSpPr/>
          <p:nvPr/>
        </p:nvCxnSpPr>
        <p:spPr>
          <a:xfrm flipV="1">
            <a:off x="7828115" y="2730966"/>
            <a:ext cx="1030761" cy="1504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122004" y="2702716"/>
            <a:ext cx="54181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3601220" y="1597660"/>
            <a:ext cx="939375" cy="1775095"/>
            <a:chOff x="3601219" y="1508760"/>
            <a:chExt cx="939375" cy="1775095"/>
          </a:xfrm>
        </p:grpSpPr>
        <p:sp>
          <p:nvSpPr>
            <p:cNvPr id="15" name="Rectangle 14"/>
            <p:cNvSpPr/>
            <p:nvPr/>
          </p:nvSpPr>
          <p:spPr>
            <a:xfrm>
              <a:off x="3601219" y="1508760"/>
              <a:ext cx="939375" cy="1775095"/>
            </a:xfrm>
            <a:custGeom>
              <a:avLst/>
              <a:gdLst>
                <a:gd name="connsiteX0" fmla="*/ 0 w 1475616"/>
                <a:gd name="connsiteY0" fmla="*/ 0 h 1704155"/>
                <a:gd name="connsiteX1" fmla="*/ 1475616 w 1475616"/>
                <a:gd name="connsiteY1" fmla="*/ 0 h 1704155"/>
                <a:gd name="connsiteX2" fmla="*/ 1475616 w 1475616"/>
                <a:gd name="connsiteY2" fmla="*/ 1704155 h 1704155"/>
                <a:gd name="connsiteX3" fmla="*/ 0 w 1475616"/>
                <a:gd name="connsiteY3" fmla="*/ 1704155 h 1704155"/>
                <a:gd name="connsiteX4" fmla="*/ 0 w 1475616"/>
                <a:gd name="connsiteY4" fmla="*/ 0 h 1704155"/>
                <a:gd name="connsiteX0" fmla="*/ 63500 w 1475616"/>
                <a:gd name="connsiteY0" fmla="*/ 63500 h 1704155"/>
                <a:gd name="connsiteX1" fmla="*/ 1475616 w 1475616"/>
                <a:gd name="connsiteY1" fmla="*/ 0 h 1704155"/>
                <a:gd name="connsiteX2" fmla="*/ 1475616 w 1475616"/>
                <a:gd name="connsiteY2" fmla="*/ 1704155 h 1704155"/>
                <a:gd name="connsiteX3" fmla="*/ 0 w 1475616"/>
                <a:gd name="connsiteY3" fmla="*/ 1704155 h 1704155"/>
                <a:gd name="connsiteX4" fmla="*/ 63500 w 1475616"/>
                <a:gd name="connsiteY4" fmla="*/ 63500 h 1704155"/>
                <a:gd name="connsiteX0" fmla="*/ 0 w 1412116"/>
                <a:gd name="connsiteY0" fmla="*/ 63500 h 1704155"/>
                <a:gd name="connsiteX1" fmla="*/ 1412116 w 1412116"/>
                <a:gd name="connsiteY1" fmla="*/ 0 h 1704155"/>
                <a:gd name="connsiteX2" fmla="*/ 1412116 w 1412116"/>
                <a:gd name="connsiteY2" fmla="*/ 1704155 h 1704155"/>
                <a:gd name="connsiteX3" fmla="*/ 25400 w 1412116"/>
                <a:gd name="connsiteY3" fmla="*/ 1678755 h 1704155"/>
                <a:gd name="connsiteX4" fmla="*/ 0 w 1412116"/>
                <a:gd name="connsiteY4" fmla="*/ 63500 h 1704155"/>
                <a:gd name="connsiteX0" fmla="*/ 62301 w 1386716"/>
                <a:gd name="connsiteY0" fmla="*/ 148847 h 1704155"/>
                <a:gd name="connsiteX1" fmla="*/ 1386716 w 1386716"/>
                <a:gd name="connsiteY1" fmla="*/ 0 h 1704155"/>
                <a:gd name="connsiteX2" fmla="*/ 1386716 w 1386716"/>
                <a:gd name="connsiteY2" fmla="*/ 1704155 h 1704155"/>
                <a:gd name="connsiteX3" fmla="*/ 0 w 1386716"/>
                <a:gd name="connsiteY3" fmla="*/ 1678755 h 1704155"/>
                <a:gd name="connsiteX4" fmla="*/ 62301 w 1386716"/>
                <a:gd name="connsiteY4" fmla="*/ 148847 h 1704155"/>
                <a:gd name="connsiteX0" fmla="*/ 0 w 1324415"/>
                <a:gd name="connsiteY0" fmla="*/ 148847 h 1704155"/>
                <a:gd name="connsiteX1" fmla="*/ 1324415 w 1324415"/>
                <a:gd name="connsiteY1" fmla="*/ 0 h 1704155"/>
                <a:gd name="connsiteX2" fmla="*/ 1324415 w 1324415"/>
                <a:gd name="connsiteY2" fmla="*/ 1704155 h 1704155"/>
                <a:gd name="connsiteX3" fmla="*/ 10783 w 1324415"/>
                <a:gd name="connsiteY3" fmla="*/ 1556831 h 1704155"/>
                <a:gd name="connsiteX4" fmla="*/ 0 w 1324415"/>
                <a:gd name="connsiteY4" fmla="*/ 148847 h 1704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15" h="1704155">
                  <a:moveTo>
                    <a:pt x="0" y="148847"/>
                  </a:moveTo>
                  <a:lnTo>
                    <a:pt x="1324415" y="0"/>
                  </a:lnTo>
                  <a:lnTo>
                    <a:pt x="1324415" y="1704155"/>
                  </a:lnTo>
                  <a:lnTo>
                    <a:pt x="10783" y="1556831"/>
                  </a:lnTo>
                  <a:cubicBezTo>
                    <a:pt x="7189" y="1087503"/>
                    <a:pt x="3594" y="618175"/>
                    <a:pt x="0" y="148847"/>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4006096" y="1609447"/>
              <a:ext cx="0" cy="15749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flipH="1">
            <a:off x="7359760" y="1550745"/>
            <a:ext cx="832583" cy="1775095"/>
            <a:chOff x="3601219" y="1508760"/>
            <a:chExt cx="939375" cy="1775095"/>
          </a:xfrm>
        </p:grpSpPr>
        <p:sp>
          <p:nvSpPr>
            <p:cNvPr id="62" name="Rectangle 14"/>
            <p:cNvSpPr/>
            <p:nvPr/>
          </p:nvSpPr>
          <p:spPr>
            <a:xfrm>
              <a:off x="3601219" y="1508760"/>
              <a:ext cx="939375" cy="1775095"/>
            </a:xfrm>
            <a:custGeom>
              <a:avLst/>
              <a:gdLst>
                <a:gd name="connsiteX0" fmla="*/ 0 w 1475616"/>
                <a:gd name="connsiteY0" fmla="*/ 0 h 1704155"/>
                <a:gd name="connsiteX1" fmla="*/ 1475616 w 1475616"/>
                <a:gd name="connsiteY1" fmla="*/ 0 h 1704155"/>
                <a:gd name="connsiteX2" fmla="*/ 1475616 w 1475616"/>
                <a:gd name="connsiteY2" fmla="*/ 1704155 h 1704155"/>
                <a:gd name="connsiteX3" fmla="*/ 0 w 1475616"/>
                <a:gd name="connsiteY3" fmla="*/ 1704155 h 1704155"/>
                <a:gd name="connsiteX4" fmla="*/ 0 w 1475616"/>
                <a:gd name="connsiteY4" fmla="*/ 0 h 1704155"/>
                <a:gd name="connsiteX0" fmla="*/ 63500 w 1475616"/>
                <a:gd name="connsiteY0" fmla="*/ 63500 h 1704155"/>
                <a:gd name="connsiteX1" fmla="*/ 1475616 w 1475616"/>
                <a:gd name="connsiteY1" fmla="*/ 0 h 1704155"/>
                <a:gd name="connsiteX2" fmla="*/ 1475616 w 1475616"/>
                <a:gd name="connsiteY2" fmla="*/ 1704155 h 1704155"/>
                <a:gd name="connsiteX3" fmla="*/ 0 w 1475616"/>
                <a:gd name="connsiteY3" fmla="*/ 1704155 h 1704155"/>
                <a:gd name="connsiteX4" fmla="*/ 63500 w 1475616"/>
                <a:gd name="connsiteY4" fmla="*/ 63500 h 1704155"/>
                <a:gd name="connsiteX0" fmla="*/ 0 w 1412116"/>
                <a:gd name="connsiteY0" fmla="*/ 63500 h 1704155"/>
                <a:gd name="connsiteX1" fmla="*/ 1412116 w 1412116"/>
                <a:gd name="connsiteY1" fmla="*/ 0 h 1704155"/>
                <a:gd name="connsiteX2" fmla="*/ 1412116 w 1412116"/>
                <a:gd name="connsiteY2" fmla="*/ 1704155 h 1704155"/>
                <a:gd name="connsiteX3" fmla="*/ 25400 w 1412116"/>
                <a:gd name="connsiteY3" fmla="*/ 1678755 h 1704155"/>
                <a:gd name="connsiteX4" fmla="*/ 0 w 1412116"/>
                <a:gd name="connsiteY4" fmla="*/ 63500 h 1704155"/>
                <a:gd name="connsiteX0" fmla="*/ 62301 w 1386716"/>
                <a:gd name="connsiteY0" fmla="*/ 148847 h 1704155"/>
                <a:gd name="connsiteX1" fmla="*/ 1386716 w 1386716"/>
                <a:gd name="connsiteY1" fmla="*/ 0 h 1704155"/>
                <a:gd name="connsiteX2" fmla="*/ 1386716 w 1386716"/>
                <a:gd name="connsiteY2" fmla="*/ 1704155 h 1704155"/>
                <a:gd name="connsiteX3" fmla="*/ 0 w 1386716"/>
                <a:gd name="connsiteY3" fmla="*/ 1678755 h 1704155"/>
                <a:gd name="connsiteX4" fmla="*/ 62301 w 1386716"/>
                <a:gd name="connsiteY4" fmla="*/ 148847 h 1704155"/>
                <a:gd name="connsiteX0" fmla="*/ 0 w 1324415"/>
                <a:gd name="connsiteY0" fmla="*/ 148847 h 1704155"/>
                <a:gd name="connsiteX1" fmla="*/ 1324415 w 1324415"/>
                <a:gd name="connsiteY1" fmla="*/ 0 h 1704155"/>
                <a:gd name="connsiteX2" fmla="*/ 1324415 w 1324415"/>
                <a:gd name="connsiteY2" fmla="*/ 1704155 h 1704155"/>
                <a:gd name="connsiteX3" fmla="*/ 10783 w 1324415"/>
                <a:gd name="connsiteY3" fmla="*/ 1556831 h 1704155"/>
                <a:gd name="connsiteX4" fmla="*/ 0 w 1324415"/>
                <a:gd name="connsiteY4" fmla="*/ 148847 h 1704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15" h="1704155">
                  <a:moveTo>
                    <a:pt x="0" y="148847"/>
                  </a:moveTo>
                  <a:lnTo>
                    <a:pt x="1324415" y="0"/>
                  </a:lnTo>
                  <a:lnTo>
                    <a:pt x="1324415" y="1704155"/>
                  </a:lnTo>
                  <a:lnTo>
                    <a:pt x="10783" y="1556831"/>
                  </a:lnTo>
                  <a:cubicBezTo>
                    <a:pt x="7189" y="1087503"/>
                    <a:pt x="3594" y="618175"/>
                    <a:pt x="0" y="148847"/>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4006096" y="1609447"/>
              <a:ext cx="0" cy="15749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162445" y="435382"/>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48" name="TextBox 47"/>
          <p:cNvSpPr txBox="1"/>
          <p:nvPr/>
        </p:nvSpPr>
        <p:spPr>
          <a:xfrm>
            <a:off x="8086168" y="430231"/>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17533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500"/>
                                        <p:tgtEl>
                                          <p:spTgt spid="61"/>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6" presetClass="entr" presetSubtype="21"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arn(inVertical)">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35" presetClass="emph" presetSubtype="0" repeatCount="indefinite" fill="hold" nodeType="withEffect">
                                  <p:stCondLst>
                                    <p:cond delay="0"/>
                                  </p:stCondLst>
                                  <p:endCondLst>
                                    <p:cond evt="onNext" delay="0">
                                      <p:tgtEl>
                                        <p:sldTgt/>
                                      </p:tgtEl>
                                    </p:cond>
                                  </p:endCondLst>
                                  <p:childTnLst>
                                    <p:anim calcmode="discrete" valueType="str">
                                      <p:cBhvr>
                                        <p:cTn id="64" dur="1000" fill="hold"/>
                                        <p:tgtEl>
                                          <p:spTgt spid="41"/>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nodeType="withEffect">
                                  <p:stCondLst>
                                    <p:cond delay="0"/>
                                  </p:stCondLst>
                                  <p:endCondLst>
                                    <p:cond evt="onNext" delay="0">
                                      <p:tgtEl>
                                        <p:sldTgt/>
                                      </p:tgtEl>
                                    </p:cond>
                                  </p:endCondLst>
                                  <p:childTnLst>
                                    <p:anim calcmode="discrete" valueType="str">
                                      <p:cBhvr>
                                        <p:cTn id="66" dur="10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41"/>
                                        </p:tgtEl>
                                      </p:cBhvr>
                                    </p:animEffect>
                                    <p:set>
                                      <p:cBhvr>
                                        <p:cTn id="71" dur="1" fill="hold">
                                          <p:stCondLst>
                                            <p:cond delay="499"/>
                                          </p:stCondLst>
                                        </p:cTn>
                                        <p:tgtEl>
                                          <p:spTgt spid="4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1"/>
                                        </p:tgtEl>
                                      </p:cBhvr>
                                    </p:animEffect>
                                    <p:set>
                                      <p:cBhvr>
                                        <p:cTn id="77" dur="1" fill="hold">
                                          <p:stCondLst>
                                            <p:cond delay="499"/>
                                          </p:stCondLst>
                                        </p:cTn>
                                        <p:tgtEl>
                                          <p:spTgt spid="5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9"/>
                                        </p:tgtEl>
                                      </p:cBhvr>
                                    </p:animEffect>
                                    <p:set>
                                      <p:cBhvr>
                                        <p:cTn id="83" dur="1" fill="hold">
                                          <p:stCondLst>
                                            <p:cond delay="499"/>
                                          </p:stCondLst>
                                        </p:cTn>
                                        <p:tgtEl>
                                          <p:spTgt spid="3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1" grpId="0" animBg="1"/>
      <p:bldP spid="79" grpId="0"/>
      <p:bldP spid="83" grpId="0"/>
      <p:bldP spid="39" grpId="0"/>
      <p:bldP spid="39" grpId="1"/>
      <p:bldP spid="40" grpId="0"/>
      <p:bldP spid="42" grpId="0"/>
      <p:bldP spid="42" grpId="1"/>
      <p:bldP spid="51" grpId="0"/>
      <p:bldP spid="51" grpId="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488873" y="193398"/>
            <a:ext cx="3200399" cy="923330"/>
          </a:xfrm>
          <a:prstGeom prst="rect">
            <a:avLst/>
          </a:prstGeom>
          <a:noFill/>
        </p:spPr>
        <p:txBody>
          <a:bodyPr wrap="square" rtlCol="0">
            <a:spAutoFit/>
          </a:bodyPr>
          <a:lstStyle/>
          <a:p>
            <a:pPr algn="ctr"/>
            <a:r>
              <a:rPr lang="en-US" sz="5400" u="sng" dirty="0" err="1" smtClean="0">
                <a:latin typeface="NikoshBAN" panose="02000000000000000000" pitchFamily="2" charset="0"/>
                <a:cs typeface="NikoshBAN" panose="02000000000000000000" pitchFamily="2" charset="0"/>
              </a:rPr>
              <a:t>দলীয়</a:t>
            </a:r>
            <a:r>
              <a:rPr lang="en-US" sz="5400" u="sng" dirty="0" smtClean="0">
                <a:latin typeface="NikoshBAN" panose="02000000000000000000" pitchFamily="2" charset="0"/>
                <a:cs typeface="NikoshBAN" panose="02000000000000000000" pitchFamily="2" charset="0"/>
              </a:rPr>
              <a:t> </a:t>
            </a:r>
            <a:r>
              <a:rPr lang="en-US" sz="5400" u="sng" dirty="0" err="1" smtClean="0">
                <a:latin typeface="NikoshBAN" panose="02000000000000000000" pitchFamily="2" charset="0"/>
                <a:cs typeface="NikoshBAN" panose="02000000000000000000" pitchFamily="2" charset="0"/>
              </a:rPr>
              <a:t>কাজ</a:t>
            </a:r>
            <a:endParaRPr lang="en-US" sz="5400" u="sng" dirty="0">
              <a:latin typeface="NikoshBAN" panose="02000000000000000000" pitchFamily="2" charset="0"/>
              <a:cs typeface="NikoshBAN" panose="02000000000000000000" pitchFamily="2" charset="0"/>
            </a:endParaRPr>
          </a:p>
        </p:txBody>
      </p:sp>
      <p:sp>
        <p:nvSpPr>
          <p:cNvPr id="8" name="TextBox 7"/>
          <p:cNvSpPr txBox="1"/>
          <p:nvPr/>
        </p:nvSpPr>
        <p:spPr>
          <a:xfrm>
            <a:off x="905668" y="5605077"/>
            <a:ext cx="10420598" cy="1015663"/>
          </a:xfrm>
          <a:prstGeom prst="rect">
            <a:avLst/>
          </a:prstGeom>
          <a:no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লেন্সের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আলোর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প্রতিসরণের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ক্ষেত্রে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ঘটে</a:t>
            </a:r>
            <a:r>
              <a:rPr lang="en-US"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437" y="1088127"/>
            <a:ext cx="7297270" cy="4560795"/>
          </a:xfrm>
          <a:prstGeom prst="rect">
            <a:avLst/>
          </a:prstGeom>
        </p:spPr>
      </p:pic>
    </p:spTree>
    <p:extLst>
      <p:ext uri="{BB962C8B-B14F-4D97-AF65-F5344CB8AC3E}">
        <p14:creationId xmlns:p14="http://schemas.microsoft.com/office/powerpoint/2010/main" val="411739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0" y="-5100"/>
            <a:ext cx="12192000" cy="6858000"/>
            <a:chOff x="0" y="-39189"/>
            <a:chExt cx="12192000" cy="6858000"/>
          </a:xfrm>
        </p:grpSpPr>
        <p:pic>
          <p:nvPicPr>
            <p:cNvPr id="85" name="Picture 8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39189"/>
              <a:ext cx="12192000" cy="6858000"/>
            </a:xfrm>
            <a:prstGeom prst="rect">
              <a:avLst/>
            </a:prstGeom>
          </p:spPr>
        </p:pic>
        <p:sp>
          <p:nvSpPr>
            <p:cNvPr id="86" name="Rectangle 85"/>
            <p:cNvSpPr/>
            <p:nvPr/>
          </p:nvSpPr>
          <p:spPr>
            <a:xfrm>
              <a:off x="96981" y="70859"/>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408201" y="1383718"/>
            <a:ext cx="3006696" cy="2421315"/>
            <a:chOff x="7527376" y="1844034"/>
            <a:chExt cx="1765660" cy="1206740"/>
          </a:xfrm>
        </p:grpSpPr>
        <p:sp>
          <p:nvSpPr>
            <p:cNvPr id="18" name="Arc 17"/>
            <p:cNvSpPr/>
            <p:nvPr/>
          </p:nvSpPr>
          <p:spPr>
            <a:xfrm rot="153003">
              <a:off x="7527376" y="1859700"/>
              <a:ext cx="705396" cy="1191074"/>
            </a:xfrm>
            <a:prstGeom prst="arc">
              <a:avLst>
                <a:gd name="adj1" fmla="val 17115426"/>
                <a:gd name="adj2" fmla="val 4310371"/>
              </a:avLst>
            </a:prstGeom>
            <a:ln w="38100">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95511"/>
                <a:gd name="adj2" fmla="val 4310371"/>
              </a:avLst>
            </a:prstGeom>
            <a:ln w="38100">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p:nvPr/>
          </p:nvCxnSpPr>
          <p:spPr>
            <a:xfrm flipV="1">
              <a:off x="8060298" y="1925620"/>
              <a:ext cx="665831" cy="4719"/>
            </a:xfrm>
            <a:prstGeom prst="line">
              <a:avLst/>
            </a:prstGeom>
            <a:ln w="38100">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8027613" y="2950540"/>
              <a:ext cx="697716" cy="20090"/>
            </a:xfrm>
            <a:prstGeom prst="line">
              <a:avLst/>
            </a:prstGeom>
            <a:ln w="38100">
              <a:solidFill>
                <a:srgbClr val="C0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a:off x="8373548" y="1925620"/>
              <a:ext cx="2162" cy="1046180"/>
            </a:xfrm>
            <a:prstGeom prst="line">
              <a:avLst/>
            </a:prstGeom>
            <a:ln w="38100">
              <a:solidFill>
                <a:srgbClr val="C00000"/>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1578921" y="1146405"/>
            <a:ext cx="2575057" cy="2760712"/>
            <a:chOff x="2866114" y="1789338"/>
            <a:chExt cx="1237213" cy="1271457"/>
          </a:xfrm>
        </p:grpSpPr>
        <p:grpSp>
          <p:nvGrpSpPr>
            <p:cNvPr id="17" name="Group 16"/>
            <p:cNvGrpSpPr/>
            <p:nvPr/>
          </p:nvGrpSpPr>
          <p:grpSpPr>
            <a:xfrm>
              <a:off x="2866114" y="1789338"/>
              <a:ext cx="1237213" cy="1271457"/>
              <a:chOff x="2866114" y="1789338"/>
              <a:chExt cx="1237213" cy="1271457"/>
            </a:xfrm>
          </p:grpSpPr>
          <p:sp>
            <p:nvSpPr>
              <p:cNvPr id="13" name="Arc 12"/>
              <p:cNvSpPr/>
              <p:nvPr/>
            </p:nvSpPr>
            <p:spPr>
              <a:xfrm>
                <a:off x="2866114" y="1805446"/>
                <a:ext cx="844030" cy="1252732"/>
              </a:xfrm>
              <a:prstGeom prst="arc">
                <a:avLst>
                  <a:gd name="adj1" fmla="val 17160700"/>
                  <a:gd name="adj2" fmla="val 440431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89338"/>
                <a:ext cx="903625" cy="1271457"/>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p:nvPr/>
          </p:nvCxnSpPr>
          <p:spPr>
            <a:xfrm>
              <a:off x="3452456" y="1852276"/>
              <a:ext cx="4623" cy="1152892"/>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731520" y="2573617"/>
            <a:ext cx="4669155" cy="0"/>
          </a:xfrm>
          <a:prstGeom prst="line">
            <a:avLst/>
          </a:prstGeom>
          <a:ln w="38100"/>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2053798" y="3830572"/>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7934635" y="3810274"/>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cxnSp>
        <p:nvCxnSpPr>
          <p:cNvPr id="61" name="Straight Connector 60"/>
          <p:cNvCxnSpPr/>
          <p:nvPr/>
        </p:nvCxnSpPr>
        <p:spPr>
          <a:xfrm>
            <a:off x="6436153" y="2552112"/>
            <a:ext cx="4748011" cy="0"/>
          </a:xfrm>
          <a:prstGeom prst="line">
            <a:avLst/>
          </a:prstGeom>
          <a:ln w="38100"/>
        </p:spPr>
        <p:style>
          <a:lnRef idx="2">
            <a:schemeClr val="dk1"/>
          </a:lnRef>
          <a:fillRef idx="0">
            <a:schemeClr val="dk1"/>
          </a:fillRef>
          <a:effectRef idx="1">
            <a:schemeClr val="dk1"/>
          </a:effectRef>
          <a:fontRef idx="minor">
            <a:schemeClr val="tx1"/>
          </a:fontRef>
        </p:style>
      </p:cxnSp>
      <p:sp>
        <p:nvSpPr>
          <p:cNvPr id="58" name="Oval 57"/>
          <p:cNvSpPr/>
          <p:nvPr/>
        </p:nvSpPr>
        <p:spPr>
          <a:xfrm>
            <a:off x="2743707" y="2505640"/>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8795614" y="2491923"/>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TextBox 43"/>
          <p:cNvSpPr txBox="1"/>
          <p:nvPr/>
        </p:nvSpPr>
        <p:spPr>
          <a:xfrm>
            <a:off x="731519" y="4702733"/>
            <a:ext cx="10590905" cy="1077218"/>
          </a:xfrm>
          <a:prstGeom prst="rect">
            <a:avLst/>
          </a:prstGeom>
          <a:noFill/>
        </p:spPr>
        <p:txBody>
          <a:bodyPr wrap="square" rtlCol="0">
            <a:spAutoFit/>
          </a:bodyPr>
          <a:lstStyle/>
          <a:p>
            <a:pPr algn="just"/>
            <a:r>
              <a:rPr lang="en-US" sz="3200" dirty="0" smtClean="0">
                <a:latin typeface="NikoshBAN" panose="02000000000000000000" pitchFamily="2" charset="0"/>
                <a:cs typeface="NikoshBAN" panose="02000000000000000000" pitchFamily="2" charset="0"/>
              </a:rPr>
              <a:t>1। </a:t>
            </a:r>
            <a:r>
              <a:rPr lang="en-US" sz="3200" dirty="0" err="1" smtClean="0">
                <a:latin typeface="NikoshBAN" panose="02000000000000000000" pitchFamily="2" charset="0"/>
                <a:cs typeface="NikoshBAN" panose="02000000000000000000" pitchFamily="2" charset="0"/>
              </a:rPr>
              <a:t>আলোক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সোজাসুজি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পাতলা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লেন্সে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সমান্তরালে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লেন্সে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a:t>
            </a:r>
            <a:endParaRPr lang="en-US" sz="3200" u="sng" dirty="0">
              <a:latin typeface="NikoshBAN" panose="02000000000000000000" pitchFamily="2" charset="0"/>
              <a:cs typeface="NikoshBAN" panose="02000000000000000000" pitchFamily="2" charset="0"/>
            </a:endParaRPr>
          </a:p>
        </p:txBody>
      </p:sp>
      <p:grpSp>
        <p:nvGrpSpPr>
          <p:cNvPr id="28" name="Group 27"/>
          <p:cNvGrpSpPr/>
          <p:nvPr/>
        </p:nvGrpSpPr>
        <p:grpSpPr>
          <a:xfrm>
            <a:off x="885370" y="1137507"/>
            <a:ext cx="3547505" cy="2660514"/>
            <a:chOff x="1001287" y="1088587"/>
            <a:chExt cx="3152716" cy="2364435"/>
          </a:xfrm>
        </p:grpSpPr>
        <p:cxnSp>
          <p:nvCxnSpPr>
            <p:cNvPr id="23" name="Straight Arrow Connector 22"/>
            <p:cNvCxnSpPr/>
            <p:nvPr/>
          </p:nvCxnSpPr>
          <p:spPr>
            <a:xfrm>
              <a:off x="1001287" y="1088587"/>
              <a:ext cx="3121644" cy="23451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rot="10800000" flipV="1">
              <a:off x="3975648" y="327459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TextBox 1"/>
          <p:cNvSpPr txBox="1"/>
          <p:nvPr/>
        </p:nvSpPr>
        <p:spPr>
          <a:xfrm>
            <a:off x="3285864" y="207936"/>
            <a:ext cx="5148759" cy="646331"/>
          </a:xfrm>
          <a:prstGeom prst="rect">
            <a:avLst/>
          </a:prstGeom>
          <a:noFill/>
        </p:spPr>
        <p:txBody>
          <a:bodyPr wrap="square" rtlCol="0">
            <a:spAutoFit/>
          </a:bodyPr>
          <a:lstStyle/>
          <a:p>
            <a:r>
              <a:rPr lang="en-US" sz="3600" u="sng" dirty="0" err="1" smtClean="0">
                <a:latin typeface="NikoshBAN" panose="02000000000000000000" pitchFamily="2" charset="0"/>
                <a:cs typeface="NikoshBAN" panose="02000000000000000000" pitchFamily="2" charset="0"/>
              </a:rPr>
              <a:t>লেন্সে</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আলো</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প্রতিসরণের</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রশ্মি</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চিত্র</a:t>
            </a:r>
            <a:endParaRPr lang="en-US" sz="3600" u="sng" dirty="0">
              <a:latin typeface="NikoshBAN" panose="02000000000000000000" pitchFamily="2" charset="0"/>
              <a:cs typeface="NikoshBAN" panose="02000000000000000000" pitchFamily="2" charset="0"/>
            </a:endParaRPr>
          </a:p>
        </p:txBody>
      </p:sp>
      <p:grpSp>
        <p:nvGrpSpPr>
          <p:cNvPr id="41" name="Group 40"/>
          <p:cNvGrpSpPr/>
          <p:nvPr/>
        </p:nvGrpSpPr>
        <p:grpSpPr>
          <a:xfrm>
            <a:off x="7291701" y="1378831"/>
            <a:ext cx="2893976" cy="2170059"/>
            <a:chOff x="1260027" y="1282963"/>
            <a:chExt cx="2893976" cy="2170059"/>
          </a:xfrm>
        </p:grpSpPr>
        <p:cxnSp>
          <p:nvCxnSpPr>
            <p:cNvPr id="42" name="Straight Arrow Connector 41"/>
            <p:cNvCxnSpPr/>
            <p:nvPr/>
          </p:nvCxnSpPr>
          <p:spPr>
            <a:xfrm>
              <a:off x="1260027" y="1282963"/>
              <a:ext cx="2862904" cy="2150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Isosceles Triangle 42"/>
            <p:cNvSpPr/>
            <p:nvPr/>
          </p:nvSpPr>
          <p:spPr>
            <a:xfrm rot="10800000" flipV="1">
              <a:off x="3975648" y="3274599"/>
              <a:ext cx="178355" cy="178423"/>
            </a:xfrm>
            <a:prstGeom prst="triangle">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961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left)">
                                      <p:cBhvr>
                                        <p:cTn id="33" dur="500"/>
                                        <p:tgtEl>
                                          <p:spTgt spid="6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4"/>
                                        </p:tgtEl>
                                        <p:attrNameLst>
                                          <p:attrName>style.visibility</p:attrName>
                                        </p:attrNameLst>
                                      </p:cBhvr>
                                      <p:to>
                                        <p:strVal val="visible"/>
                                      </p:to>
                                    </p:set>
                                    <p:animEffect transition="in" filter="wipe(left)">
                                      <p:cBhvr>
                                        <p:cTn id="55"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58" grpId="0" animBg="1"/>
      <p:bldP spid="65" grpId="0" animBg="1"/>
      <p:bldP spid="4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0" y="0"/>
            <a:ext cx="12192000" cy="6858000"/>
            <a:chOff x="0" y="0"/>
            <a:chExt cx="12192000" cy="6858000"/>
          </a:xfrm>
        </p:grpSpPr>
        <p:pic>
          <p:nvPicPr>
            <p:cNvPr id="85" name="Picture 8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6" name="Rectangle 85"/>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833116" y="4842865"/>
            <a:ext cx="10529649" cy="1077218"/>
          </a:xfrm>
          <a:prstGeom prst="rect">
            <a:avLst/>
          </a:prstGeom>
          <a:noFill/>
        </p:spPr>
        <p:txBody>
          <a:bodyPr wrap="square" rtlCol="0">
            <a:spAutoFit/>
          </a:bodyPr>
          <a:lstStyle/>
          <a:p>
            <a:pPr algn="just"/>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প্রধান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অক্ষের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সমান্তরালে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ফোকাস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উত্তল</a:t>
            </a:r>
            <a:r>
              <a:rPr lang="en-US" sz="3200" dirty="0" smtClean="0">
                <a:latin typeface="NikoshBAN" panose="02000000000000000000" pitchFamily="2" charset="0"/>
                <a:cs typeface="NikoshBAN" panose="02000000000000000000" pitchFamily="2" charset="0"/>
              </a:rPr>
              <a:t> লেন্স) </a:t>
            </a:r>
            <a:r>
              <a:rPr lang="en-US" sz="3200" dirty="0" err="1" smtClean="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ফোকাস</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অপসৃত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অবতল</a:t>
            </a:r>
            <a:r>
              <a:rPr lang="en-US" sz="3200" dirty="0" smtClean="0">
                <a:latin typeface="NikoshBAN" panose="02000000000000000000" pitchFamily="2" charset="0"/>
                <a:cs typeface="NikoshBAN" panose="02000000000000000000" pitchFamily="2" charset="0"/>
              </a:rPr>
              <a:t> লেন্স)।</a:t>
            </a:r>
            <a:endParaRPr lang="en-US" sz="3200" u="sng" dirty="0">
              <a:latin typeface="NikoshBAN" panose="02000000000000000000" pitchFamily="2" charset="0"/>
              <a:cs typeface="NikoshBAN" panose="02000000000000000000" pitchFamily="2" charset="0"/>
            </a:endParaRPr>
          </a:p>
        </p:txBody>
      </p:sp>
      <p:sp>
        <p:nvSpPr>
          <p:cNvPr id="2" name="TextBox 1"/>
          <p:cNvSpPr txBox="1"/>
          <p:nvPr/>
        </p:nvSpPr>
        <p:spPr>
          <a:xfrm>
            <a:off x="3285864" y="207936"/>
            <a:ext cx="5148759" cy="646331"/>
          </a:xfrm>
          <a:prstGeom prst="rect">
            <a:avLst/>
          </a:prstGeom>
          <a:noFill/>
        </p:spPr>
        <p:txBody>
          <a:bodyPr wrap="square" rtlCol="0">
            <a:spAutoFit/>
          </a:bodyPr>
          <a:lstStyle/>
          <a:p>
            <a:r>
              <a:rPr lang="en-US" sz="3600" u="sng" dirty="0" err="1" smtClean="0">
                <a:latin typeface="NikoshBAN" panose="02000000000000000000" pitchFamily="2" charset="0"/>
                <a:cs typeface="NikoshBAN" panose="02000000000000000000" pitchFamily="2" charset="0"/>
              </a:rPr>
              <a:t>লেন্সে</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আলো</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প্রতিসরণের</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রশ্মি</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চিত্র</a:t>
            </a:r>
            <a:endParaRPr lang="en-US" sz="3600" u="sng" dirty="0">
              <a:latin typeface="NikoshBAN" panose="02000000000000000000" pitchFamily="2" charset="0"/>
              <a:cs typeface="NikoshBAN" panose="02000000000000000000" pitchFamily="2" charset="0"/>
            </a:endParaRPr>
          </a:p>
        </p:txBody>
      </p:sp>
      <p:grpSp>
        <p:nvGrpSpPr>
          <p:cNvPr id="43" name="Group 42"/>
          <p:cNvGrpSpPr/>
          <p:nvPr/>
        </p:nvGrpSpPr>
        <p:grpSpPr>
          <a:xfrm>
            <a:off x="7582338" y="2027729"/>
            <a:ext cx="3006696" cy="2421315"/>
            <a:chOff x="7527376" y="1844034"/>
            <a:chExt cx="1765660" cy="1206740"/>
          </a:xfrm>
        </p:grpSpPr>
        <p:sp>
          <p:nvSpPr>
            <p:cNvPr id="50" name="Arc 49"/>
            <p:cNvSpPr/>
            <p:nvPr/>
          </p:nvSpPr>
          <p:spPr>
            <a:xfrm rot="153003">
              <a:off x="7527376" y="1859700"/>
              <a:ext cx="705396" cy="1191074"/>
            </a:xfrm>
            <a:prstGeom prst="arc">
              <a:avLst>
                <a:gd name="adj1" fmla="val 17034778"/>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51" name="Arc 50"/>
            <p:cNvSpPr/>
            <p:nvPr/>
          </p:nvSpPr>
          <p:spPr>
            <a:xfrm rot="10800000">
              <a:off x="8518698" y="1844034"/>
              <a:ext cx="774338" cy="1182376"/>
            </a:xfrm>
            <a:prstGeom prst="arc">
              <a:avLst>
                <a:gd name="adj1" fmla="val 1722826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52" name="Straight Connector 51"/>
            <p:cNvCxnSpPr>
              <a:endCxn id="51" idx="2"/>
            </p:cNvCxnSpPr>
            <p:nvPr/>
          </p:nvCxnSpPr>
          <p:spPr>
            <a:xfrm flipV="1">
              <a:off x="8060298" y="1926089"/>
              <a:ext cx="648787" cy="425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flipV="1">
              <a:off x="8044395" y="2952517"/>
              <a:ext cx="668540" cy="13365"/>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8380364" y="1925620"/>
              <a:ext cx="0" cy="1026897"/>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55" name="Group 54"/>
          <p:cNvGrpSpPr/>
          <p:nvPr/>
        </p:nvGrpSpPr>
        <p:grpSpPr>
          <a:xfrm>
            <a:off x="1680517" y="1788610"/>
            <a:ext cx="2575057" cy="2760712"/>
            <a:chOff x="2866114" y="1792263"/>
            <a:chExt cx="1237213" cy="1271457"/>
          </a:xfrm>
        </p:grpSpPr>
        <p:grpSp>
          <p:nvGrpSpPr>
            <p:cNvPr id="56" name="Group 55"/>
            <p:cNvGrpSpPr/>
            <p:nvPr/>
          </p:nvGrpSpPr>
          <p:grpSpPr>
            <a:xfrm>
              <a:off x="2866114" y="1792263"/>
              <a:ext cx="1237213" cy="1271457"/>
              <a:chOff x="2866114" y="1792263"/>
              <a:chExt cx="1237213" cy="1271457"/>
            </a:xfrm>
          </p:grpSpPr>
          <p:sp>
            <p:nvSpPr>
              <p:cNvPr id="59" name="Arc 58"/>
              <p:cNvSpPr/>
              <p:nvPr/>
            </p:nvSpPr>
            <p:spPr>
              <a:xfrm>
                <a:off x="2866114" y="1808620"/>
                <a:ext cx="844030" cy="1243710"/>
              </a:xfrm>
              <a:prstGeom prst="arc">
                <a:avLst>
                  <a:gd name="adj1" fmla="val 17115426"/>
                  <a:gd name="adj2" fmla="val 446428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60" name="Arc 59"/>
              <p:cNvSpPr/>
              <p:nvPr/>
            </p:nvSpPr>
            <p:spPr>
              <a:xfrm rot="10800000">
                <a:off x="3199702" y="1792263"/>
                <a:ext cx="903625" cy="1271457"/>
              </a:xfrm>
              <a:prstGeom prst="arc">
                <a:avLst>
                  <a:gd name="adj1" fmla="val 17252810"/>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57" name="Straight Connector 56"/>
            <p:cNvCxnSpPr/>
            <p:nvPr/>
          </p:nvCxnSpPr>
          <p:spPr>
            <a:xfrm>
              <a:off x="3449405" y="1855200"/>
              <a:ext cx="9045" cy="1141914"/>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62" name="Straight Connector 61"/>
          <p:cNvCxnSpPr/>
          <p:nvPr/>
        </p:nvCxnSpPr>
        <p:spPr>
          <a:xfrm>
            <a:off x="833116" y="3209471"/>
            <a:ext cx="4669155" cy="0"/>
          </a:xfrm>
          <a:prstGeom prst="line">
            <a:avLst/>
          </a:prstGeom>
          <a:ln w="28575"/>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2162445" y="1219153"/>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67" name="TextBox 66"/>
          <p:cNvSpPr txBox="1"/>
          <p:nvPr/>
        </p:nvSpPr>
        <p:spPr>
          <a:xfrm>
            <a:off x="8086168" y="1214002"/>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cxnSp>
        <p:nvCxnSpPr>
          <p:cNvPr id="68" name="Straight Connector 67"/>
          <p:cNvCxnSpPr/>
          <p:nvPr/>
        </p:nvCxnSpPr>
        <p:spPr>
          <a:xfrm>
            <a:off x="6320031" y="3202480"/>
            <a:ext cx="4748011" cy="0"/>
          </a:xfrm>
          <a:prstGeom prst="line">
            <a:avLst/>
          </a:prstGeom>
          <a:ln w="28575"/>
        </p:spPr>
        <p:style>
          <a:lnRef idx="2">
            <a:schemeClr val="dk1"/>
          </a:lnRef>
          <a:fillRef idx="0">
            <a:schemeClr val="dk1"/>
          </a:fillRef>
          <a:effectRef idx="1">
            <a:schemeClr val="dk1"/>
          </a:effectRef>
          <a:fontRef idx="minor">
            <a:schemeClr val="tx1"/>
          </a:fontRef>
        </p:style>
      </p:cxnSp>
      <p:sp>
        <p:nvSpPr>
          <p:cNvPr id="71" name="Oval 70"/>
          <p:cNvSpPr/>
          <p:nvPr/>
        </p:nvSpPr>
        <p:spPr>
          <a:xfrm>
            <a:off x="4013297" y="3141494"/>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7894837" y="3135057"/>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3" name="Group 72"/>
          <p:cNvGrpSpPr/>
          <p:nvPr/>
        </p:nvGrpSpPr>
        <p:grpSpPr>
          <a:xfrm>
            <a:off x="833116" y="2216314"/>
            <a:ext cx="2074126" cy="178355"/>
            <a:chOff x="731520" y="1432543"/>
            <a:chExt cx="2074126" cy="178355"/>
          </a:xfrm>
        </p:grpSpPr>
        <p:cxnSp>
          <p:nvCxnSpPr>
            <p:cNvPr id="74" name="Straight Connector 73"/>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Isosceles Triangle 74"/>
            <p:cNvSpPr/>
            <p:nvPr/>
          </p:nvSpPr>
          <p:spPr>
            <a:xfrm rot="16200000" flipV="1">
              <a:off x="1625010" y="143250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6" name="Group 75"/>
          <p:cNvGrpSpPr/>
          <p:nvPr/>
        </p:nvGrpSpPr>
        <p:grpSpPr>
          <a:xfrm>
            <a:off x="2907242" y="2318278"/>
            <a:ext cx="2422158" cy="1804344"/>
            <a:chOff x="2805646" y="1534507"/>
            <a:chExt cx="2422158" cy="1804344"/>
          </a:xfrm>
        </p:grpSpPr>
        <p:cxnSp>
          <p:nvCxnSpPr>
            <p:cNvPr id="78" name="Straight Arrow Connector 77"/>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Isosceles Triangle 79"/>
            <p:cNvSpPr/>
            <p:nvPr/>
          </p:nvSpPr>
          <p:spPr>
            <a:xfrm rot="10800000" flipV="1">
              <a:off x="5049449" y="3160428"/>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2" name="Group 81"/>
          <p:cNvGrpSpPr/>
          <p:nvPr/>
        </p:nvGrpSpPr>
        <p:grpSpPr>
          <a:xfrm>
            <a:off x="6944689" y="2526519"/>
            <a:ext cx="2074126" cy="178355"/>
            <a:chOff x="731520" y="1445606"/>
            <a:chExt cx="2074126" cy="178355"/>
          </a:xfrm>
        </p:grpSpPr>
        <p:cxnSp>
          <p:nvCxnSpPr>
            <p:cNvPr id="87" name="Straight Connector 86"/>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16200000" flipV="1">
              <a:off x="1625010" y="1445572"/>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9" name="Group 88"/>
          <p:cNvGrpSpPr/>
          <p:nvPr/>
        </p:nvGrpSpPr>
        <p:grpSpPr>
          <a:xfrm rot="17644896">
            <a:off x="9079254" y="1605172"/>
            <a:ext cx="1531606" cy="1139293"/>
            <a:chOff x="2805646" y="1534507"/>
            <a:chExt cx="2387922" cy="1776268"/>
          </a:xfrm>
        </p:grpSpPr>
        <p:cxnSp>
          <p:nvCxnSpPr>
            <p:cNvPr id="90" name="Straight Arrow Connector 89"/>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Isosceles Triangle 90"/>
            <p:cNvSpPr/>
            <p:nvPr/>
          </p:nvSpPr>
          <p:spPr>
            <a:xfrm rot="10800000" flipV="1">
              <a:off x="5015214" y="3132352"/>
              <a:ext cx="178354"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92" name="Straight Connector 91"/>
          <p:cNvCxnSpPr/>
          <p:nvPr/>
        </p:nvCxnSpPr>
        <p:spPr>
          <a:xfrm flipV="1">
            <a:off x="8021328" y="2641274"/>
            <a:ext cx="984539" cy="52151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781883" y="3247948"/>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94" name="TextBox 93"/>
          <p:cNvSpPr txBox="1"/>
          <p:nvPr/>
        </p:nvSpPr>
        <p:spPr>
          <a:xfrm>
            <a:off x="7665356" y="3162399"/>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4485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left)">
                                      <p:cBhvr>
                                        <p:cTn id="16" dur="500"/>
                                        <p:tgtEl>
                                          <p:spTgt spid="6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left)">
                                      <p:cBhvr>
                                        <p:cTn id="54" dur="500"/>
                                        <p:tgtEl>
                                          <p:spTgt spid="82"/>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down)">
                                      <p:cBhvr>
                                        <p:cTn id="58" dur="500"/>
                                        <p:tgtEl>
                                          <p:spTgt spid="89"/>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left)">
                                      <p:cBhvr>
                                        <p:cTn id="62" dur="500"/>
                                        <p:tgtEl>
                                          <p:spTgt spid="92"/>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par>
                                <p:cTn id="70" presetID="35" presetClass="emph" presetSubtype="0" repeatCount="indefinite" fill="hold" grpId="1" nodeType="withEffect">
                                  <p:stCondLst>
                                    <p:cond delay="0"/>
                                  </p:stCondLst>
                                  <p:childTnLst>
                                    <p:anim calcmode="discrete" valueType="str">
                                      <p:cBhvr>
                                        <p:cTn id="71" dur="1000" fill="hold"/>
                                        <p:tgtEl>
                                          <p:spTgt spid="71"/>
                                        </p:tgtEl>
                                        <p:attrNameLst>
                                          <p:attrName>style.visibility</p:attrName>
                                        </p:attrNameLst>
                                      </p:cBhvr>
                                      <p:tavLst>
                                        <p:tav tm="0">
                                          <p:val>
                                            <p:strVal val="hidden"/>
                                          </p:val>
                                        </p:tav>
                                        <p:tav tm="50000">
                                          <p:val>
                                            <p:strVal val="visible"/>
                                          </p:val>
                                        </p:tav>
                                      </p:tavLst>
                                    </p:anim>
                                  </p:childTnLst>
                                </p:cTn>
                              </p:par>
                              <p:par>
                                <p:cTn id="72" presetID="35" presetClass="emph" presetSubtype="0" repeatCount="indefinite" fill="hold" grpId="1" nodeType="withEffect">
                                  <p:stCondLst>
                                    <p:cond delay="0"/>
                                  </p:stCondLst>
                                  <p:childTnLst>
                                    <p:anim calcmode="discrete" valueType="str">
                                      <p:cBhvr>
                                        <p:cTn id="73" dur="1000" fill="hold"/>
                                        <p:tgtEl>
                                          <p:spTgt spid="72"/>
                                        </p:tgtEl>
                                        <p:attrNameLst>
                                          <p:attrName>style.visibility</p:attrName>
                                        </p:attrNameLst>
                                      </p:cBhvr>
                                      <p:tavLst>
                                        <p:tav tm="0">
                                          <p:val>
                                            <p:strVal val="hidden"/>
                                          </p:val>
                                        </p:tav>
                                        <p:tav tm="50000">
                                          <p:val>
                                            <p:strVal val="visible"/>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64" grpId="0"/>
      <p:bldP spid="67" grpId="0"/>
      <p:bldP spid="71" grpId="0" animBg="1"/>
      <p:bldP spid="71" grpId="1" animBg="1"/>
      <p:bldP spid="72" grpId="0" animBg="1"/>
      <p:bldP spid="72" grpId="1" animBg="1"/>
      <p:bldP spid="93" grpId="0"/>
      <p:bldP spid="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0"/>
            <a:ext cx="12192000" cy="6858000"/>
            <a:chOff x="0" y="0"/>
            <a:chExt cx="12192000" cy="6858000"/>
          </a:xfrm>
        </p:grpSpPr>
        <p:pic>
          <p:nvPicPr>
            <p:cNvPr id="45" name="Picture 4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8" name="Rectangle 47"/>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793359" y="4842865"/>
            <a:ext cx="10681432" cy="1200329"/>
          </a:xfrm>
          <a:prstGeom prst="rect">
            <a:avLst/>
          </a:prstGeom>
          <a:noFill/>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প্রধান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অক্ষের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সমান্তরালে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আপতিত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রশ্মি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প্রধান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ফোকাস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উত্তল</a:t>
            </a:r>
            <a:r>
              <a:rPr lang="en-US" sz="3600" dirty="0" smtClean="0">
                <a:latin typeface="NikoshBAN" panose="02000000000000000000" pitchFamily="2" charset="0"/>
                <a:cs typeface="NikoshBAN" panose="02000000000000000000" pitchFamily="2" charset="0"/>
              </a:rPr>
              <a:t> লেন্স) </a:t>
            </a:r>
            <a:r>
              <a:rPr lang="en-US" sz="3600" dirty="0" err="1" smtClean="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প্রধান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ফোকাস</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থেকে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অপসৃত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অবতল</a:t>
            </a:r>
            <a:r>
              <a:rPr lang="en-US" sz="3600" dirty="0" smtClean="0">
                <a:latin typeface="NikoshBAN" panose="02000000000000000000" pitchFamily="2" charset="0"/>
                <a:cs typeface="NikoshBAN" panose="02000000000000000000" pitchFamily="2" charset="0"/>
              </a:rPr>
              <a:t> লেন্স)।</a:t>
            </a:r>
            <a:endParaRPr lang="en-US" sz="3600" u="sng" dirty="0">
              <a:latin typeface="NikoshBAN" panose="02000000000000000000" pitchFamily="2" charset="0"/>
              <a:cs typeface="NikoshBAN" panose="02000000000000000000" pitchFamily="2" charset="0"/>
            </a:endParaRPr>
          </a:p>
        </p:txBody>
      </p:sp>
      <p:sp>
        <p:nvSpPr>
          <p:cNvPr id="2" name="TextBox 1"/>
          <p:cNvSpPr txBox="1"/>
          <p:nvPr/>
        </p:nvSpPr>
        <p:spPr>
          <a:xfrm>
            <a:off x="3285864" y="207936"/>
            <a:ext cx="5148759" cy="646331"/>
          </a:xfrm>
          <a:prstGeom prst="rect">
            <a:avLst/>
          </a:prstGeom>
          <a:noFill/>
        </p:spPr>
        <p:txBody>
          <a:bodyPr wrap="square" rtlCol="0">
            <a:spAutoFit/>
          </a:bodyPr>
          <a:lstStyle/>
          <a:p>
            <a:r>
              <a:rPr lang="en-US" sz="3600" u="sng" dirty="0" err="1" smtClean="0">
                <a:latin typeface="NikoshBAN" panose="02000000000000000000" pitchFamily="2" charset="0"/>
                <a:cs typeface="NikoshBAN" panose="02000000000000000000" pitchFamily="2" charset="0"/>
              </a:rPr>
              <a:t>লেন্সে</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আলো</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প্রতিসরণের</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রশ্মি</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চিত্র</a:t>
            </a:r>
            <a:endParaRPr lang="en-US" sz="3600" u="sng" dirty="0">
              <a:latin typeface="NikoshBAN" panose="02000000000000000000" pitchFamily="2" charset="0"/>
              <a:cs typeface="NikoshBAN" panose="02000000000000000000" pitchFamily="2" charset="0"/>
            </a:endParaRPr>
          </a:p>
        </p:txBody>
      </p:sp>
      <p:grpSp>
        <p:nvGrpSpPr>
          <p:cNvPr id="39" name="Group 38"/>
          <p:cNvGrpSpPr/>
          <p:nvPr/>
        </p:nvGrpSpPr>
        <p:grpSpPr>
          <a:xfrm>
            <a:off x="7582338" y="2027729"/>
            <a:ext cx="3006696" cy="2421315"/>
            <a:chOff x="7527376" y="1844034"/>
            <a:chExt cx="1765660" cy="1206740"/>
          </a:xfrm>
        </p:grpSpPr>
        <p:sp>
          <p:nvSpPr>
            <p:cNvPr id="41" name="Arc 40"/>
            <p:cNvSpPr/>
            <p:nvPr/>
          </p:nvSpPr>
          <p:spPr>
            <a:xfrm rot="153003">
              <a:off x="7527376" y="1859700"/>
              <a:ext cx="705396" cy="1191074"/>
            </a:xfrm>
            <a:prstGeom prst="arc">
              <a:avLst>
                <a:gd name="adj1" fmla="val 17034778"/>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42" name="Arc 41"/>
            <p:cNvSpPr/>
            <p:nvPr/>
          </p:nvSpPr>
          <p:spPr>
            <a:xfrm rot="10800000">
              <a:off x="8518698" y="1844034"/>
              <a:ext cx="774338" cy="1182376"/>
            </a:xfrm>
            <a:prstGeom prst="arc">
              <a:avLst>
                <a:gd name="adj1" fmla="val 1722826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43" name="Straight Connector 42"/>
            <p:cNvCxnSpPr>
              <a:endCxn id="42" idx="2"/>
            </p:cNvCxnSpPr>
            <p:nvPr/>
          </p:nvCxnSpPr>
          <p:spPr>
            <a:xfrm flipV="1">
              <a:off x="8060298" y="1926089"/>
              <a:ext cx="648787" cy="425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flipV="1">
              <a:off x="8044395" y="2952517"/>
              <a:ext cx="668540" cy="13365"/>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8380364" y="1925620"/>
              <a:ext cx="0" cy="1026897"/>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49" name="Group 48"/>
          <p:cNvGrpSpPr/>
          <p:nvPr/>
        </p:nvGrpSpPr>
        <p:grpSpPr>
          <a:xfrm>
            <a:off x="1680517" y="1788610"/>
            <a:ext cx="2575057" cy="2760712"/>
            <a:chOff x="2866114" y="1792263"/>
            <a:chExt cx="1237213" cy="1271457"/>
          </a:xfrm>
        </p:grpSpPr>
        <p:grpSp>
          <p:nvGrpSpPr>
            <p:cNvPr id="50" name="Group 49"/>
            <p:cNvGrpSpPr/>
            <p:nvPr/>
          </p:nvGrpSpPr>
          <p:grpSpPr>
            <a:xfrm>
              <a:off x="2866114" y="1792263"/>
              <a:ext cx="1237213" cy="1271457"/>
              <a:chOff x="2866114" y="1792263"/>
              <a:chExt cx="1237213" cy="1271457"/>
            </a:xfrm>
          </p:grpSpPr>
          <p:sp>
            <p:nvSpPr>
              <p:cNvPr id="52" name="Arc 51"/>
              <p:cNvSpPr/>
              <p:nvPr/>
            </p:nvSpPr>
            <p:spPr>
              <a:xfrm>
                <a:off x="2866114" y="1808620"/>
                <a:ext cx="844030" cy="1243710"/>
              </a:xfrm>
              <a:prstGeom prst="arc">
                <a:avLst>
                  <a:gd name="adj1" fmla="val 17115426"/>
                  <a:gd name="adj2" fmla="val 446428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53" name="Arc 52"/>
              <p:cNvSpPr/>
              <p:nvPr/>
            </p:nvSpPr>
            <p:spPr>
              <a:xfrm rot="10800000">
                <a:off x="3199702" y="1792263"/>
                <a:ext cx="903625" cy="1271457"/>
              </a:xfrm>
              <a:prstGeom prst="arc">
                <a:avLst>
                  <a:gd name="adj1" fmla="val 17252810"/>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51" name="Straight Connector 50"/>
            <p:cNvCxnSpPr/>
            <p:nvPr/>
          </p:nvCxnSpPr>
          <p:spPr>
            <a:xfrm>
              <a:off x="3449405" y="1855200"/>
              <a:ext cx="9045" cy="1141914"/>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54" name="Straight Connector 53"/>
          <p:cNvCxnSpPr/>
          <p:nvPr/>
        </p:nvCxnSpPr>
        <p:spPr>
          <a:xfrm>
            <a:off x="833116" y="3209471"/>
            <a:ext cx="4669155" cy="0"/>
          </a:xfrm>
          <a:prstGeom prst="line">
            <a:avLst/>
          </a:prstGeom>
          <a:ln w="28575"/>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2162445" y="1219153"/>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56" name="TextBox 55"/>
          <p:cNvSpPr txBox="1"/>
          <p:nvPr/>
        </p:nvSpPr>
        <p:spPr>
          <a:xfrm>
            <a:off x="8086168" y="1214002"/>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cxnSp>
        <p:nvCxnSpPr>
          <p:cNvPr id="57" name="Straight Connector 56"/>
          <p:cNvCxnSpPr/>
          <p:nvPr/>
        </p:nvCxnSpPr>
        <p:spPr>
          <a:xfrm>
            <a:off x="6320031" y="3202480"/>
            <a:ext cx="4748011" cy="0"/>
          </a:xfrm>
          <a:prstGeom prst="line">
            <a:avLst/>
          </a:prstGeom>
          <a:ln w="28575"/>
        </p:spPr>
        <p:style>
          <a:lnRef idx="2">
            <a:schemeClr val="dk1"/>
          </a:lnRef>
          <a:fillRef idx="0">
            <a:schemeClr val="dk1"/>
          </a:fillRef>
          <a:effectRef idx="1">
            <a:schemeClr val="dk1"/>
          </a:effectRef>
          <a:fontRef idx="minor">
            <a:schemeClr val="tx1"/>
          </a:fontRef>
        </p:style>
      </p:cxnSp>
      <p:sp>
        <p:nvSpPr>
          <p:cNvPr id="59" name="Oval 58"/>
          <p:cNvSpPr/>
          <p:nvPr/>
        </p:nvSpPr>
        <p:spPr>
          <a:xfrm>
            <a:off x="4039996" y="3141494"/>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7894837" y="3135057"/>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2" name="Group 61"/>
          <p:cNvGrpSpPr/>
          <p:nvPr/>
        </p:nvGrpSpPr>
        <p:grpSpPr>
          <a:xfrm rot="10800000">
            <a:off x="833116" y="2243891"/>
            <a:ext cx="2074126" cy="178355"/>
            <a:chOff x="731520" y="1448508"/>
            <a:chExt cx="2074126" cy="178355"/>
          </a:xfrm>
        </p:grpSpPr>
        <p:cxnSp>
          <p:nvCxnSpPr>
            <p:cNvPr id="64" name="Straight Connector 63"/>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Isosceles Triangle 65"/>
            <p:cNvSpPr/>
            <p:nvPr/>
          </p:nvSpPr>
          <p:spPr>
            <a:xfrm rot="16200000" flipV="1">
              <a:off x="1625010" y="1448474"/>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2" name="Group 71"/>
          <p:cNvGrpSpPr/>
          <p:nvPr/>
        </p:nvGrpSpPr>
        <p:grpSpPr>
          <a:xfrm rot="10800000">
            <a:off x="6336407" y="2487660"/>
            <a:ext cx="2682408" cy="230661"/>
            <a:chOff x="731520" y="1461571"/>
            <a:chExt cx="2074126" cy="178355"/>
          </a:xfrm>
        </p:grpSpPr>
        <p:cxnSp>
          <p:nvCxnSpPr>
            <p:cNvPr id="73" name="Straight Connector 72"/>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Isosceles Triangle 73"/>
            <p:cNvSpPr/>
            <p:nvPr/>
          </p:nvSpPr>
          <p:spPr>
            <a:xfrm rot="16200000" flipV="1">
              <a:off x="1625010" y="1461537"/>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80" name="Straight Connector 79"/>
          <p:cNvCxnSpPr/>
          <p:nvPr/>
        </p:nvCxnSpPr>
        <p:spPr>
          <a:xfrm flipV="1">
            <a:off x="8021328" y="2641274"/>
            <a:ext cx="984539" cy="52151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781883" y="3247948"/>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87" name="TextBox 86"/>
          <p:cNvSpPr txBox="1"/>
          <p:nvPr/>
        </p:nvSpPr>
        <p:spPr>
          <a:xfrm>
            <a:off x="7665356" y="3162399"/>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grpSp>
        <p:nvGrpSpPr>
          <p:cNvPr id="88" name="Group 87"/>
          <p:cNvGrpSpPr/>
          <p:nvPr/>
        </p:nvGrpSpPr>
        <p:grpSpPr>
          <a:xfrm rot="12976506">
            <a:off x="2565019" y="3242324"/>
            <a:ext cx="3477322" cy="244392"/>
            <a:chOff x="731520" y="1505822"/>
            <a:chExt cx="2074126" cy="57704"/>
          </a:xfrm>
        </p:grpSpPr>
        <p:cxnSp>
          <p:nvCxnSpPr>
            <p:cNvPr id="89" name="Straight Connector 88"/>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Isosceles Triangle 89"/>
            <p:cNvSpPr/>
            <p:nvPr/>
          </p:nvSpPr>
          <p:spPr>
            <a:xfrm rot="16200000" flipV="1">
              <a:off x="1506379" y="1463075"/>
              <a:ext cx="57704" cy="14319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1" name="Group 90"/>
          <p:cNvGrpSpPr/>
          <p:nvPr/>
        </p:nvGrpSpPr>
        <p:grpSpPr>
          <a:xfrm rot="9031839">
            <a:off x="8901824" y="2009895"/>
            <a:ext cx="2074126" cy="178355"/>
            <a:chOff x="731520" y="1470879"/>
            <a:chExt cx="2074126" cy="178355"/>
          </a:xfrm>
        </p:grpSpPr>
        <p:cxnSp>
          <p:nvCxnSpPr>
            <p:cNvPr id="92" name="Straight Connector 91"/>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16200000" flipV="1">
              <a:off x="1610730" y="1470845"/>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8311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wipe(right)">
                                      <p:cBhvr>
                                        <p:cTn id="51" dur="2000"/>
                                        <p:tgtEl>
                                          <p:spTgt spid="88"/>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right)">
                                      <p:cBhvr>
                                        <p:cTn id="55" dur="20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up)">
                                      <p:cBhvr>
                                        <p:cTn id="60" dur="2000"/>
                                        <p:tgtEl>
                                          <p:spTgt spid="91"/>
                                        </p:tgtEl>
                                      </p:cBhvr>
                                    </p:animEffect>
                                  </p:childTnLst>
                                </p:cTn>
                              </p:par>
                            </p:childTnLst>
                          </p:cTn>
                        </p:par>
                        <p:par>
                          <p:cTn id="61" fill="hold">
                            <p:stCondLst>
                              <p:cond delay="2000"/>
                            </p:stCondLst>
                            <p:childTnLst>
                              <p:par>
                                <p:cTn id="62" presetID="22" presetClass="entr" presetSubtype="2"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right)">
                                      <p:cBhvr>
                                        <p:cTn id="64" dur="2000"/>
                                        <p:tgtEl>
                                          <p:spTgt spid="72"/>
                                        </p:tgtEl>
                                      </p:cBhvr>
                                    </p:animEffect>
                                  </p:childTnLst>
                                </p:cTn>
                              </p:par>
                              <p:par>
                                <p:cTn id="65" presetID="22" presetClass="entr" presetSubtype="2"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right)">
                                      <p:cBhvr>
                                        <p:cTn id="67" dur="20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55" grpId="0"/>
      <p:bldP spid="56" grpId="0"/>
      <p:bldP spid="59" grpId="0" animBg="1"/>
      <p:bldP spid="60" grpId="0" animBg="1"/>
      <p:bldP spid="82"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495392" y="88677"/>
            <a:ext cx="3200399" cy="1015663"/>
          </a:xfrm>
          <a:prstGeom prst="rect">
            <a:avLst/>
          </a:prstGeom>
          <a:noFill/>
        </p:spPr>
        <p:txBody>
          <a:bodyPr wrap="square" rtlCol="0">
            <a:spAutoFit/>
          </a:bodyPr>
          <a:lstStyle/>
          <a:p>
            <a:pPr algn="ctr"/>
            <a:r>
              <a:rPr lang="en-US" sz="6000" u="sng" dirty="0" err="1" smtClean="0">
                <a:latin typeface="NikoshBAN" panose="02000000000000000000" pitchFamily="2" charset="0"/>
                <a:cs typeface="NikoshBAN" panose="02000000000000000000" pitchFamily="2" charset="0"/>
              </a:rPr>
              <a:t>মূল্যায়ণ</a:t>
            </a:r>
            <a:endParaRPr lang="en-US" sz="6000" u="sng" dirty="0">
              <a:latin typeface="NikoshBAN" panose="02000000000000000000" pitchFamily="2" charset="0"/>
              <a:cs typeface="NikoshBAN" panose="02000000000000000000" pitchFamily="2" charset="0"/>
            </a:endParaRPr>
          </a:p>
        </p:txBody>
      </p:sp>
      <p:sp>
        <p:nvSpPr>
          <p:cNvPr id="2" name="TextBox 1"/>
          <p:cNvSpPr txBox="1"/>
          <p:nvPr/>
        </p:nvSpPr>
        <p:spPr>
          <a:xfrm>
            <a:off x="2702278" y="1149476"/>
            <a:ext cx="3052455" cy="58477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১। লেন্স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2702277" y="1726010"/>
            <a:ext cx="7167279" cy="58477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উত্তল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লেন্সকে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অভিসারী</a:t>
            </a:r>
            <a:r>
              <a:rPr lang="en-US" sz="3200" dirty="0" smtClean="0">
                <a:latin typeface="NikoshBAN" panose="02000000000000000000" pitchFamily="2" charset="0"/>
                <a:cs typeface="NikoshBAN" panose="02000000000000000000" pitchFamily="2" charset="0"/>
              </a:rPr>
              <a:t> লেন্স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2702277" y="2318456"/>
            <a:ext cx="6723527" cy="58477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লেন্সের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ফোকাস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দূরত্ব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বুঝ</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533477" y="2964886"/>
            <a:ext cx="7162314"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পাশের</a:t>
            </a:r>
            <a:r>
              <a:rPr lang="en-US" sz="3600" dirty="0" smtClean="0">
                <a:latin typeface="NikoshBAN" panose="02000000000000000000" pitchFamily="2" charset="0"/>
                <a:cs typeface="NikoshBAN" panose="02000000000000000000" pitchFamily="2" charset="0"/>
              </a:rPr>
              <a:t> লেন্স </a:t>
            </a:r>
            <a:r>
              <a:rPr lang="en-US" sz="3600" dirty="0" err="1" smtClean="0">
                <a:latin typeface="NikoshBAN" panose="02000000000000000000" pitchFamily="2" charset="0"/>
                <a:cs typeface="NikoshBAN" panose="02000000000000000000" pitchFamily="2" charset="0"/>
              </a:rPr>
              <a:t>থেকে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নিচের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অংশগুলো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সনাক্ত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endParaRPr lang="en-US" sz="3600" dirty="0">
              <a:latin typeface="NikoshBAN" panose="02000000000000000000" pitchFamily="2" charset="0"/>
              <a:cs typeface="NikoshBAN" panose="02000000000000000000" pitchFamily="2" charset="0"/>
            </a:endParaRPr>
          </a:p>
        </p:txBody>
      </p:sp>
      <p:grpSp>
        <p:nvGrpSpPr>
          <p:cNvPr id="12" name="Group 11"/>
          <p:cNvGrpSpPr/>
          <p:nvPr/>
        </p:nvGrpSpPr>
        <p:grpSpPr>
          <a:xfrm>
            <a:off x="6750046" y="3378410"/>
            <a:ext cx="2575057" cy="2760712"/>
            <a:chOff x="2866114" y="1792263"/>
            <a:chExt cx="1237213" cy="1271457"/>
          </a:xfrm>
        </p:grpSpPr>
        <p:grpSp>
          <p:nvGrpSpPr>
            <p:cNvPr id="13" name="Group 12"/>
            <p:cNvGrpSpPr/>
            <p:nvPr/>
          </p:nvGrpSpPr>
          <p:grpSpPr>
            <a:xfrm>
              <a:off x="2866114" y="1792263"/>
              <a:ext cx="1237213" cy="1271457"/>
              <a:chOff x="2866114" y="1792263"/>
              <a:chExt cx="1237213" cy="1271457"/>
            </a:xfrm>
          </p:grpSpPr>
          <p:sp>
            <p:nvSpPr>
              <p:cNvPr id="15" name="Arc 14"/>
              <p:cNvSpPr/>
              <p:nvPr/>
            </p:nvSpPr>
            <p:spPr>
              <a:xfrm>
                <a:off x="2866114" y="1808620"/>
                <a:ext cx="844030" cy="1243710"/>
              </a:xfrm>
              <a:prstGeom prst="arc">
                <a:avLst>
                  <a:gd name="adj1" fmla="val 17115426"/>
                  <a:gd name="adj2" fmla="val 446428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6" name="Arc 15"/>
              <p:cNvSpPr/>
              <p:nvPr/>
            </p:nvSpPr>
            <p:spPr>
              <a:xfrm rot="10800000">
                <a:off x="3199702" y="1792263"/>
                <a:ext cx="903625" cy="1271457"/>
              </a:xfrm>
              <a:prstGeom prst="arc">
                <a:avLst>
                  <a:gd name="adj1" fmla="val 17252810"/>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14" name="Straight Connector 13"/>
            <p:cNvCxnSpPr/>
            <p:nvPr/>
          </p:nvCxnSpPr>
          <p:spPr>
            <a:xfrm>
              <a:off x="3449405" y="1855200"/>
              <a:ext cx="9045" cy="1141914"/>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17" name="Straight Connector 16"/>
          <p:cNvCxnSpPr/>
          <p:nvPr/>
        </p:nvCxnSpPr>
        <p:spPr>
          <a:xfrm>
            <a:off x="5768175" y="4799271"/>
            <a:ext cx="4669155" cy="0"/>
          </a:xfrm>
          <a:prstGeom prst="line">
            <a:avLst/>
          </a:prstGeom>
          <a:ln w="38100"/>
        </p:spPr>
        <p:style>
          <a:lnRef idx="2">
            <a:schemeClr val="dk1"/>
          </a:lnRef>
          <a:fillRef idx="0">
            <a:schemeClr val="dk1"/>
          </a:fillRef>
          <a:effectRef idx="1">
            <a:schemeClr val="dk1"/>
          </a:effectRef>
          <a:fontRef idx="minor">
            <a:schemeClr val="tx1"/>
          </a:fontRef>
        </p:style>
      </p:cxnSp>
      <p:sp>
        <p:nvSpPr>
          <p:cNvPr id="3" name="Oval 2"/>
          <p:cNvSpPr/>
          <p:nvPr/>
        </p:nvSpPr>
        <p:spPr>
          <a:xfrm>
            <a:off x="7882044" y="4710369"/>
            <a:ext cx="147918"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6676087" y="4710369"/>
            <a:ext cx="147918"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7" name="Group 26"/>
          <p:cNvGrpSpPr/>
          <p:nvPr/>
        </p:nvGrpSpPr>
        <p:grpSpPr>
          <a:xfrm>
            <a:off x="7973484" y="3921280"/>
            <a:ext cx="2553105" cy="255102"/>
            <a:chOff x="5136167" y="4055750"/>
            <a:chExt cx="2553105" cy="255102"/>
          </a:xfrm>
        </p:grpSpPr>
        <p:cxnSp>
          <p:nvCxnSpPr>
            <p:cNvPr id="22" name="Straight Connector 21"/>
            <p:cNvCxnSpPr/>
            <p:nvPr/>
          </p:nvCxnSpPr>
          <p:spPr>
            <a:xfrm flipV="1">
              <a:off x="5136167" y="4183302"/>
              <a:ext cx="2553105" cy="1"/>
            </a:xfrm>
            <a:prstGeom prst="line">
              <a:avLst/>
            </a:prstGeom>
            <a:ln w="38100"/>
          </p:spPr>
          <p:style>
            <a:lnRef idx="1">
              <a:schemeClr val="dk1"/>
            </a:lnRef>
            <a:fillRef idx="0">
              <a:schemeClr val="dk1"/>
            </a:fillRef>
            <a:effectRef idx="0">
              <a:schemeClr val="dk1"/>
            </a:effectRef>
            <a:fontRef idx="minor">
              <a:schemeClr val="tx1"/>
            </a:fontRef>
          </p:style>
        </p:cxnSp>
        <p:sp>
          <p:nvSpPr>
            <p:cNvPr id="24" name="Isosceles Triangle 23"/>
            <p:cNvSpPr/>
            <p:nvPr/>
          </p:nvSpPr>
          <p:spPr>
            <a:xfrm rot="15993887">
              <a:off x="6512653" y="4050440"/>
              <a:ext cx="255102" cy="26572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rot="19724324">
            <a:off x="5075195" y="4682756"/>
            <a:ext cx="3116499" cy="354399"/>
            <a:chOff x="4905397" y="4098798"/>
            <a:chExt cx="2783875" cy="166390"/>
          </a:xfrm>
        </p:grpSpPr>
        <p:cxnSp>
          <p:nvCxnSpPr>
            <p:cNvPr id="29" name="Straight Connector 28"/>
            <p:cNvCxnSpPr/>
            <p:nvPr/>
          </p:nvCxnSpPr>
          <p:spPr>
            <a:xfrm flipV="1">
              <a:off x="5136167" y="4183302"/>
              <a:ext cx="2553105" cy="1"/>
            </a:xfrm>
            <a:prstGeom prst="line">
              <a:avLst/>
            </a:prstGeom>
            <a:ln w="38100"/>
          </p:spPr>
          <p:style>
            <a:lnRef idx="1">
              <a:schemeClr val="dk1"/>
            </a:lnRef>
            <a:fillRef idx="0">
              <a:schemeClr val="dk1"/>
            </a:fillRef>
            <a:effectRef idx="0">
              <a:schemeClr val="dk1"/>
            </a:effectRef>
            <a:fontRef idx="minor">
              <a:schemeClr val="tx1"/>
            </a:fontRef>
          </p:style>
        </p:cxnSp>
        <p:sp>
          <p:nvSpPr>
            <p:cNvPr id="30" name="Isosceles Triangle 29"/>
            <p:cNvSpPr/>
            <p:nvPr/>
          </p:nvSpPr>
          <p:spPr>
            <a:xfrm rot="15993887">
              <a:off x="4936378" y="4067817"/>
              <a:ext cx="166390" cy="22835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5" name="Oval 34"/>
          <p:cNvSpPr/>
          <p:nvPr/>
        </p:nvSpPr>
        <p:spPr>
          <a:xfrm>
            <a:off x="9078586" y="4723788"/>
            <a:ext cx="147918"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ounded Rectangle 36"/>
          <p:cNvSpPr/>
          <p:nvPr/>
        </p:nvSpPr>
        <p:spPr>
          <a:xfrm>
            <a:off x="1333872" y="3736700"/>
            <a:ext cx="2444752" cy="43238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ফোকাস</a:t>
            </a:r>
            <a:endParaRPr lang="en-US" sz="3200" dirty="0">
              <a:latin typeface="NikoshBAN" panose="02000000000000000000" pitchFamily="2" charset="0"/>
              <a:cs typeface="NikoshBAN" panose="02000000000000000000" pitchFamily="2" charset="0"/>
            </a:endParaRPr>
          </a:p>
        </p:txBody>
      </p:sp>
      <p:sp>
        <p:nvSpPr>
          <p:cNvPr id="38" name="Rounded Rectangle 37"/>
          <p:cNvSpPr/>
          <p:nvPr/>
        </p:nvSpPr>
        <p:spPr>
          <a:xfrm>
            <a:off x="1333872" y="4333049"/>
            <a:ext cx="2444752" cy="43238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বক্রতার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কেন্দ্র</a:t>
            </a:r>
            <a:endParaRPr lang="en-US" sz="3200" dirty="0">
              <a:latin typeface="NikoshBAN" panose="02000000000000000000" pitchFamily="2" charset="0"/>
              <a:cs typeface="NikoshBAN" panose="02000000000000000000" pitchFamily="2" charset="0"/>
            </a:endParaRPr>
          </a:p>
        </p:txBody>
      </p:sp>
      <p:sp>
        <p:nvSpPr>
          <p:cNvPr id="39" name="Rounded Rectangle 38"/>
          <p:cNvSpPr/>
          <p:nvPr/>
        </p:nvSpPr>
        <p:spPr>
          <a:xfrm>
            <a:off x="1333872" y="4921566"/>
            <a:ext cx="2444752" cy="43238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আলোক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কেন্দ্র</a:t>
            </a:r>
            <a:endParaRPr lang="en-US" sz="3200" dirty="0">
              <a:latin typeface="NikoshBAN" panose="02000000000000000000" pitchFamily="2" charset="0"/>
              <a:cs typeface="NikoshBAN" panose="02000000000000000000" pitchFamily="2" charset="0"/>
            </a:endParaRPr>
          </a:p>
        </p:txBody>
      </p:sp>
      <p:sp>
        <p:nvSpPr>
          <p:cNvPr id="40" name="Rounded Rectangle 39"/>
          <p:cNvSpPr/>
          <p:nvPr/>
        </p:nvSpPr>
        <p:spPr>
          <a:xfrm>
            <a:off x="1333872" y="5497340"/>
            <a:ext cx="2444752" cy="43238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অক্ষ</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09785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3500"/>
                            </p:stCondLst>
                            <p:childTnLst>
                              <p:par>
                                <p:cTn id="53" presetID="10" presetClass="entr" presetSubtype="0" fill="hold" grpId="1"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par>
                          <p:cTn id="56" fill="hold">
                            <p:stCondLst>
                              <p:cond delay="4000"/>
                            </p:stCondLst>
                            <p:childTnLst>
                              <p:par>
                                <p:cTn id="57" presetID="10" presetClass="entr" presetSubtype="0" fill="hold" grpId="1"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500"/>
                                        <p:tgtEl>
                                          <p:spTgt spid="27"/>
                                        </p:tgtEl>
                                      </p:cBhvr>
                                    </p:animEffect>
                                  </p:childTnLst>
                                </p:cTn>
                              </p:par>
                            </p:childTnLst>
                          </p:cTn>
                        </p:par>
                        <p:par>
                          <p:cTn id="64" fill="hold">
                            <p:stCondLst>
                              <p:cond delay="5000"/>
                            </p:stCondLst>
                            <p:childTnLst>
                              <p:par>
                                <p:cTn id="65" presetID="22" presetClass="entr" presetSubtype="2"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right)">
                                      <p:cBhvr>
                                        <p:cTn id="67" dur="500"/>
                                        <p:tgtEl>
                                          <p:spTgt spid="28"/>
                                        </p:tgtEl>
                                      </p:cBhvr>
                                    </p:animEffect>
                                  </p:childTnLst>
                                </p:cTn>
                              </p:par>
                            </p:childTnLst>
                          </p:cTn>
                        </p:par>
                        <p:par>
                          <p:cTn id="68" fill="hold">
                            <p:stCondLst>
                              <p:cond delay="5500"/>
                            </p:stCondLst>
                            <p:childTnLst>
                              <p:par>
                                <p:cTn id="69" presetID="10" presetClass="entr" presetSubtype="0" fill="hold" grpId="1"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18"/>
                    </p:tgtEl>
                  </p:cond>
                </p:stCondLst>
                <p:endSync evt="end" delay="0">
                  <p:rtn val="all"/>
                </p:endSync>
                <p:childTnLst>
                  <p:par>
                    <p:cTn id="73" fill="hold">
                      <p:stCondLst>
                        <p:cond delay="0"/>
                      </p:stCondLst>
                      <p:childTnLst>
                        <p:par>
                          <p:cTn id="74" fill="hold">
                            <p:stCondLst>
                              <p:cond delay="0"/>
                            </p:stCondLst>
                            <p:childTnLst>
                              <p:par>
                                <p:cTn id="75" presetID="27" presetClass="emph" presetSubtype="0" fill="remove" grpId="1" nodeType="clickEffect">
                                  <p:stCondLst>
                                    <p:cond delay="0"/>
                                  </p:stCondLst>
                                  <p:childTnLst>
                                    <p:animClr clrSpc="rgb" dir="cw">
                                      <p:cBhvr override="childStyle">
                                        <p:cTn id="76" dur="250" autoRev="1" fill="remove"/>
                                        <p:tgtEl>
                                          <p:spTgt spid="37"/>
                                        </p:tgtEl>
                                        <p:attrNameLst>
                                          <p:attrName>style.color</p:attrName>
                                        </p:attrNameLst>
                                      </p:cBhvr>
                                      <p:to>
                                        <a:schemeClr val="bg1"/>
                                      </p:to>
                                    </p:animClr>
                                    <p:animClr clrSpc="rgb" dir="cw">
                                      <p:cBhvr>
                                        <p:cTn id="77" dur="250" autoRev="1" fill="remove"/>
                                        <p:tgtEl>
                                          <p:spTgt spid="37"/>
                                        </p:tgtEl>
                                        <p:attrNameLst>
                                          <p:attrName>fillcolor</p:attrName>
                                        </p:attrNameLst>
                                      </p:cBhvr>
                                      <p:to>
                                        <a:schemeClr val="bg1"/>
                                      </p:to>
                                    </p:animClr>
                                    <p:set>
                                      <p:cBhvr>
                                        <p:cTn id="78" dur="250" autoRev="1" fill="remove"/>
                                        <p:tgtEl>
                                          <p:spTgt spid="37"/>
                                        </p:tgtEl>
                                        <p:attrNameLst>
                                          <p:attrName>fill.type</p:attrName>
                                        </p:attrNameLst>
                                      </p:cBhvr>
                                      <p:to>
                                        <p:strVal val="solid"/>
                                      </p:to>
                                    </p:set>
                                    <p:set>
                                      <p:cBhvr>
                                        <p:cTn id="79" dur="250" autoRev="1" fill="remove"/>
                                        <p:tgtEl>
                                          <p:spTgt spid="37"/>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80" restart="whenNotActive" fill="hold" evtFilter="cancelBubble" nodeType="interactiveSeq">
                <p:stCondLst>
                  <p:cond evt="onClick" delay="0">
                    <p:tgtEl>
                      <p:spTgt spid="35"/>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grpId="1" nodeType="clickEffect">
                                  <p:stCondLst>
                                    <p:cond delay="0"/>
                                  </p:stCondLst>
                                  <p:childTnLst>
                                    <p:animRot by="120000">
                                      <p:cBhvr>
                                        <p:cTn id="84" dur="100" fill="hold">
                                          <p:stCondLst>
                                            <p:cond delay="0"/>
                                          </p:stCondLst>
                                        </p:cTn>
                                        <p:tgtEl>
                                          <p:spTgt spid="38"/>
                                        </p:tgtEl>
                                        <p:attrNameLst>
                                          <p:attrName>r</p:attrName>
                                        </p:attrNameLst>
                                      </p:cBhvr>
                                    </p:animRot>
                                    <p:animRot by="-240000">
                                      <p:cBhvr>
                                        <p:cTn id="85" dur="200" fill="hold">
                                          <p:stCondLst>
                                            <p:cond delay="200"/>
                                          </p:stCondLst>
                                        </p:cTn>
                                        <p:tgtEl>
                                          <p:spTgt spid="38"/>
                                        </p:tgtEl>
                                        <p:attrNameLst>
                                          <p:attrName>r</p:attrName>
                                        </p:attrNameLst>
                                      </p:cBhvr>
                                    </p:animRot>
                                    <p:animRot by="240000">
                                      <p:cBhvr>
                                        <p:cTn id="86" dur="200" fill="hold">
                                          <p:stCondLst>
                                            <p:cond delay="400"/>
                                          </p:stCondLst>
                                        </p:cTn>
                                        <p:tgtEl>
                                          <p:spTgt spid="38"/>
                                        </p:tgtEl>
                                        <p:attrNameLst>
                                          <p:attrName>r</p:attrName>
                                        </p:attrNameLst>
                                      </p:cBhvr>
                                    </p:animRot>
                                    <p:animRot by="-240000">
                                      <p:cBhvr>
                                        <p:cTn id="87" dur="200" fill="hold">
                                          <p:stCondLst>
                                            <p:cond delay="600"/>
                                          </p:stCondLst>
                                        </p:cTn>
                                        <p:tgtEl>
                                          <p:spTgt spid="38"/>
                                        </p:tgtEl>
                                        <p:attrNameLst>
                                          <p:attrName>r</p:attrName>
                                        </p:attrNameLst>
                                      </p:cBhvr>
                                    </p:animRot>
                                    <p:animRot by="120000">
                                      <p:cBhvr>
                                        <p:cTn id="88" dur="200" fill="hold">
                                          <p:stCondLst>
                                            <p:cond delay="800"/>
                                          </p:stCondLst>
                                        </p:cTn>
                                        <p:tgtEl>
                                          <p:spTgt spid="38"/>
                                        </p:tgtEl>
                                        <p:attrNameLst>
                                          <p:attrName>r</p:attrName>
                                        </p:attrNameLst>
                                      </p:cBhvr>
                                    </p:animRot>
                                  </p:childTnLst>
                                </p:cTn>
                              </p:par>
                            </p:childTnLst>
                          </p:cTn>
                        </p:par>
                      </p:childTnLst>
                    </p:cTn>
                  </p:par>
                </p:childTnLst>
              </p:cTn>
              <p:nextCondLst>
                <p:cond evt="onClick" delay="0">
                  <p:tgtEl>
                    <p:spTgt spid="35"/>
                  </p:tgtEl>
                </p:cond>
              </p:nextCondLst>
            </p:seq>
            <p:seq concurrent="1" nextAc="seek">
              <p:cTn id="89" restart="whenNotActive" fill="hold" evtFilter="cancelBubble" nodeType="interactiveSeq">
                <p:stCondLst>
                  <p:cond evt="onClick" delay="0">
                    <p:tgtEl>
                      <p:spTgt spid="3"/>
                    </p:tgtEl>
                  </p:cond>
                </p:stCondLst>
                <p:endSync evt="end" delay="0">
                  <p:rtn val="all"/>
                </p:endSync>
                <p:childTnLst>
                  <p:par>
                    <p:cTn id="90" fill="hold">
                      <p:stCondLst>
                        <p:cond delay="0"/>
                      </p:stCondLst>
                      <p:childTnLst>
                        <p:par>
                          <p:cTn id="91" fill="hold">
                            <p:stCondLst>
                              <p:cond delay="0"/>
                            </p:stCondLst>
                            <p:childTnLst>
                              <p:par>
                                <p:cTn id="92" presetID="26" presetClass="emph" presetSubtype="0" fill="hold" grpId="1" nodeType="clickEffect">
                                  <p:stCondLst>
                                    <p:cond delay="0"/>
                                  </p:stCondLst>
                                  <p:childTnLst>
                                    <p:animEffect transition="out" filter="fade">
                                      <p:cBhvr>
                                        <p:cTn id="93" dur="500" tmFilter="0, 0; .2, .5; .8, .5; 1, 0"/>
                                        <p:tgtEl>
                                          <p:spTgt spid="39"/>
                                        </p:tgtEl>
                                      </p:cBhvr>
                                    </p:animEffect>
                                    <p:animScale>
                                      <p:cBhvr>
                                        <p:cTn id="94" dur="250" autoRev="1" fill="hold"/>
                                        <p:tgtEl>
                                          <p:spTgt spid="39"/>
                                        </p:tgtEl>
                                      </p:cBhvr>
                                      <p:by x="105000" y="105000"/>
                                    </p:animScale>
                                  </p:child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17"/>
                    </p:tgtEl>
                  </p:cond>
                </p:stCondLst>
                <p:endSync evt="end" delay="0">
                  <p:rtn val="all"/>
                </p:endSync>
                <p:childTnLst>
                  <p:par>
                    <p:cTn id="96" fill="hold">
                      <p:stCondLst>
                        <p:cond delay="0"/>
                      </p:stCondLst>
                      <p:childTnLst>
                        <p:par>
                          <p:cTn id="97" fill="hold">
                            <p:stCondLst>
                              <p:cond delay="0"/>
                            </p:stCondLst>
                            <p:childTnLst>
                              <p:par>
                                <p:cTn id="98" presetID="32" presetClass="emph" presetSubtype="0" fill="hold" grpId="1" nodeType="clickEffect">
                                  <p:stCondLst>
                                    <p:cond delay="0"/>
                                  </p:stCondLst>
                                  <p:childTnLst>
                                    <p:animRot by="120000">
                                      <p:cBhvr>
                                        <p:cTn id="99" dur="100" fill="hold">
                                          <p:stCondLst>
                                            <p:cond delay="0"/>
                                          </p:stCondLst>
                                        </p:cTn>
                                        <p:tgtEl>
                                          <p:spTgt spid="40"/>
                                        </p:tgtEl>
                                        <p:attrNameLst>
                                          <p:attrName>r</p:attrName>
                                        </p:attrNameLst>
                                      </p:cBhvr>
                                    </p:animRot>
                                    <p:animRot by="-240000">
                                      <p:cBhvr>
                                        <p:cTn id="100" dur="200" fill="hold">
                                          <p:stCondLst>
                                            <p:cond delay="200"/>
                                          </p:stCondLst>
                                        </p:cTn>
                                        <p:tgtEl>
                                          <p:spTgt spid="40"/>
                                        </p:tgtEl>
                                        <p:attrNameLst>
                                          <p:attrName>r</p:attrName>
                                        </p:attrNameLst>
                                      </p:cBhvr>
                                    </p:animRot>
                                    <p:animRot by="240000">
                                      <p:cBhvr>
                                        <p:cTn id="101" dur="200" fill="hold">
                                          <p:stCondLst>
                                            <p:cond delay="400"/>
                                          </p:stCondLst>
                                        </p:cTn>
                                        <p:tgtEl>
                                          <p:spTgt spid="40"/>
                                        </p:tgtEl>
                                        <p:attrNameLst>
                                          <p:attrName>r</p:attrName>
                                        </p:attrNameLst>
                                      </p:cBhvr>
                                    </p:animRot>
                                    <p:animRot by="-240000">
                                      <p:cBhvr>
                                        <p:cTn id="102" dur="200" fill="hold">
                                          <p:stCondLst>
                                            <p:cond delay="600"/>
                                          </p:stCondLst>
                                        </p:cTn>
                                        <p:tgtEl>
                                          <p:spTgt spid="40"/>
                                        </p:tgtEl>
                                        <p:attrNameLst>
                                          <p:attrName>r</p:attrName>
                                        </p:attrNameLst>
                                      </p:cBhvr>
                                    </p:animRot>
                                    <p:animRot by="120000">
                                      <p:cBhvr>
                                        <p:cTn id="103" dur="200" fill="hold">
                                          <p:stCondLst>
                                            <p:cond delay="800"/>
                                          </p:stCondLst>
                                        </p:cTn>
                                        <p:tgtEl>
                                          <p:spTgt spid="40"/>
                                        </p:tgtEl>
                                        <p:attrNameLst>
                                          <p:attrName>r</p:attrName>
                                        </p:attrNameLst>
                                      </p:cBhvr>
                                    </p:animRot>
                                  </p:childTnLst>
                                </p:cTn>
                              </p:par>
                            </p:childTnLst>
                          </p:cTn>
                        </p:par>
                      </p:childTnLst>
                    </p:cTn>
                  </p:par>
                </p:childTnLst>
              </p:cTn>
              <p:nextCondLst>
                <p:cond evt="onClick" delay="0">
                  <p:tgtEl>
                    <p:spTgt spid="17"/>
                  </p:tgtEl>
                </p:cond>
              </p:nextCondLst>
            </p:seq>
          </p:childTnLst>
        </p:cTn>
      </p:par>
    </p:tnLst>
    <p:bldLst>
      <p:bldP spid="10" grpId="0"/>
      <p:bldP spid="2" grpId="0"/>
      <p:bldP spid="8" grpId="0"/>
      <p:bldP spid="9" grpId="0"/>
      <p:bldP spid="11" grpId="0"/>
      <p:bldP spid="3" grpId="1" animBg="1"/>
      <p:bldP spid="18" grpId="1" animBg="1"/>
      <p:bldP spid="35" grpId="1" animBg="1"/>
      <p:bldP spid="37" grpId="0" animBg="1"/>
      <p:bldP spid="37" grpId="1" animBg="1"/>
      <p:bldP spid="38" grpId="0" animBg="1"/>
      <p:bldP spid="38" grpId="1" animBg="1"/>
      <p:bldP spid="39" grpId="0" animBg="1"/>
      <p:bldP spid="39" grpId="1" animBg="1"/>
      <p:bldP spid="40" grpId="0" animBg="1"/>
      <p:bldP spid="4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488873" y="155202"/>
            <a:ext cx="3200399" cy="1015663"/>
          </a:xfrm>
          <a:prstGeom prst="rect">
            <a:avLst/>
          </a:prstGeom>
          <a:noFill/>
        </p:spPr>
        <p:txBody>
          <a:bodyPr wrap="square" rtlCol="0">
            <a:spAutoFit/>
          </a:bodyPr>
          <a:lstStyle/>
          <a:p>
            <a:pPr algn="ctr"/>
            <a:r>
              <a:rPr lang="en-US" sz="6000" u="sng" dirty="0" err="1" smtClean="0">
                <a:latin typeface="NikoshBAN" panose="02000000000000000000" pitchFamily="2" charset="0"/>
                <a:cs typeface="NikoshBAN" panose="02000000000000000000" pitchFamily="2" charset="0"/>
              </a:rPr>
              <a:t>বাড়ির</a:t>
            </a:r>
            <a:r>
              <a:rPr lang="en-US" sz="6000" u="sng" dirty="0" smtClean="0">
                <a:latin typeface="NikoshBAN" panose="02000000000000000000" pitchFamily="2" charset="0"/>
                <a:cs typeface="NikoshBAN" panose="02000000000000000000" pitchFamily="2" charset="0"/>
              </a:rPr>
              <a:t> </a:t>
            </a:r>
            <a:r>
              <a:rPr lang="en-US" sz="6000" u="sng" dirty="0" err="1" smtClean="0">
                <a:latin typeface="NikoshBAN" panose="02000000000000000000" pitchFamily="2" charset="0"/>
                <a:cs typeface="NikoshBAN" panose="02000000000000000000" pitchFamily="2" charset="0"/>
              </a:rPr>
              <a:t>কাজ</a:t>
            </a:r>
            <a:endParaRPr lang="en-US" sz="6000"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8311" b="8311"/>
          <a:stretch/>
        </p:blipFill>
        <p:spPr>
          <a:xfrm>
            <a:off x="2160085" y="1229082"/>
            <a:ext cx="7857974" cy="4026648"/>
          </a:xfrm>
          <a:prstGeom prst="rect">
            <a:avLst/>
          </a:prstGeom>
        </p:spPr>
      </p:pic>
      <p:sp>
        <p:nvSpPr>
          <p:cNvPr id="8" name="TextBox 7"/>
          <p:cNvSpPr txBox="1"/>
          <p:nvPr/>
        </p:nvSpPr>
        <p:spPr>
          <a:xfrm>
            <a:off x="1112578" y="5358600"/>
            <a:ext cx="10297542" cy="923330"/>
          </a:xfrm>
          <a:prstGeom prst="rect">
            <a:avLst/>
          </a:prstGeom>
          <a:noFill/>
        </p:spPr>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লেন্সে</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কীভাবে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প্রতিবিম্ব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গঠিত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হয়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বর্ণনা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কর</a:t>
            </a:r>
            <a:r>
              <a:rPr lang="en-US" sz="5400" dirty="0" smtClean="0">
                <a:latin typeface="NikoshBAN" panose="02000000000000000000" pitchFamily="2" charset="0"/>
                <a:cs typeface="NikoshBAN" panose="02000000000000000000" pitchFamily="2" charset="0"/>
              </a:rPr>
              <a:t>।</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7382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192000" cy="6858000"/>
            <a:chOff x="0" y="0"/>
            <a:chExt cx="12192000" cy="6858000"/>
          </a:xfrm>
        </p:grpSpPr>
        <p:pic>
          <p:nvPicPr>
            <p:cNvPr id="9" name="Picture 8"/>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65019" y="3829973"/>
            <a:ext cx="5042260" cy="267765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 ইমাম জাফর </a:t>
            </a:r>
            <a:r>
              <a:rPr lang="bn-IN" sz="3600" dirty="0" smtClean="0">
                <a:latin typeface="NikoshBAN" panose="02000000000000000000" pitchFamily="2" charset="0"/>
                <a:cs typeface="NikoshBAN" panose="02000000000000000000" pitchFamily="2" charset="0"/>
              </a:rPr>
              <a:t>সাদেক</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latin typeface="NikoshBAN" panose="02000000000000000000" pitchFamily="2" charset="0"/>
                <a:cs typeface="NikoshBAN" panose="02000000000000000000" pitchFamily="2" charset="0"/>
              </a:rPr>
              <a:t>মোগলবাসা দ্বি-মুখী উচ্চ বিদ্যালয়</a:t>
            </a:r>
          </a:p>
          <a:p>
            <a:r>
              <a:rPr lang="bn-IN" sz="2800" dirty="0">
                <a:latin typeface="NikoshBAN" panose="02000000000000000000" pitchFamily="2" charset="0"/>
                <a:cs typeface="NikoshBAN" panose="02000000000000000000" pitchFamily="2" charset="0"/>
              </a:rPr>
              <a:t>কুড়িগ্রাম সদর, </a:t>
            </a:r>
            <a:r>
              <a:rPr lang="bn-IN" sz="2800" dirty="0" smtClean="0">
                <a:latin typeface="NikoshBAN" panose="02000000000000000000" pitchFamily="2" charset="0"/>
                <a:cs typeface="NikoshBAN" panose="02000000000000000000" pitchFamily="2" charset="0"/>
              </a:rPr>
              <a:t>কুড়িগ্রাম</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জেলা</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ict</a:t>
            </a:r>
            <a:r>
              <a:rPr lang="en-US" sz="2800" dirty="0" err="1" smtClean="0">
                <a:latin typeface="Times New Roman" panose="02020603050405020304" pitchFamily="18" charset="0"/>
                <a:cs typeface="Times New Roman" panose="02020603050405020304" pitchFamily="18" charset="0"/>
              </a:rPr>
              <a:t>4</a:t>
            </a:r>
            <a:r>
              <a:rPr lang="en-US" sz="2800" dirty="0" err="1" smtClean="0">
                <a:latin typeface="NikoshBAN" panose="02000000000000000000" pitchFamily="2" charset="0"/>
                <a:cs typeface="NikoshBAN" panose="02000000000000000000" pitchFamily="2" charset="0"/>
              </a:rPr>
              <a:t>e</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অ্যাম্ব্যাসেডর</a:t>
            </a:r>
            <a:endParaRPr lang="bn-IN"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মোবাইল ফোনঃ </a:t>
            </a:r>
            <a:r>
              <a:rPr lang="en-US" sz="2800" dirty="0">
                <a:latin typeface="NikoshBAN" panose="02000000000000000000" pitchFamily="2" charset="0"/>
                <a:cs typeface="NikoshBAN" panose="02000000000000000000" pitchFamily="2" charset="0"/>
              </a:rPr>
              <a:t>01716-752707</a:t>
            </a:r>
            <a:endParaRPr lang="bn-BD" sz="2800" dirty="0">
              <a:latin typeface="NikoshBAN" panose="02000000000000000000" pitchFamily="2" charset="0"/>
              <a:cs typeface="NikoshBAN" panose="02000000000000000000" pitchFamily="2" charset="0"/>
            </a:endParaRPr>
          </a:p>
          <a:p>
            <a:r>
              <a:rPr lang="en-US" sz="2000" dirty="0">
                <a:latin typeface="NikoshBAN" panose="02000000000000000000" pitchFamily="2" charset="0"/>
                <a:cs typeface="NikoshBAN" panose="02000000000000000000" pitchFamily="2" charset="0"/>
              </a:rPr>
              <a:t>ijsadeque@gmail.com</a:t>
            </a:r>
          </a:p>
        </p:txBody>
      </p:sp>
      <p:sp>
        <p:nvSpPr>
          <p:cNvPr id="6" name="TextBox 5"/>
          <p:cNvSpPr txBox="1"/>
          <p:nvPr/>
        </p:nvSpPr>
        <p:spPr>
          <a:xfrm>
            <a:off x="4507006" y="147138"/>
            <a:ext cx="2534039" cy="1015663"/>
          </a:xfrm>
          <a:prstGeom prst="rect">
            <a:avLst/>
          </a:prstGeom>
          <a:noFill/>
        </p:spPr>
        <p:txBody>
          <a:bodyPr wrap="square" rtlCol="0">
            <a:spAutoFit/>
          </a:bodyPr>
          <a:lstStyle/>
          <a:p>
            <a:pPr algn="ctr"/>
            <a:r>
              <a:rPr lang="bn-BD" sz="6000" u="sng" dirty="0">
                <a:solidFill>
                  <a:srgbClr val="0070C0"/>
                </a:solidFill>
                <a:latin typeface="NikoshBAN" panose="02000000000000000000" pitchFamily="2" charset="0"/>
                <a:cs typeface="NikoshBAN" panose="02000000000000000000" pitchFamily="2" charset="0"/>
              </a:rPr>
              <a:t>পরিচিতি</a:t>
            </a:r>
            <a:endParaRPr lang="en-US" sz="4400" u="sng" dirty="0">
              <a:solidFill>
                <a:srgbClr val="0070C0"/>
              </a:solidFill>
              <a:latin typeface="NikoshBAN" panose="02000000000000000000" pitchFamily="2" charset="0"/>
              <a:cs typeface="NikoshBAN" panose="02000000000000000000" pitchFamily="2" charset="0"/>
            </a:endParaRPr>
          </a:p>
        </p:txBody>
      </p:sp>
      <p:sp>
        <p:nvSpPr>
          <p:cNvPr id="7" name="TextBox 6"/>
          <p:cNvSpPr txBox="1"/>
          <p:nvPr/>
        </p:nvSpPr>
        <p:spPr>
          <a:xfrm>
            <a:off x="6089073" y="4070611"/>
            <a:ext cx="5202479" cy="2062103"/>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শ্রেণিঃ </a:t>
            </a:r>
            <a:r>
              <a:rPr lang="en-US" sz="3200" dirty="0" err="1">
                <a:latin typeface="NikoshBAN" panose="02000000000000000000" pitchFamily="2" charset="0"/>
                <a:cs typeface="NikoshBAN" panose="02000000000000000000" pitchFamily="2" charset="0"/>
              </a:rPr>
              <a:t>নবম</a:t>
            </a:r>
            <a:endParaRPr lang="bn-IN"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বিষয়ঃ </a:t>
            </a:r>
            <a:r>
              <a:rPr lang="en-US" sz="3200" dirty="0" err="1">
                <a:latin typeface="NikoshBAN" panose="02000000000000000000" pitchFamily="2" charset="0"/>
                <a:cs typeface="NikoshBAN" panose="02000000000000000000" pitchFamily="2" charset="0"/>
              </a:rPr>
              <a:t>পদার্থ</a:t>
            </a:r>
            <a:r>
              <a:rPr lang="bn-BD" sz="3200" dirty="0">
                <a:latin typeface="NikoshBAN" panose="02000000000000000000" pitchFamily="2" charset="0"/>
                <a:cs typeface="NikoshBAN" panose="02000000000000000000" pitchFamily="2" charset="0"/>
              </a:rPr>
              <a:t>বিজ্ঞান</a:t>
            </a:r>
            <a:endParaRPr lang="bn-IN"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অধ্যায়ঃ</a:t>
            </a:r>
            <a:r>
              <a:rPr lang="bn-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নব</a:t>
            </a:r>
            <a:r>
              <a:rPr lang="bn-IN" sz="3200" dirty="0">
                <a:latin typeface="NikoshBAN" panose="02000000000000000000" pitchFamily="2" charset="0"/>
                <a:cs typeface="NikoshBAN" panose="02000000000000000000" pitchFamily="2" charset="0"/>
              </a:rPr>
              <a:t>ম (</a:t>
            </a:r>
            <a:r>
              <a:rPr lang="en-US" sz="3200" dirty="0" err="1">
                <a:latin typeface="NikoshBAN" panose="02000000000000000000" pitchFamily="2" charset="0"/>
                <a:cs typeface="NikoshBAN" panose="02000000000000000000" pitchFamily="2" charset="0"/>
              </a:rPr>
              <a:t>আলোর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প্রতিসরণ</a:t>
            </a:r>
            <a:r>
              <a:rPr lang="bn-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৫০ </a:t>
            </a:r>
            <a:r>
              <a:rPr lang="en-US" sz="3200" dirty="0" err="1">
                <a:latin typeface="NikoshBAN" panose="02000000000000000000" pitchFamily="2" charset="0"/>
                <a:cs typeface="NikoshBAN" panose="02000000000000000000" pitchFamily="2" charset="0"/>
              </a:rPr>
              <a:t>মিনিট</a:t>
            </a:r>
            <a:endParaRPr lang="bn-IN"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3041" y="1961098"/>
            <a:ext cx="1620521" cy="1868876"/>
          </a:xfrm>
          <a:prstGeom prst="rect">
            <a:avLst/>
          </a:prstGeom>
          <a:ln>
            <a:noFill/>
          </a:ln>
          <a:effectLst>
            <a:outerShdw blurRad="190500" algn="tl" rotWithShape="0">
              <a:srgbClr val="000000">
                <a:alpha val="70000"/>
              </a:srgbClr>
            </a:outerShdw>
          </a:effectLst>
        </p:spPr>
      </p:pic>
      <p:sp>
        <p:nvSpPr>
          <p:cNvPr id="4" name="TextBox 3"/>
          <p:cNvSpPr txBox="1"/>
          <p:nvPr/>
        </p:nvSpPr>
        <p:spPr>
          <a:xfrm>
            <a:off x="1835309" y="1222163"/>
            <a:ext cx="2723214"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শিক্ষক পরিচিতি</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8016113" y="1193013"/>
            <a:ext cx="2678202"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পাঠ পরিচিতি</a:t>
            </a:r>
            <a:endParaRPr lang="en-US" sz="3600" dirty="0">
              <a:latin typeface="NikoshBAN" panose="02000000000000000000" pitchFamily="2" charset="0"/>
              <a:cs typeface="NikoshBAN" panose="02000000000000000000" pitchFamily="2" charset="0"/>
            </a:endParaRPr>
          </a:p>
        </p:txBody>
      </p:sp>
      <p:cxnSp>
        <p:nvCxnSpPr>
          <p:cNvPr id="11" name="Straight Connector 10"/>
          <p:cNvCxnSpPr/>
          <p:nvPr/>
        </p:nvCxnSpPr>
        <p:spPr>
          <a:xfrm>
            <a:off x="5664164" y="2215165"/>
            <a:ext cx="0" cy="392805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a:srcRect t="3633"/>
          <a:stretch/>
        </p:blipFill>
        <p:spPr>
          <a:xfrm>
            <a:off x="8585642" y="1961098"/>
            <a:ext cx="1798172" cy="2374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3978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6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54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9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6400"/>
                            </p:stCondLst>
                            <p:childTnLst>
                              <p:par>
                                <p:cTn id="32" presetID="22" presetClass="entr" presetSubtype="8" fill="hold" grpId="0" nodeType="afterEffect">
                                  <p:stCondLst>
                                    <p:cond delay="500"/>
                                  </p:stCondLst>
                                  <p:iterate type="wd">
                                    <p:tmPct val="10000"/>
                                  </p:iterate>
                                  <p:childTnLst>
                                    <p:set>
                                      <p:cBhvr>
                                        <p:cTn id="33" dur="1" fill="hold">
                                          <p:stCondLst>
                                            <p:cond delay="0"/>
                                          </p:stCondLst>
                                        </p:cTn>
                                        <p:tgtEl>
                                          <p:spTgt spid="7"/>
                                        </p:tgtEl>
                                        <p:attrNameLst>
                                          <p:attrName>style.visibility</p:attrName>
                                        </p:attrNameLst>
                                      </p:cBhvr>
                                      <p:to>
                                        <p:strVal val="visible"/>
                                      </p:to>
                                    </p:set>
                                    <p:animEffect transition="in" filter="wipe(left)">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1059" t="23047" r="21059" b="23047"/>
            <a:stretch/>
          </p:blipFill>
          <p:spPr>
            <a:xfrm>
              <a:off x="309610" y="295835"/>
              <a:ext cx="11551086" cy="6317584"/>
            </a:xfrm>
            <a:prstGeom prst="rect">
              <a:avLst/>
            </a:prstGeom>
          </p:spPr>
        </p:pic>
      </p:grpSp>
      <p:sp>
        <p:nvSpPr>
          <p:cNvPr id="8" name="TextBox 7"/>
          <p:cNvSpPr txBox="1"/>
          <p:nvPr/>
        </p:nvSpPr>
        <p:spPr>
          <a:xfrm>
            <a:off x="2876161" y="2050507"/>
            <a:ext cx="6627936" cy="2646878"/>
          </a:xfrm>
          <a:prstGeom prst="rect">
            <a:avLst/>
          </a:prstGeom>
          <a:noFill/>
        </p:spPr>
        <p:txBody>
          <a:bodyPr wrap="square" rtlCol="0">
            <a:spAutoFit/>
          </a:bodyPr>
          <a:lstStyle/>
          <a:p>
            <a:pPr algn="ctr"/>
            <a:r>
              <a:rPr lang="en-US" sz="16600" b="1" dirty="0" err="1" smtClean="0">
                <a:solidFill>
                  <a:schemeClr val="tx2">
                    <a:lumMod val="20000"/>
                    <a:lumOff val="8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16600" b="1" dirty="0">
              <a:solidFill>
                <a:schemeClr val="tx2">
                  <a:lumMod val="20000"/>
                  <a:lumOff val="8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9126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10315" y="193041"/>
            <a:ext cx="3662083" cy="769441"/>
          </a:xfrm>
          <a:prstGeom prst="rect">
            <a:avLst/>
          </a:prstGeom>
          <a:noFill/>
        </p:spPr>
        <p:txBody>
          <a:bodyPr wrap="square" rtlCol="0">
            <a:spAutoFit/>
          </a:bodyPr>
          <a:lstStyle/>
          <a:p>
            <a:pPr algn="ctr"/>
            <a:r>
              <a:rPr lang="en-US" sz="4400" u="sng" dirty="0" err="1" smtClean="0">
                <a:latin typeface="NikoshBAN" panose="02000000000000000000" pitchFamily="2" charset="0"/>
                <a:cs typeface="NikoshBAN" panose="02000000000000000000" pitchFamily="2" charset="0"/>
              </a:rPr>
              <a:t>চিত্রগুলো</a:t>
            </a:r>
            <a:r>
              <a:rPr lang="en-US" sz="4400" u="sng" dirty="0" smtClean="0">
                <a:latin typeface="NikoshBAN" panose="02000000000000000000" pitchFamily="2" charset="0"/>
                <a:cs typeface="NikoshBAN" panose="02000000000000000000" pitchFamily="2" charset="0"/>
              </a:rPr>
              <a:t> </a:t>
            </a:r>
            <a:r>
              <a:rPr lang="en-US" sz="4400" u="sng" dirty="0" err="1" smtClean="0">
                <a:latin typeface="NikoshBAN" panose="02000000000000000000" pitchFamily="2" charset="0"/>
                <a:cs typeface="NikoshBAN" panose="02000000000000000000" pitchFamily="2" charset="0"/>
              </a:rPr>
              <a:t>লক্ষ্য</a:t>
            </a:r>
            <a:r>
              <a:rPr lang="en-US" sz="4400" u="sng" dirty="0" smtClean="0">
                <a:latin typeface="NikoshBAN" panose="02000000000000000000" pitchFamily="2" charset="0"/>
                <a:cs typeface="NikoshBAN" panose="02000000000000000000" pitchFamily="2" charset="0"/>
              </a:rPr>
              <a:t> </a:t>
            </a:r>
            <a:r>
              <a:rPr lang="en-US" sz="4400" u="sng" dirty="0" err="1" smtClean="0">
                <a:latin typeface="NikoshBAN" panose="02000000000000000000" pitchFamily="2" charset="0"/>
                <a:cs typeface="NikoshBAN" panose="02000000000000000000" pitchFamily="2" charset="0"/>
              </a:rPr>
              <a:t>কর</a:t>
            </a:r>
            <a:endParaRPr lang="en-US" sz="4400" u="sng" dirty="0">
              <a:latin typeface="NikoshBAN" panose="02000000000000000000" pitchFamily="2" charset="0"/>
              <a:cs typeface="NikoshBAN" panose="02000000000000000000" pitchFamily="2" charset="0"/>
            </a:endParaRPr>
          </a:p>
        </p:txBody>
      </p:sp>
      <p:sp>
        <p:nvSpPr>
          <p:cNvPr id="9" name="TextBox 8"/>
          <p:cNvSpPr txBox="1"/>
          <p:nvPr/>
        </p:nvSpPr>
        <p:spPr>
          <a:xfrm>
            <a:off x="1784997" y="5697918"/>
            <a:ext cx="8495478"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যন্ত্রগুলো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তৈরিতে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ব্যবহার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হয়েছে</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9434" y="972430"/>
            <a:ext cx="3827912" cy="2393601"/>
          </a:xfrm>
          <a:prstGeom prst="rect">
            <a:avLst/>
          </a:prstGeom>
        </p:spPr>
      </p:pic>
      <p:pic>
        <p:nvPicPr>
          <p:cNvPr id="17" name="Picture 2" descr="C:\Documents and Settings\Administrator\Desktop\MIZAN\IMAGE\sell_cartier_glasses_eyeglasses_Frame_sunglasses_g.jpg"/>
          <p:cNvPicPr>
            <a:picLocks noChangeAspect="1" noChangeArrowheads="1"/>
          </p:cNvPicPr>
          <p:nvPr/>
        </p:nvPicPr>
        <p:blipFill rotWithShape="1">
          <a:blip r:embed="rId5"/>
          <a:srcRect t="32448" r="4436"/>
          <a:stretch/>
        </p:blipFill>
        <p:spPr bwMode="auto">
          <a:xfrm>
            <a:off x="6127507" y="3546092"/>
            <a:ext cx="3904773" cy="2116183"/>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18" name="Picture 17" descr="concave-lens.jpg"/>
          <p:cNvPicPr>
            <a:picLocks noChangeAspect="1"/>
          </p:cNvPicPr>
          <p:nvPr/>
        </p:nvPicPr>
        <p:blipFill>
          <a:blip r:embed="rId6"/>
          <a:stretch>
            <a:fillRect/>
          </a:stretch>
        </p:blipFill>
        <p:spPr>
          <a:xfrm>
            <a:off x="1959434" y="3546092"/>
            <a:ext cx="3827912" cy="211618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1356" y="972430"/>
            <a:ext cx="4090924" cy="2393601"/>
          </a:xfrm>
          <a:prstGeom prst="rect">
            <a:avLst/>
          </a:prstGeom>
        </p:spPr>
      </p:pic>
    </p:spTree>
    <p:extLst>
      <p:ext uri="{BB962C8B-B14F-4D97-AF65-F5344CB8AC3E}">
        <p14:creationId xmlns:p14="http://schemas.microsoft.com/office/powerpoint/2010/main" val="3354469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731411" y="112175"/>
            <a:ext cx="4664166" cy="923330"/>
          </a:xfrm>
          <a:prstGeom prst="rect">
            <a:avLst/>
          </a:prstGeom>
          <a:noFill/>
        </p:spPr>
        <p:txBody>
          <a:bodyPr wrap="square" rtlCol="0">
            <a:spAutoFit/>
          </a:bodyPr>
          <a:lstStyle/>
          <a:p>
            <a:pPr algn="ctr"/>
            <a:r>
              <a:rPr lang="en-US" sz="5400" u="sng" dirty="0" err="1" smtClean="0">
                <a:latin typeface="NikoshBAN" panose="02000000000000000000" pitchFamily="2" charset="0"/>
                <a:cs typeface="NikoshBAN" panose="02000000000000000000" pitchFamily="2" charset="0"/>
              </a:rPr>
              <a:t>আজকের</a:t>
            </a:r>
            <a:r>
              <a:rPr lang="en-US" sz="5400" u="sng" dirty="0" smtClean="0">
                <a:latin typeface="NikoshBAN" panose="02000000000000000000" pitchFamily="2" charset="0"/>
                <a:cs typeface="NikoshBAN" panose="02000000000000000000" pitchFamily="2" charset="0"/>
              </a:rPr>
              <a:t> </a:t>
            </a:r>
            <a:r>
              <a:rPr lang="en-US" sz="5400" u="sng" dirty="0" err="1" smtClean="0">
                <a:latin typeface="NikoshBAN" panose="02000000000000000000" pitchFamily="2" charset="0"/>
                <a:cs typeface="NikoshBAN" panose="02000000000000000000" pitchFamily="2" charset="0"/>
              </a:rPr>
              <a:t>পাঠ</a:t>
            </a:r>
            <a:endParaRPr lang="en-US" sz="5400" u="sng" dirty="0">
              <a:latin typeface="NikoshBAN" panose="02000000000000000000" pitchFamily="2" charset="0"/>
              <a:cs typeface="NikoshBAN" panose="02000000000000000000" pitchFamily="2" charset="0"/>
            </a:endParaRPr>
          </a:p>
        </p:txBody>
      </p:sp>
      <p:sp>
        <p:nvSpPr>
          <p:cNvPr id="9" name="TextBox 8"/>
          <p:cNvSpPr txBox="1"/>
          <p:nvPr/>
        </p:nvSpPr>
        <p:spPr>
          <a:xfrm>
            <a:off x="4938700" y="5650880"/>
            <a:ext cx="1648692" cy="1015663"/>
          </a:xfrm>
          <a:prstGeom prst="rect">
            <a:avLst/>
          </a:prstGeom>
          <a:noFill/>
        </p:spPr>
        <p:txBody>
          <a:bodyPr wrap="square" rtlCol="0">
            <a:spAutoFit/>
          </a:bodyPr>
          <a:lstStyle/>
          <a:p>
            <a:pPr algn="ctr"/>
            <a:r>
              <a:rPr lang="en-US" sz="6000" dirty="0" smtClean="0">
                <a:latin typeface="NikoshBAN" panose="02000000000000000000" pitchFamily="2" charset="0"/>
                <a:cs typeface="NikoshBAN" panose="02000000000000000000" pitchFamily="2" charset="0"/>
              </a:rPr>
              <a:t>লেন্স</a:t>
            </a:r>
            <a:endParaRPr lang="en-US" sz="60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6185" b="6185"/>
          <a:stretch/>
        </p:blipFill>
        <p:spPr>
          <a:xfrm>
            <a:off x="986373" y="1050695"/>
            <a:ext cx="10120897" cy="4681980"/>
          </a:xfrm>
          <a:prstGeom prst="rect">
            <a:avLst/>
          </a:prstGeom>
        </p:spPr>
      </p:pic>
    </p:spTree>
    <p:extLst>
      <p:ext uri="{BB962C8B-B14F-4D97-AF65-F5344CB8AC3E}">
        <p14:creationId xmlns:p14="http://schemas.microsoft.com/office/powerpoint/2010/main" val="5741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824143" y="543243"/>
            <a:ext cx="2529860" cy="1015663"/>
          </a:xfrm>
          <a:prstGeom prst="rect">
            <a:avLst/>
          </a:prstGeom>
        </p:spPr>
        <p:txBody>
          <a:bodyPr wrap="none">
            <a:spAutoFit/>
          </a:bodyPr>
          <a:lstStyle/>
          <a:p>
            <a:pPr algn="ctr"/>
            <a:r>
              <a:rPr lang="en-US" sz="6000" u="sng" dirty="0" err="1" smtClean="0">
                <a:latin typeface="NikoshBAN" panose="02000000000000000000" pitchFamily="2" charset="0"/>
                <a:cs typeface="NikoshBAN" panose="02000000000000000000" pitchFamily="2" charset="0"/>
              </a:rPr>
              <a:t>শিখন</a:t>
            </a:r>
            <a:r>
              <a:rPr lang="en-US" sz="6000" u="sng" dirty="0" smtClean="0">
                <a:latin typeface="NikoshBAN" panose="02000000000000000000" pitchFamily="2" charset="0"/>
                <a:cs typeface="NikoshBAN" panose="02000000000000000000" pitchFamily="2" charset="0"/>
              </a:rPr>
              <a:t> </a:t>
            </a:r>
            <a:r>
              <a:rPr lang="en-US" sz="6000" u="sng" dirty="0" err="1" smtClean="0">
                <a:latin typeface="NikoshBAN" panose="02000000000000000000" pitchFamily="2" charset="0"/>
                <a:cs typeface="NikoshBAN" panose="02000000000000000000" pitchFamily="2" charset="0"/>
              </a:rPr>
              <a:t>ফল</a:t>
            </a:r>
            <a:endParaRPr lang="en-US" sz="6000" u="sng" dirty="0">
              <a:latin typeface="NikoshBAN" panose="02000000000000000000" pitchFamily="2" charset="0"/>
              <a:cs typeface="NikoshBAN" panose="02000000000000000000" pitchFamily="2" charset="0"/>
            </a:endParaRPr>
          </a:p>
        </p:txBody>
      </p:sp>
      <p:sp>
        <p:nvSpPr>
          <p:cNvPr id="10" name="Rectangle 9"/>
          <p:cNvSpPr/>
          <p:nvPr/>
        </p:nvSpPr>
        <p:spPr>
          <a:xfrm>
            <a:off x="1048201" y="1791539"/>
            <a:ext cx="4023858" cy="707886"/>
          </a:xfrm>
          <a:prstGeom prst="rect">
            <a:avLst/>
          </a:prstGeom>
        </p:spPr>
        <p:txBody>
          <a:bodyPr wrap="none">
            <a:spAutoFit/>
          </a:bodyPr>
          <a:lstStyle/>
          <a:p>
            <a:pPr algn="ctr"/>
            <a:r>
              <a:rPr lang="bn-BD" sz="4000" dirty="0">
                <a:latin typeface="NikoshBAN" panose="02000000000000000000" pitchFamily="2" charset="0"/>
                <a:cs typeface="NikoshBAN" panose="02000000000000000000" pitchFamily="2" charset="0"/>
              </a:rPr>
              <a:t>এ পাঠ শেষে  </a:t>
            </a:r>
            <a:r>
              <a:rPr lang="en-US" sz="4000" dirty="0" err="1" smtClean="0">
                <a:latin typeface="NikoshBAN" panose="02000000000000000000" pitchFamily="2" charset="0"/>
                <a:cs typeface="NikoshBAN" panose="02000000000000000000" pitchFamily="2" charset="0"/>
              </a:rPr>
              <a:t>শিক্ষার্থীরা</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2" name="Rectangle 11"/>
          <p:cNvSpPr/>
          <p:nvPr/>
        </p:nvSpPr>
        <p:spPr>
          <a:xfrm>
            <a:off x="2269958" y="2599386"/>
            <a:ext cx="6263114" cy="646331"/>
          </a:xfrm>
          <a:prstGeom prst="rect">
            <a:avLst/>
          </a:prstGeom>
        </p:spPr>
        <p:txBody>
          <a:bodyPr wrap="square">
            <a:spAutoFit/>
          </a:bodyPr>
          <a:lstStyle/>
          <a:p>
            <a:pPr marL="285750" indent="-285750">
              <a:buFont typeface="Wingdings" panose="05000000000000000000" pitchFamily="2" charset="2"/>
              <a:buChar char="Ø"/>
            </a:pPr>
            <a:r>
              <a:rPr lang="en-US" sz="3600" dirty="0" smtClean="0">
                <a:latin typeface="NikoshBAN" panose="02000000000000000000" pitchFamily="2" charset="0"/>
                <a:cs typeface="NikoshBAN" panose="02000000000000000000" pitchFamily="2" charset="0"/>
              </a:rPr>
              <a:t> লেন্স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পার</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a:t>
            </a:r>
            <a:endParaRPr lang="bn-BD" sz="3600" dirty="0">
              <a:latin typeface="NikoshBAN" panose="02000000000000000000" pitchFamily="2" charset="0"/>
              <a:cs typeface="NikoshBAN" panose="02000000000000000000" pitchFamily="2" charset="0"/>
            </a:endParaRPr>
          </a:p>
        </p:txBody>
      </p:sp>
      <p:sp>
        <p:nvSpPr>
          <p:cNvPr id="13" name="Rectangle 12"/>
          <p:cNvSpPr/>
          <p:nvPr/>
        </p:nvSpPr>
        <p:spPr>
          <a:xfrm>
            <a:off x="2269958" y="3271145"/>
            <a:ext cx="6264857" cy="646331"/>
          </a:xfrm>
          <a:prstGeom prst="rect">
            <a:avLst/>
          </a:prstGeom>
        </p:spPr>
        <p:txBody>
          <a:bodyPr wrap="none">
            <a:spAutoFit/>
          </a:bodyPr>
          <a:lstStyle/>
          <a:p>
            <a:pPr marL="285750" indent="-285750">
              <a:buFont typeface="Wingdings" panose="05000000000000000000" pitchFamily="2" charset="2"/>
              <a:buChar char="Ø"/>
            </a:pP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লেন্সের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প্রকারভেদ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ব্যাখ্যা</a:t>
            </a:r>
            <a:r>
              <a:rPr lang="bn-BD" sz="3600" dirty="0" smtClean="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করতে </a:t>
            </a:r>
            <a:r>
              <a:rPr lang="bn-BD" sz="3600" dirty="0" smtClean="0">
                <a:latin typeface="NikoshBAN" panose="02000000000000000000" pitchFamily="2" charset="0"/>
                <a:cs typeface="NikoshBAN" panose="02000000000000000000" pitchFamily="2" charset="0"/>
              </a:rPr>
              <a:t>পার</a:t>
            </a:r>
            <a:r>
              <a:rPr lang="en-US" sz="3600" dirty="0" err="1" smtClean="0">
                <a:latin typeface="NikoshBAN" panose="02000000000000000000" pitchFamily="2" charset="0"/>
                <a:cs typeface="NikoshBAN" panose="02000000000000000000" pitchFamily="2" charset="0"/>
              </a:rPr>
              <a:t>বে</a:t>
            </a:r>
            <a:r>
              <a:rPr lang="bn-BD" sz="3600" dirty="0" smtClean="0">
                <a:latin typeface="NikoshBAN" panose="02000000000000000000" pitchFamily="2" charset="0"/>
                <a:cs typeface="NikoshBAN" panose="02000000000000000000" pitchFamily="2" charset="0"/>
              </a:rPr>
              <a:t>।</a:t>
            </a:r>
            <a:endParaRPr lang="bn-BD" sz="3600" dirty="0">
              <a:latin typeface="NikoshBAN" panose="02000000000000000000" pitchFamily="2" charset="0"/>
              <a:cs typeface="NikoshBAN" panose="02000000000000000000" pitchFamily="2" charset="0"/>
            </a:endParaRPr>
          </a:p>
        </p:txBody>
      </p:sp>
      <p:sp>
        <p:nvSpPr>
          <p:cNvPr id="14" name="Rectangle 13"/>
          <p:cNvSpPr/>
          <p:nvPr/>
        </p:nvSpPr>
        <p:spPr>
          <a:xfrm>
            <a:off x="2269958" y="4621227"/>
            <a:ext cx="7909465" cy="646331"/>
          </a:xfrm>
          <a:prstGeom prst="rect">
            <a:avLst/>
          </a:prstGeom>
        </p:spPr>
        <p:txBody>
          <a:bodyPr wrap="square">
            <a:spAutoFit/>
          </a:bodyPr>
          <a:lstStyle/>
          <a:p>
            <a:pPr marL="285750" indent="-285750">
              <a:buFont typeface="Wingdings" panose="05000000000000000000" pitchFamily="2" charset="2"/>
              <a:buChar char="Ø"/>
            </a:pP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লেন্সে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প্রতিসরণের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রশ্মিচিত্র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bn-BD" sz="3600" dirty="0" smtClean="0">
                <a:latin typeface="NikoshBAN" panose="02000000000000000000" pitchFamily="2" charset="0"/>
                <a:cs typeface="NikoshBAN" panose="02000000000000000000" pitchFamily="2" charset="0"/>
              </a:rPr>
              <a:t>।</a:t>
            </a:r>
            <a:endParaRPr lang="bn-BD" sz="3600" dirty="0">
              <a:latin typeface="NikoshBAN" panose="02000000000000000000" pitchFamily="2" charset="0"/>
              <a:cs typeface="NikoshBAN" panose="02000000000000000000" pitchFamily="2" charset="0"/>
            </a:endParaRPr>
          </a:p>
        </p:txBody>
      </p:sp>
      <p:sp>
        <p:nvSpPr>
          <p:cNvPr id="15" name="Rectangle 14"/>
          <p:cNvSpPr/>
          <p:nvPr/>
        </p:nvSpPr>
        <p:spPr>
          <a:xfrm>
            <a:off x="2269958" y="3942904"/>
            <a:ext cx="7447873" cy="646331"/>
          </a:xfrm>
          <a:prstGeom prst="rect">
            <a:avLst/>
          </a:prstGeom>
        </p:spPr>
        <p:txBody>
          <a:bodyPr wrap="none">
            <a:spAutoFit/>
          </a:bodyPr>
          <a:lstStyle/>
          <a:p>
            <a:pPr marL="285750" indent="-285750">
              <a:buFont typeface="Wingdings" panose="05000000000000000000" pitchFamily="2" charset="2"/>
              <a:buChar char="Ø"/>
            </a:pPr>
            <a:r>
              <a:rPr lang="en-US" sz="3600" dirty="0" smtClean="0">
                <a:latin typeface="NikoshBAN" panose="02000000000000000000" pitchFamily="2" charset="0"/>
                <a:cs typeface="NikoshBAN" panose="02000000000000000000" pitchFamily="2" charset="0"/>
              </a:rPr>
              <a:t> লেন্স </a:t>
            </a:r>
            <a:r>
              <a:rPr lang="en-US" sz="3600" dirty="0" err="1" smtClean="0">
                <a:latin typeface="NikoshBAN" panose="02000000000000000000" pitchFamily="2" charset="0"/>
                <a:cs typeface="NikoshBAN" panose="02000000000000000000" pitchFamily="2" charset="0"/>
              </a:rPr>
              <a:t>সংক্রান্ত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কয়েকটি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বর্ণনা</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করতে পার</a:t>
            </a:r>
            <a:r>
              <a:rPr lang="en-US" sz="3600" dirty="0" err="1" smtClean="0">
                <a:latin typeface="NikoshBAN" panose="02000000000000000000" pitchFamily="2" charset="0"/>
                <a:cs typeface="NikoshBAN" panose="02000000000000000000" pitchFamily="2" charset="0"/>
              </a:rPr>
              <a:t>বে</a:t>
            </a:r>
            <a:r>
              <a:rPr lang="bn-BD"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84329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P spid="12" grpId="0" build="p"/>
      <p:bldP spid="13" grpId="0" build="p"/>
      <p:bldP spid="14" grpId="0" build="p"/>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366556" y="220292"/>
            <a:ext cx="3445034" cy="769441"/>
          </a:xfrm>
          <a:prstGeom prst="rect">
            <a:avLst/>
          </a:prstGeom>
          <a:noFill/>
        </p:spPr>
        <p:txBody>
          <a:bodyPr wrap="square" rtlCol="0">
            <a:spAutoFit/>
          </a:bodyPr>
          <a:lstStyle/>
          <a:p>
            <a:pPr algn="ctr"/>
            <a:r>
              <a:rPr lang="en-US" sz="4400" u="sng" dirty="0" err="1" smtClean="0">
                <a:latin typeface="NikoshBAN" panose="02000000000000000000" pitchFamily="2" charset="0"/>
                <a:cs typeface="NikoshBAN" panose="02000000000000000000" pitchFamily="2" charset="0"/>
              </a:rPr>
              <a:t>চিত্রগুলো</a:t>
            </a:r>
            <a:r>
              <a:rPr lang="en-US" sz="4400" u="sng" dirty="0" smtClean="0">
                <a:latin typeface="NikoshBAN" panose="02000000000000000000" pitchFamily="2" charset="0"/>
                <a:cs typeface="NikoshBAN" panose="02000000000000000000" pitchFamily="2" charset="0"/>
              </a:rPr>
              <a:t> </a:t>
            </a:r>
            <a:r>
              <a:rPr lang="en-US" sz="4400" u="sng" dirty="0" err="1" smtClean="0">
                <a:latin typeface="NikoshBAN" panose="02000000000000000000" pitchFamily="2" charset="0"/>
                <a:cs typeface="NikoshBAN" panose="02000000000000000000" pitchFamily="2" charset="0"/>
              </a:rPr>
              <a:t>লক্ষ্য</a:t>
            </a:r>
            <a:r>
              <a:rPr lang="en-US" sz="4400" u="sng" dirty="0" smtClean="0">
                <a:latin typeface="NikoshBAN" panose="02000000000000000000" pitchFamily="2" charset="0"/>
                <a:cs typeface="NikoshBAN" panose="02000000000000000000" pitchFamily="2" charset="0"/>
              </a:rPr>
              <a:t> </a:t>
            </a:r>
            <a:r>
              <a:rPr lang="en-US" sz="4400" u="sng" dirty="0" err="1" smtClean="0">
                <a:latin typeface="NikoshBAN" panose="02000000000000000000" pitchFamily="2" charset="0"/>
                <a:cs typeface="NikoshBAN" panose="02000000000000000000" pitchFamily="2" charset="0"/>
              </a:rPr>
              <a:t>কর</a:t>
            </a:r>
            <a:endParaRPr lang="en-US" sz="4400" u="sng" dirty="0">
              <a:latin typeface="NikoshBAN" panose="02000000000000000000" pitchFamily="2" charset="0"/>
              <a:cs typeface="NikoshBAN" panose="02000000000000000000" pitchFamily="2" charset="0"/>
            </a:endParaRPr>
          </a:p>
        </p:txBody>
      </p:sp>
      <p:sp>
        <p:nvSpPr>
          <p:cNvPr id="8" name="TextBox 7"/>
          <p:cNvSpPr txBox="1"/>
          <p:nvPr/>
        </p:nvSpPr>
        <p:spPr>
          <a:xfrm>
            <a:off x="1541520" y="4534372"/>
            <a:ext cx="9095104" cy="1015663"/>
          </a:xfrm>
          <a:prstGeom prst="rect">
            <a:avLst/>
          </a:prstGeom>
          <a:noFill/>
        </p:spPr>
        <p:txBody>
          <a:bodyPr wrap="square" rtlCol="0">
            <a:spAutoFit/>
          </a:bodyPr>
          <a:lstStyle/>
          <a:p>
            <a:pPr algn="ctr"/>
            <a:r>
              <a:rPr lang="en-US" sz="6000" dirty="0" err="1">
                <a:latin typeface="NikoshBAN" panose="02000000000000000000" pitchFamily="2" charset="0"/>
                <a:cs typeface="NikoshBAN" panose="02000000000000000000" pitchFamily="2" charset="0"/>
              </a:rPr>
              <a:t>এ</a:t>
            </a:r>
            <a:r>
              <a:rPr lang="en-US" sz="6000" dirty="0" err="1" smtClean="0">
                <a:latin typeface="NikoshBAN" panose="02000000000000000000" pitchFamily="2" charset="0"/>
                <a:cs typeface="NikoshBAN" panose="02000000000000000000" pitchFamily="2" charset="0"/>
              </a:rPr>
              <a:t>কক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r>
              <a:rPr lang="en-US" sz="6000" dirty="0" smtClean="0">
                <a:latin typeface="NikoshBAN" panose="02000000000000000000" pitchFamily="2" charset="0"/>
                <a:cs typeface="NikoshBAN" panose="02000000000000000000" pitchFamily="2" charset="0"/>
              </a:rPr>
              <a:t> লেন্স </a:t>
            </a:r>
            <a:r>
              <a:rPr lang="en-US" sz="6000" dirty="0" err="1">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সংক্ষেপে</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লিখ</a:t>
            </a:r>
            <a:r>
              <a:rPr lang="en-US"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6805" b="8356"/>
          <a:stretch/>
        </p:blipFill>
        <p:spPr>
          <a:xfrm>
            <a:off x="1223681" y="1303628"/>
            <a:ext cx="4630227" cy="2979560"/>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373" y="1303629"/>
            <a:ext cx="4744522" cy="2979560"/>
          </a:xfrm>
          <a:prstGeom prst="rect">
            <a:avLst/>
          </a:prstGeom>
          <a:ln>
            <a:solidFill>
              <a:schemeClr val="tx1"/>
            </a:solidFill>
          </a:ln>
        </p:spPr>
      </p:pic>
    </p:spTree>
    <p:extLst>
      <p:ext uri="{BB962C8B-B14F-4D97-AF65-F5344CB8AC3E}">
        <p14:creationId xmlns:p14="http://schemas.microsoft.com/office/powerpoint/2010/main" val="968998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68135" y="5358648"/>
            <a:ext cx="10838610" cy="1323439"/>
          </a:xfrm>
          <a:prstGeom prst="rect">
            <a:avLst/>
          </a:prstGeom>
        </p:spPr>
        <p:txBody>
          <a:bodyPr wrap="square">
            <a:spAutoFit/>
          </a:bodyPr>
          <a:lstStyle/>
          <a:p>
            <a:pPr algn="just"/>
            <a:r>
              <a:rPr lang="bn-BD" sz="4000" dirty="0" smtClean="0">
                <a:latin typeface="NikoshBAN" panose="02000000000000000000" pitchFamily="2" charset="0"/>
                <a:cs typeface="NikoshBAN" panose="02000000000000000000" pitchFamily="2" charset="0"/>
              </a:rPr>
              <a:t>দুইটি </a:t>
            </a:r>
            <a:r>
              <a:rPr lang="bn-BD" sz="4000" dirty="0">
                <a:latin typeface="NikoshBAN" panose="02000000000000000000" pitchFamily="2" charset="0"/>
                <a:cs typeface="NikoshBAN" panose="02000000000000000000" pitchFamily="2" charset="0"/>
              </a:rPr>
              <a:t>গোলীয় পৃষ্ঠ অথবা একটি গোলীয় এবং একটি সমতল পৃষ্ঠ দ্বারা সীমাবদ্ধ </a:t>
            </a:r>
            <a:r>
              <a:rPr lang="bn-BD" sz="4000" dirty="0" smtClean="0">
                <a:latin typeface="NikoshBAN" panose="02000000000000000000" pitchFamily="2" charset="0"/>
                <a:cs typeface="NikoshBAN" panose="02000000000000000000" pitchFamily="2" charset="0"/>
              </a:rPr>
              <a:t>স্বচ্ছ </a:t>
            </a:r>
            <a:r>
              <a:rPr lang="bn-BD" sz="4000" dirty="0">
                <a:latin typeface="NikoshBAN" panose="02000000000000000000" pitchFamily="2" charset="0"/>
                <a:cs typeface="NikoshBAN" panose="02000000000000000000" pitchFamily="2" charset="0"/>
              </a:rPr>
              <a:t>প্রতিসারক</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মাধ্যমকে লেন্স বলে ।</a:t>
            </a:r>
            <a:endParaRPr lang="en-US" sz="40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7136" b="17136"/>
          <a:stretch/>
        </p:blipFill>
        <p:spPr>
          <a:xfrm>
            <a:off x="2366244" y="354732"/>
            <a:ext cx="7459512" cy="4902925"/>
          </a:xfrm>
          <a:prstGeom prst="rect">
            <a:avLst/>
          </a:prstGeom>
        </p:spPr>
      </p:pic>
    </p:spTree>
    <p:extLst>
      <p:ext uri="{BB962C8B-B14F-4D97-AF65-F5344CB8AC3E}">
        <p14:creationId xmlns:p14="http://schemas.microsoft.com/office/powerpoint/2010/main" val="31622671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5287985" y="901170"/>
            <a:ext cx="6603466" cy="2862322"/>
          </a:xfrm>
          <a:prstGeom prst="rect">
            <a:avLst/>
          </a:prstGeom>
        </p:spPr>
        <p:txBody>
          <a:bodyPr wrap="square">
            <a:spAutoFit/>
          </a:bodyPr>
          <a:lstStyle/>
          <a:p>
            <a:pPr algn="just"/>
            <a:r>
              <a:rPr lang="bn-BD" sz="3600" dirty="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উত্তল লেন্স</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যে </a:t>
            </a:r>
            <a:r>
              <a:rPr lang="bn-BD" sz="3600" dirty="0">
                <a:latin typeface="NikoshBAN" panose="02000000000000000000" pitchFamily="2" charset="0"/>
                <a:cs typeface="NikoshBAN" panose="02000000000000000000" pitchFamily="2" charset="0"/>
              </a:rPr>
              <a:t>লেন্সের মধ্যভাগ</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মোটা ও প্রান্তভাগ ক্রমশ সরু তাকে উত্তল লেন্স বলে</a:t>
            </a:r>
            <a:r>
              <a:rPr lang="bn-BD"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উত্তল </a:t>
            </a:r>
            <a:r>
              <a:rPr lang="bn-BD" sz="3600" dirty="0">
                <a:latin typeface="NikoshBAN" panose="02000000000000000000" pitchFamily="2" charset="0"/>
                <a:cs typeface="NikoshBAN" panose="02000000000000000000" pitchFamily="2" charset="0"/>
              </a:rPr>
              <a:t>লেন্সে একগুচ্ছ সমান্তরাল আলোক রশ্মি প্রতিসরণের পর </a:t>
            </a:r>
            <a:r>
              <a:rPr lang="bn-BD" sz="3600" dirty="0" smtClean="0">
                <a:latin typeface="NikoshBAN" panose="02000000000000000000" pitchFamily="2" charset="0"/>
                <a:cs typeface="NikoshBAN" panose="02000000000000000000" pitchFamily="2" charset="0"/>
              </a:rPr>
              <a:t>অভিসারি </a:t>
            </a:r>
            <a:r>
              <a:rPr lang="bn-BD" sz="3600" dirty="0" smtClean="0">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মিলিত</a:t>
            </a:r>
            <a:r>
              <a:rPr lang="bn-BD"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হয় </a:t>
            </a:r>
            <a:r>
              <a:rPr lang="bn-BD" sz="3600" dirty="0">
                <a:latin typeface="NikoshBAN" panose="02000000000000000000" pitchFamily="2" charset="0"/>
                <a:cs typeface="NikoshBAN" panose="02000000000000000000" pitchFamily="2" charset="0"/>
              </a:rPr>
              <a:t>বলে উত্তল লেন্সকে অভিসারী লেন্স বলা হয়</a:t>
            </a:r>
            <a:r>
              <a:rPr lang="bn-BD"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grpSp>
        <p:nvGrpSpPr>
          <p:cNvPr id="16" name="Group 15"/>
          <p:cNvGrpSpPr/>
          <p:nvPr/>
        </p:nvGrpSpPr>
        <p:grpSpPr>
          <a:xfrm>
            <a:off x="1197649" y="985433"/>
            <a:ext cx="2575057" cy="2760712"/>
            <a:chOff x="2866114" y="1789338"/>
            <a:chExt cx="1237213" cy="1271457"/>
          </a:xfrm>
        </p:grpSpPr>
        <p:grpSp>
          <p:nvGrpSpPr>
            <p:cNvPr id="17" name="Group 16"/>
            <p:cNvGrpSpPr/>
            <p:nvPr/>
          </p:nvGrpSpPr>
          <p:grpSpPr>
            <a:xfrm>
              <a:off x="2866114" y="1789338"/>
              <a:ext cx="1237213" cy="1271457"/>
              <a:chOff x="2866114" y="1789338"/>
              <a:chExt cx="1237213" cy="1271457"/>
            </a:xfrm>
          </p:grpSpPr>
          <p:sp>
            <p:nvSpPr>
              <p:cNvPr id="19" name="Arc 18"/>
              <p:cNvSpPr/>
              <p:nvPr/>
            </p:nvSpPr>
            <p:spPr>
              <a:xfrm>
                <a:off x="2866114" y="1805694"/>
                <a:ext cx="844030" cy="1243710"/>
              </a:xfrm>
              <a:prstGeom prst="arc">
                <a:avLst>
                  <a:gd name="adj1" fmla="val 17115426"/>
                  <a:gd name="adj2" fmla="val 439195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20" name="Arc 19"/>
              <p:cNvSpPr/>
              <p:nvPr/>
            </p:nvSpPr>
            <p:spPr>
              <a:xfrm rot="10800000">
                <a:off x="3199702" y="1789338"/>
                <a:ext cx="903625" cy="1271457"/>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18" name="Straight Connector 17"/>
            <p:cNvCxnSpPr/>
            <p:nvPr/>
          </p:nvCxnSpPr>
          <p:spPr>
            <a:xfrm>
              <a:off x="3449492" y="1866170"/>
              <a:ext cx="8940" cy="1128597"/>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21" name="Straight Connector 20"/>
          <p:cNvCxnSpPr/>
          <p:nvPr/>
        </p:nvCxnSpPr>
        <p:spPr>
          <a:xfrm>
            <a:off x="350248" y="2412645"/>
            <a:ext cx="4669155"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22" name="Group 21"/>
          <p:cNvGrpSpPr/>
          <p:nvPr/>
        </p:nvGrpSpPr>
        <p:grpSpPr>
          <a:xfrm>
            <a:off x="350248" y="1419488"/>
            <a:ext cx="2074126" cy="178355"/>
            <a:chOff x="731520" y="1432543"/>
            <a:chExt cx="2074126" cy="178355"/>
          </a:xfrm>
        </p:grpSpPr>
        <p:cxnSp>
          <p:nvCxnSpPr>
            <p:cNvPr id="23" name="Straight Connector 22"/>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rot="16200000" flipV="1">
              <a:off x="1625010" y="143250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5" name="Group 24"/>
          <p:cNvGrpSpPr/>
          <p:nvPr/>
        </p:nvGrpSpPr>
        <p:grpSpPr>
          <a:xfrm>
            <a:off x="2424374" y="1521452"/>
            <a:ext cx="2412633" cy="1794819"/>
            <a:chOff x="2805646" y="1534507"/>
            <a:chExt cx="2412633" cy="1794819"/>
          </a:xfrm>
        </p:grpSpPr>
        <p:cxnSp>
          <p:nvCxnSpPr>
            <p:cNvPr id="26" name="Straight Arrow Connector 25"/>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10800000" flipV="1">
              <a:off x="5039924" y="3150903"/>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a:off x="349705" y="1762913"/>
            <a:ext cx="2074126" cy="178355"/>
            <a:chOff x="731520" y="1432543"/>
            <a:chExt cx="2074126" cy="178355"/>
          </a:xfrm>
        </p:grpSpPr>
        <p:cxnSp>
          <p:nvCxnSpPr>
            <p:cNvPr id="29" name="Straight Connector 28"/>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rot="16200000" flipV="1">
              <a:off x="1625010" y="143250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1" name="Group 30"/>
          <p:cNvGrpSpPr/>
          <p:nvPr/>
        </p:nvGrpSpPr>
        <p:grpSpPr>
          <a:xfrm>
            <a:off x="2426125" y="1864291"/>
            <a:ext cx="2664678" cy="1243391"/>
            <a:chOff x="2805646" y="1534507"/>
            <a:chExt cx="2399125" cy="1804345"/>
          </a:xfrm>
        </p:grpSpPr>
        <p:cxnSp>
          <p:nvCxnSpPr>
            <p:cNvPr id="32" name="Straight Arrow Connector 31"/>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rot="10800000" flipV="1">
              <a:off x="5049449" y="3122489"/>
              <a:ext cx="155322" cy="21636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4" name="Oval 33"/>
          <p:cNvSpPr/>
          <p:nvPr/>
        </p:nvSpPr>
        <p:spPr>
          <a:xfrm>
            <a:off x="3518779" y="2332331"/>
            <a:ext cx="161925" cy="1626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p:cNvSpPr/>
          <p:nvPr/>
        </p:nvSpPr>
        <p:spPr>
          <a:xfrm>
            <a:off x="256507" y="3849941"/>
            <a:ext cx="7005105" cy="2862322"/>
          </a:xfrm>
          <a:prstGeom prst="rect">
            <a:avLst/>
          </a:prstGeom>
        </p:spPr>
        <p:txBody>
          <a:bodyPr wrap="square">
            <a:spAutoFit/>
          </a:bodyPr>
          <a:lstStyle/>
          <a:p>
            <a:pPr algn="just"/>
            <a:r>
              <a:rPr lang="bn-BD" sz="3600" dirty="0">
                <a:latin typeface="NikoshBAN" panose="02000000000000000000" pitchFamily="2" charset="0"/>
                <a:cs typeface="NikoshBAN" panose="02000000000000000000" pitchFamily="2" charset="0"/>
              </a:rPr>
              <a:t>(খ) অবতল </a:t>
            </a:r>
            <a:r>
              <a:rPr lang="bn-BD" sz="3600" dirty="0" smtClean="0">
                <a:latin typeface="NikoshBAN" panose="02000000000000000000" pitchFamily="2" charset="0"/>
                <a:cs typeface="NikoshBAN" panose="02000000000000000000" pitchFamily="2" charset="0"/>
              </a:rPr>
              <a:t>লেন্স</a:t>
            </a:r>
            <a:r>
              <a:rPr lang="en-US" sz="3600" dirty="0" smtClean="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যে লেন্সের প্রান্তভাগ মোটা ও মধ্যভাগ ক্রমশ সরু তাকে অবতল লেন্স বলে</a:t>
            </a:r>
            <a:r>
              <a:rPr lang="bn-BD"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অবতল </a:t>
            </a:r>
            <a:r>
              <a:rPr lang="bn-BD" sz="3600" dirty="0">
                <a:latin typeface="NikoshBAN" panose="02000000000000000000" pitchFamily="2" charset="0"/>
                <a:cs typeface="NikoshBAN" panose="02000000000000000000" pitchFamily="2" charset="0"/>
              </a:rPr>
              <a:t>লেন্সে একগুচ্ছ সমান্তরাল আলোক রশ্মি প্রতিসরণের পর </a:t>
            </a:r>
            <a:r>
              <a:rPr lang="bn-BD" sz="3600" dirty="0" smtClean="0">
                <a:latin typeface="NikoshBAN" panose="02000000000000000000" pitchFamily="2" charset="0"/>
                <a:cs typeface="NikoshBAN" panose="02000000000000000000" pitchFamily="2" charset="0"/>
              </a:rPr>
              <a:t>অপসারিত </a:t>
            </a:r>
            <a:r>
              <a:rPr lang="bn-BD" sz="3600" dirty="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ছড়িয়ে</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পড়ে</a:t>
            </a:r>
            <a:r>
              <a:rPr lang="bn-BD" sz="3600" dirty="0">
                <a:latin typeface="NikoshBAN" panose="02000000000000000000" pitchFamily="2" charset="0"/>
                <a:cs typeface="NikoshBAN" panose="02000000000000000000" pitchFamily="2" charset="0"/>
              </a:rPr>
              <a:t>) হয় বলে অবতল লেন্সকে অপসারী লেন্স বলা হয়</a:t>
            </a:r>
            <a:r>
              <a:rPr lang="bn-BD"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grpSp>
        <p:nvGrpSpPr>
          <p:cNvPr id="36" name="Group 35"/>
          <p:cNvGrpSpPr/>
          <p:nvPr/>
        </p:nvGrpSpPr>
        <p:grpSpPr>
          <a:xfrm>
            <a:off x="8263099" y="3992070"/>
            <a:ext cx="3006696" cy="2421315"/>
            <a:chOff x="7527376" y="1844034"/>
            <a:chExt cx="1765660" cy="1206740"/>
          </a:xfrm>
        </p:grpSpPr>
        <p:sp>
          <p:nvSpPr>
            <p:cNvPr id="37" name="Arc 36"/>
            <p:cNvSpPr/>
            <p:nvPr/>
          </p:nvSpPr>
          <p:spPr>
            <a:xfrm rot="153003">
              <a:off x="7527376" y="1859700"/>
              <a:ext cx="705396" cy="1191074"/>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38" name="Arc 37"/>
            <p:cNvSpPr/>
            <p:nvPr/>
          </p:nvSpPr>
          <p:spPr>
            <a:xfrm rot="10800000">
              <a:off x="8518698" y="1844034"/>
              <a:ext cx="774338" cy="1182376"/>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39" name="Straight Connector 38"/>
            <p:cNvCxnSpPr/>
            <p:nvPr/>
          </p:nvCxnSpPr>
          <p:spPr>
            <a:xfrm flipV="1">
              <a:off x="8060298" y="1925620"/>
              <a:ext cx="665831" cy="4719"/>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8027613" y="2950540"/>
              <a:ext cx="697716" cy="2009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flipH="1">
              <a:off x="8373548" y="1925620"/>
              <a:ext cx="6816" cy="104618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42" name="Straight Connector 41"/>
          <p:cNvCxnSpPr/>
          <p:nvPr/>
        </p:nvCxnSpPr>
        <p:spPr>
          <a:xfrm>
            <a:off x="7498080" y="5165835"/>
            <a:ext cx="4368722"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43" name="Group 42"/>
          <p:cNvGrpSpPr/>
          <p:nvPr/>
        </p:nvGrpSpPr>
        <p:grpSpPr>
          <a:xfrm>
            <a:off x="7654452" y="4512080"/>
            <a:ext cx="2074126" cy="178355"/>
            <a:chOff x="731520" y="1445606"/>
            <a:chExt cx="2074126" cy="178355"/>
          </a:xfrm>
        </p:grpSpPr>
        <p:cxnSp>
          <p:nvCxnSpPr>
            <p:cNvPr id="44" name="Straight Connector 43"/>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Isosceles Triangle 44"/>
            <p:cNvSpPr/>
            <p:nvPr/>
          </p:nvSpPr>
          <p:spPr>
            <a:xfrm rot="16200000" flipV="1">
              <a:off x="1625010" y="1445572"/>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6" name="Group 45"/>
          <p:cNvGrpSpPr/>
          <p:nvPr/>
        </p:nvGrpSpPr>
        <p:grpSpPr>
          <a:xfrm rot="17644896">
            <a:off x="9789017" y="3577670"/>
            <a:ext cx="1531606" cy="1139293"/>
            <a:chOff x="2805646" y="1534507"/>
            <a:chExt cx="2387922" cy="1776268"/>
          </a:xfrm>
        </p:grpSpPr>
        <p:cxnSp>
          <p:nvCxnSpPr>
            <p:cNvPr id="47" name="Straight Arrow Connector 46"/>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rot="10800000" flipV="1">
              <a:off x="5015214" y="3132352"/>
              <a:ext cx="178354"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9" name="Group 48"/>
          <p:cNvGrpSpPr/>
          <p:nvPr/>
        </p:nvGrpSpPr>
        <p:grpSpPr>
          <a:xfrm>
            <a:off x="7659907" y="4809507"/>
            <a:ext cx="2074126" cy="178355"/>
            <a:chOff x="731520" y="1445606"/>
            <a:chExt cx="2074126" cy="178355"/>
          </a:xfrm>
        </p:grpSpPr>
        <p:cxnSp>
          <p:nvCxnSpPr>
            <p:cNvPr id="50" name="Straight Connector 49"/>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rot="16200000" flipV="1">
              <a:off x="1625010" y="1445572"/>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 name="Group 10"/>
          <p:cNvGrpSpPr/>
          <p:nvPr/>
        </p:nvGrpSpPr>
        <p:grpSpPr>
          <a:xfrm>
            <a:off x="9710502" y="4355457"/>
            <a:ext cx="2057890" cy="556075"/>
            <a:chOff x="9710502" y="3924378"/>
            <a:chExt cx="2057890" cy="556075"/>
          </a:xfrm>
        </p:grpSpPr>
        <p:cxnSp>
          <p:nvCxnSpPr>
            <p:cNvPr id="52" name="Straight Arrow Connector 51"/>
            <p:cNvCxnSpPr/>
            <p:nvPr/>
          </p:nvCxnSpPr>
          <p:spPr>
            <a:xfrm flipV="1">
              <a:off x="9710502" y="4003697"/>
              <a:ext cx="2057890" cy="4767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7980000" flipV="1">
              <a:off x="11624802" y="3937084"/>
              <a:ext cx="138151" cy="11273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54" name="Straight Connector 53"/>
          <p:cNvCxnSpPr/>
          <p:nvPr/>
        </p:nvCxnSpPr>
        <p:spPr>
          <a:xfrm flipV="1">
            <a:off x="8734629" y="4613772"/>
            <a:ext cx="984539" cy="52151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714099" y="4874629"/>
            <a:ext cx="1154896" cy="29120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8594816" y="5075865"/>
            <a:ext cx="126366" cy="1937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Rectangle 56"/>
          <p:cNvSpPr/>
          <p:nvPr/>
        </p:nvSpPr>
        <p:spPr>
          <a:xfrm>
            <a:off x="681681" y="216291"/>
            <a:ext cx="3602268" cy="646331"/>
          </a:xfrm>
          <a:prstGeom prst="rect">
            <a:avLst/>
          </a:prstGeom>
        </p:spPr>
        <p:txBody>
          <a:bodyPr wrap="none">
            <a:spAutoFit/>
          </a:bodyPr>
          <a:lstStyle/>
          <a:p>
            <a:r>
              <a:rPr lang="bn-BD" sz="3600" dirty="0">
                <a:latin typeface="NikoshBAN" panose="02000000000000000000" pitchFamily="2" charset="0"/>
                <a:cs typeface="NikoshBAN" panose="02000000000000000000" pitchFamily="2" charset="0"/>
              </a:rPr>
              <a:t>লেন্স প্রধানত দুই প্রকার </a:t>
            </a:r>
            <a:r>
              <a:rPr lang="en-US" sz="3600" dirty="0" smtClean="0">
                <a:latin typeface="NikoshBAN" panose="02000000000000000000" pitchFamily="2" charset="0"/>
                <a:cs typeface="NikoshBAN" panose="02000000000000000000" pitchFamily="2" charset="0"/>
              </a:rPr>
              <a:t>:</a:t>
            </a:r>
            <a:endParaRPr lang="en-US" sz="3600" dirty="0"/>
          </a:p>
        </p:txBody>
      </p:sp>
      <p:sp>
        <p:nvSpPr>
          <p:cNvPr id="58" name="Rectangle 57"/>
          <p:cNvSpPr/>
          <p:nvPr/>
        </p:nvSpPr>
        <p:spPr>
          <a:xfrm>
            <a:off x="4283949" y="216290"/>
            <a:ext cx="2279791" cy="646331"/>
          </a:xfrm>
          <a:prstGeom prst="rect">
            <a:avLst/>
          </a:prstGeom>
        </p:spPr>
        <p:txBody>
          <a:bodyPr wrap="none">
            <a:spAutoFit/>
          </a:bodyPr>
          <a:lstStyle/>
          <a:p>
            <a:r>
              <a:rPr lang="bn-BD" sz="3600" dirty="0">
                <a:latin typeface="NikoshBAN" panose="02000000000000000000" pitchFamily="2" charset="0"/>
                <a:cs typeface="NikoshBAN" panose="02000000000000000000" pitchFamily="2" charset="0"/>
              </a:rPr>
              <a:t>(ক</a:t>
            </a:r>
            <a:r>
              <a:rPr lang="bn-BD"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উত্তল </a:t>
            </a:r>
            <a:r>
              <a:rPr lang="bn-BD" sz="3600" dirty="0">
                <a:latin typeface="NikoshBAN" panose="02000000000000000000" pitchFamily="2" charset="0"/>
                <a:cs typeface="NikoshBAN" panose="02000000000000000000" pitchFamily="2" charset="0"/>
              </a:rPr>
              <a:t>লেন্স</a:t>
            </a:r>
          </a:p>
        </p:txBody>
      </p:sp>
      <p:sp>
        <p:nvSpPr>
          <p:cNvPr id="59" name="Rectangle 58"/>
          <p:cNvSpPr/>
          <p:nvPr/>
        </p:nvSpPr>
        <p:spPr>
          <a:xfrm>
            <a:off x="6660721" y="216289"/>
            <a:ext cx="2505814" cy="646331"/>
          </a:xfrm>
          <a:prstGeom prst="rect">
            <a:avLst/>
          </a:prstGeom>
        </p:spPr>
        <p:txBody>
          <a:bodyPr wrap="none">
            <a:spAutoFit/>
          </a:bodyPr>
          <a:lstStyle/>
          <a:p>
            <a:r>
              <a:rPr lang="bn-BD" sz="3600" dirty="0">
                <a:latin typeface="NikoshBAN" panose="02000000000000000000" pitchFamily="2" charset="0"/>
                <a:cs typeface="NikoshBAN" panose="02000000000000000000" pitchFamily="2" charset="0"/>
              </a:rPr>
              <a:t>(খ) অবতল লেন্স</a:t>
            </a:r>
            <a:endParaRPr lang="en-US" sz="3600" dirty="0">
              <a:latin typeface="NikoshBAN" panose="02000000000000000000" pitchFamily="2" charset="0"/>
              <a:cs typeface="NikoshBAN" panose="02000000000000000000" pitchFamily="2" charset="0"/>
            </a:endParaRPr>
          </a:p>
        </p:txBody>
      </p:sp>
      <p:sp>
        <p:nvSpPr>
          <p:cNvPr id="2" name="TextBox 1"/>
          <p:cNvSpPr txBox="1"/>
          <p:nvPr/>
        </p:nvSpPr>
        <p:spPr>
          <a:xfrm>
            <a:off x="3473857" y="1852368"/>
            <a:ext cx="327904" cy="523220"/>
          </a:xfrm>
          <a:prstGeom prst="rect">
            <a:avLst/>
          </a:prstGeom>
          <a:noFill/>
        </p:spPr>
        <p:txBody>
          <a:bodyPr wrap="square" rtlCol="0">
            <a:spAutoFit/>
          </a:bodyPr>
          <a:lstStyle/>
          <a:p>
            <a:r>
              <a:rPr lang="en-US" sz="2800" dirty="0"/>
              <a:t>F</a:t>
            </a:r>
          </a:p>
        </p:txBody>
      </p:sp>
      <p:sp>
        <p:nvSpPr>
          <p:cNvPr id="68" name="TextBox 67"/>
          <p:cNvSpPr txBox="1"/>
          <p:nvPr/>
        </p:nvSpPr>
        <p:spPr>
          <a:xfrm>
            <a:off x="8494047" y="5232272"/>
            <a:ext cx="327904" cy="523220"/>
          </a:xfrm>
          <a:prstGeom prst="rect">
            <a:avLst/>
          </a:prstGeom>
          <a:noFill/>
        </p:spPr>
        <p:txBody>
          <a:bodyPr wrap="square" rtlCol="0">
            <a:spAutoFit/>
          </a:bodyPr>
          <a:lstStyle/>
          <a:p>
            <a:r>
              <a:rPr lang="en-US" sz="2800" dirty="0"/>
              <a:t>F</a:t>
            </a:r>
          </a:p>
        </p:txBody>
      </p:sp>
    </p:spTree>
    <p:extLst>
      <p:ext uri="{BB962C8B-B14F-4D97-AF65-F5344CB8AC3E}">
        <p14:creationId xmlns:p14="http://schemas.microsoft.com/office/powerpoint/2010/main" val="3730338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1000"/>
                                        <p:tgtEl>
                                          <p:spTgt spid="22"/>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1000"/>
                                        <p:tgtEl>
                                          <p:spTgt spid="28"/>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1000"/>
                                        <p:tgtEl>
                                          <p:spTgt spid="25"/>
                                        </p:tgtEl>
                                      </p:cBhvr>
                                    </p:animEffect>
                                  </p:childTnLst>
                                </p:cTn>
                              </p:par>
                              <p:par>
                                <p:cTn id="46" presetID="22" presetClass="entr" presetSubtype="8"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10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iterate type="wd">
                                    <p:tmPct val="10000"/>
                                  </p:iterate>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par>
                                <p:cTn id="75" presetID="22" presetClass="entr" presetSubtype="8"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childTnLst>
                          </p:cTn>
                        </p:par>
                        <p:par>
                          <p:cTn id="78" fill="hold">
                            <p:stCondLst>
                              <p:cond delay="500"/>
                            </p:stCondLst>
                            <p:childTnLst>
                              <p:par>
                                <p:cTn id="79" presetID="22" presetClass="entr" presetSubtype="4" fill="hold"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down)">
                                      <p:cBhvr>
                                        <p:cTn id="81" dur="500"/>
                                        <p:tgtEl>
                                          <p:spTgt spid="46"/>
                                        </p:tgtEl>
                                      </p:cBhvr>
                                    </p:animEffect>
                                  </p:childTnLst>
                                </p:cTn>
                              </p:par>
                              <p:par>
                                <p:cTn id="82" presetID="22" presetClass="entr" presetSubtype="4"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500"/>
                                        <p:tgtEl>
                                          <p:spTgt spid="11"/>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par>
                                <p:cTn id="89" presetID="22" presetClass="entr" presetSubtype="8"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wipe(left)">
                                      <p:cBhvr>
                                        <p:cTn id="91" dur="500"/>
                                        <p:tgtEl>
                                          <p:spTgt spid="5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iterate type="wd">
                                    <p:tmPct val="10000"/>
                                  </p:iterate>
                                  <p:childTnLst>
                                    <p:set>
                                      <p:cBhvr>
                                        <p:cTn id="95" dur="1" fill="hold">
                                          <p:stCondLst>
                                            <p:cond delay="0"/>
                                          </p:stCondLst>
                                        </p:cTn>
                                        <p:tgtEl>
                                          <p:spTgt spid="35"/>
                                        </p:tgtEl>
                                        <p:attrNameLst>
                                          <p:attrName>style.visibility</p:attrName>
                                        </p:attrNameLst>
                                      </p:cBhvr>
                                      <p:to>
                                        <p:strVal val="visible"/>
                                      </p:to>
                                    </p:set>
                                    <p:animEffect transition="in" filter="fade">
                                      <p:cBhvr>
                                        <p:cTn id="9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4" grpId="0" animBg="1"/>
      <p:bldP spid="35" grpId="0"/>
      <p:bldP spid="56" grpId="0" animBg="1"/>
      <p:bldP spid="57" grpId="0"/>
      <p:bldP spid="58" grpId="0"/>
      <p:bldP spid="59" grpId="0"/>
      <p:bldP spid="2"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0" y="0"/>
            <a:ext cx="12192000" cy="6858000"/>
            <a:chOff x="0" y="0"/>
            <a:chExt cx="12192000" cy="6858000"/>
          </a:xfrm>
        </p:grpSpPr>
        <p:pic>
          <p:nvPicPr>
            <p:cNvPr id="76" name="Picture 7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7" name="Rectangle 7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2000250" y="1689100"/>
            <a:ext cx="1676400" cy="1676400"/>
          </a:xfrm>
          <a:prstGeom prst="ellipse">
            <a:avLst/>
          </a:prstGeom>
          <a:noFill/>
          <a:ln w="28575">
            <a:solidFill>
              <a:schemeClr val="tx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9107" y="1689100"/>
            <a:ext cx="1676400" cy="16764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527376" y="1932934"/>
            <a:ext cx="1765660" cy="1206740"/>
            <a:chOff x="7527376" y="1844034"/>
            <a:chExt cx="1765660" cy="1206740"/>
          </a:xfrm>
        </p:grpSpPr>
        <p:sp>
          <p:nvSpPr>
            <p:cNvPr id="18" name="Arc 17"/>
            <p:cNvSpPr/>
            <p:nvPr/>
          </p:nvSpPr>
          <p:spPr>
            <a:xfrm rot="153003">
              <a:off x="7527376" y="1859700"/>
              <a:ext cx="705396" cy="1191074"/>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p:nvPr/>
          </p:nvCxnSpPr>
          <p:spPr>
            <a:xfrm flipV="1">
              <a:off x="8060298" y="1906631"/>
              <a:ext cx="665831" cy="4719"/>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a:stCxn id="18" idx="2"/>
            </p:cNvCxnSpPr>
            <p:nvPr/>
          </p:nvCxnSpPr>
          <p:spPr>
            <a:xfrm flipV="1">
              <a:off x="8027613" y="2963200"/>
              <a:ext cx="697716" cy="2009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8373548" y="1905000"/>
              <a:ext cx="0" cy="106680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2871659" y="1890938"/>
            <a:ext cx="1231668" cy="1271457"/>
            <a:chOff x="2871659" y="1789338"/>
            <a:chExt cx="1231668" cy="1271457"/>
          </a:xfrm>
        </p:grpSpPr>
        <p:grpSp>
          <p:nvGrpSpPr>
            <p:cNvPr id="17" name="Group 16"/>
            <p:cNvGrpSpPr/>
            <p:nvPr/>
          </p:nvGrpSpPr>
          <p:grpSpPr>
            <a:xfrm>
              <a:off x="2871659" y="1789338"/>
              <a:ext cx="1231668" cy="1271457"/>
              <a:chOff x="2871659" y="1789338"/>
              <a:chExt cx="1231668" cy="1271457"/>
            </a:xfrm>
          </p:grpSpPr>
          <p:sp>
            <p:nvSpPr>
              <p:cNvPr id="13" name="Arc 12"/>
              <p:cNvSpPr/>
              <p:nvPr/>
            </p:nvSpPr>
            <p:spPr>
              <a:xfrm>
                <a:off x="2871659" y="1807730"/>
                <a:ext cx="804064" cy="1243710"/>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89338"/>
                <a:ext cx="903625" cy="1271457"/>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p:nvPr/>
          </p:nvCxnSpPr>
          <p:spPr>
            <a:xfrm>
              <a:off x="3435916" y="1835416"/>
              <a:ext cx="14919" cy="117090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731520" y="2527300"/>
            <a:ext cx="4669155" cy="0"/>
          </a:xfrm>
          <a:prstGeom prst="line">
            <a:avLst/>
          </a:prstGeom>
          <a:ln w="28575"/>
        </p:spPr>
        <p:style>
          <a:lnRef idx="2">
            <a:schemeClr val="dk1"/>
          </a:lnRef>
          <a:fillRef idx="0">
            <a:schemeClr val="dk1"/>
          </a:fillRef>
          <a:effectRef idx="1">
            <a:schemeClr val="dk1"/>
          </a:effectRef>
          <a:fontRef idx="minor">
            <a:schemeClr val="tx1"/>
          </a:fontRef>
        </p:style>
      </p:cxnSp>
      <p:sp>
        <p:nvSpPr>
          <p:cNvPr id="53" name="TextBox 52"/>
          <p:cNvSpPr txBox="1"/>
          <p:nvPr/>
        </p:nvSpPr>
        <p:spPr>
          <a:xfrm>
            <a:off x="971034" y="1056080"/>
            <a:ext cx="2282850" cy="523220"/>
          </a:xfrm>
          <a:prstGeom prst="rect">
            <a:avLst/>
          </a:prstGeom>
          <a:no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আলোক</a:t>
            </a:r>
            <a:r>
              <a:rPr lang="bn-BD" sz="2800" dirty="0" smtClean="0">
                <a:latin typeface="NikoshBAN" panose="02000000000000000000" pitchFamily="2" charset="0"/>
                <a:cs typeface="NikoshBAN" panose="02000000000000000000" pitchFamily="2" charset="0"/>
              </a:rPr>
              <a:t> কেন্দ্র</a:t>
            </a:r>
            <a:endParaRPr lang="en-US" sz="2800" dirty="0">
              <a:latin typeface="NikoshBAN" panose="02000000000000000000" pitchFamily="2" charset="0"/>
              <a:cs typeface="NikoshBAN" panose="02000000000000000000" pitchFamily="2" charset="0"/>
            </a:endParaRPr>
          </a:p>
        </p:txBody>
      </p:sp>
      <p:cxnSp>
        <p:nvCxnSpPr>
          <p:cNvPr id="59" name="Straight Arrow Connector 58"/>
          <p:cNvCxnSpPr>
            <a:endCxn id="57" idx="1"/>
          </p:cNvCxnSpPr>
          <p:nvPr/>
        </p:nvCxnSpPr>
        <p:spPr>
          <a:xfrm>
            <a:off x="2055651" y="1506421"/>
            <a:ext cx="1358458" cy="976916"/>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flipH="1">
            <a:off x="8410971" y="1337424"/>
            <a:ext cx="1030562" cy="1142248"/>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sp>
        <p:nvSpPr>
          <p:cNvPr id="66" name="TextBox 65"/>
          <p:cNvSpPr txBox="1"/>
          <p:nvPr/>
        </p:nvSpPr>
        <p:spPr>
          <a:xfrm>
            <a:off x="309872" y="3033757"/>
            <a:ext cx="1716636" cy="461665"/>
          </a:xfrm>
          <a:prstGeom prst="rect">
            <a:avLst/>
          </a:prstGeom>
          <a:noFill/>
          <a:ln>
            <a:solidFill>
              <a:schemeClr val="tx1"/>
            </a:solidFill>
          </a:ln>
        </p:spPr>
        <p:txBody>
          <a:bodyPr wrap="square" rtlCol="0">
            <a:spAutoFit/>
          </a:bodyPr>
          <a:lstStyle/>
          <a:p>
            <a:pPr algn="ctr"/>
            <a:r>
              <a:rPr lang="bn-BD" sz="2400" dirty="0">
                <a:latin typeface="NikoshBAN" panose="02000000000000000000" pitchFamily="2" charset="0"/>
                <a:cs typeface="NikoshBAN" panose="02000000000000000000" pitchFamily="2" charset="0"/>
              </a:rPr>
              <a:t>প্রধান </a:t>
            </a:r>
            <a:r>
              <a:rPr lang="bn-BD" sz="2400" dirty="0" smtClean="0">
                <a:latin typeface="NikoshBAN" panose="02000000000000000000" pitchFamily="2" charset="0"/>
                <a:cs typeface="NikoshBAN" panose="02000000000000000000" pitchFamily="2" charset="0"/>
              </a:rPr>
              <a:t>অক্ষ</a:t>
            </a:r>
            <a:r>
              <a:rPr lang="en-US" sz="2400" dirty="0" smtClean="0">
                <a:latin typeface="NikoshBAN" panose="02000000000000000000" pitchFamily="2" charset="0"/>
                <a:cs typeface="NikoshBAN" panose="02000000000000000000" pitchFamily="2" charset="0"/>
              </a:rPr>
              <a:t> AB</a:t>
            </a:r>
            <a:endParaRPr lang="en-US" sz="2400" dirty="0">
              <a:latin typeface="NikoshBAN" panose="02000000000000000000" pitchFamily="2" charset="0"/>
              <a:cs typeface="NikoshBAN" panose="02000000000000000000" pitchFamily="2" charset="0"/>
            </a:endParaRPr>
          </a:p>
        </p:txBody>
      </p:sp>
      <p:cxnSp>
        <p:nvCxnSpPr>
          <p:cNvPr id="70" name="Straight Arrow Connector 69"/>
          <p:cNvCxnSpPr/>
          <p:nvPr/>
        </p:nvCxnSpPr>
        <p:spPr>
          <a:xfrm flipH="1" flipV="1">
            <a:off x="1171880" y="2532754"/>
            <a:ext cx="1" cy="490835"/>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71" name="TextBox 70"/>
          <p:cNvSpPr txBox="1"/>
          <p:nvPr/>
        </p:nvSpPr>
        <p:spPr>
          <a:xfrm>
            <a:off x="1044665" y="2057735"/>
            <a:ext cx="50858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72" name="TextBox 71"/>
          <p:cNvSpPr txBox="1"/>
          <p:nvPr/>
        </p:nvSpPr>
        <p:spPr>
          <a:xfrm>
            <a:off x="5201851" y="2082472"/>
            <a:ext cx="508588"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4717" y="4038844"/>
            <a:ext cx="11374915" cy="954107"/>
          </a:xfrm>
          <a:prstGeom prst="rect">
            <a:avLst/>
          </a:prstGeom>
          <a:noFill/>
        </p:spPr>
        <p:txBody>
          <a:bodyPr wrap="square" rtlCol="0">
            <a:spAutoFit/>
          </a:bodyPr>
          <a:lstStyle/>
          <a:p>
            <a:pPr algn="just"/>
            <a:r>
              <a:rPr lang="bn-BD" sz="2800" dirty="0" smtClean="0">
                <a:latin typeface="NikoshBAN" panose="02000000000000000000" pitchFamily="2" charset="0"/>
                <a:cs typeface="NikoshBAN" panose="02000000000000000000" pitchFamily="2" charset="0"/>
              </a:rPr>
              <a:t>লেন্সের </a:t>
            </a:r>
            <a:r>
              <a:rPr lang="bn-BD" sz="2800" dirty="0">
                <a:latin typeface="NikoshBAN" panose="02000000000000000000" pitchFamily="2" charset="0"/>
                <a:cs typeface="NikoshBAN" panose="02000000000000000000" pitchFamily="2" charset="0"/>
              </a:rPr>
              <a:t>দুটি গোলীয় পৃষ্ঠ থাকে। এই পৃষ্ঠদ্বয়ের বক্রতার কেন্দ্র দুটিকে যোগ করলে যে সরলরেখা পাওয়া যায় তাকে ঐ লেন্সের প্রধান অক্ষ বলে।</a:t>
            </a:r>
            <a:endParaRPr lang="en-US" sz="2800" b="1" u="sng" dirty="0">
              <a:latin typeface="NikoshBAN" panose="02000000000000000000" pitchFamily="2" charset="0"/>
              <a:cs typeface="NikoshBAN" panose="02000000000000000000" pitchFamily="2" charset="0"/>
            </a:endParaRPr>
          </a:p>
        </p:txBody>
      </p:sp>
      <p:cxnSp>
        <p:nvCxnSpPr>
          <p:cNvPr id="61" name="Straight Connector 60"/>
          <p:cNvCxnSpPr/>
          <p:nvPr/>
        </p:nvCxnSpPr>
        <p:spPr>
          <a:xfrm>
            <a:off x="5696992" y="2520309"/>
            <a:ext cx="5343043" cy="0"/>
          </a:xfrm>
          <a:prstGeom prst="line">
            <a:avLst/>
          </a:prstGeom>
          <a:ln w="28575"/>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5914723" y="2056769"/>
            <a:ext cx="50858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68" name="TextBox 67"/>
          <p:cNvSpPr txBox="1"/>
          <p:nvPr/>
        </p:nvSpPr>
        <p:spPr>
          <a:xfrm>
            <a:off x="10229271" y="2071986"/>
            <a:ext cx="508588"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5012062" y="3045846"/>
            <a:ext cx="1664497" cy="461665"/>
          </a:xfrm>
          <a:prstGeom prst="rect">
            <a:avLst/>
          </a:prstGeom>
          <a:noFill/>
          <a:ln>
            <a:solidFill>
              <a:schemeClr val="tx1"/>
            </a:solidFill>
          </a:ln>
        </p:spPr>
        <p:txBody>
          <a:bodyPr wrap="square" rtlCol="0">
            <a:spAutoFit/>
          </a:bodyPr>
          <a:lstStyle/>
          <a:p>
            <a:pPr algn="ctr"/>
            <a:r>
              <a:rPr lang="bn-BD" sz="2400" dirty="0">
                <a:latin typeface="NikoshBAN" panose="02000000000000000000" pitchFamily="2" charset="0"/>
                <a:cs typeface="NikoshBAN" panose="02000000000000000000" pitchFamily="2" charset="0"/>
              </a:rPr>
              <a:t>প্রধান </a:t>
            </a:r>
            <a:r>
              <a:rPr lang="bn-BD" sz="2400" dirty="0" smtClean="0">
                <a:latin typeface="NikoshBAN" panose="02000000000000000000" pitchFamily="2" charset="0"/>
                <a:cs typeface="NikoshBAN" panose="02000000000000000000" pitchFamily="2" charset="0"/>
              </a:rPr>
              <a:t>অক্ষ</a:t>
            </a:r>
            <a:r>
              <a:rPr lang="en-US" sz="2400" dirty="0" smtClean="0">
                <a:latin typeface="NikoshBAN" panose="02000000000000000000" pitchFamily="2" charset="0"/>
                <a:cs typeface="NikoshBAN" panose="02000000000000000000" pitchFamily="2" charset="0"/>
              </a:rPr>
              <a:t> AB</a:t>
            </a:r>
            <a:endParaRPr lang="en-US" sz="2400" dirty="0">
              <a:latin typeface="NikoshBAN" panose="02000000000000000000" pitchFamily="2" charset="0"/>
              <a:cs typeface="NikoshBAN" panose="02000000000000000000" pitchFamily="2" charset="0"/>
            </a:endParaRPr>
          </a:p>
        </p:txBody>
      </p:sp>
      <p:cxnSp>
        <p:nvCxnSpPr>
          <p:cNvPr id="74" name="Straight Arrow Connector 73"/>
          <p:cNvCxnSpPr/>
          <p:nvPr/>
        </p:nvCxnSpPr>
        <p:spPr>
          <a:xfrm flipH="1" flipV="1">
            <a:off x="5894531" y="2531780"/>
            <a:ext cx="1" cy="490835"/>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88" name="Oval 87"/>
          <p:cNvSpPr/>
          <p:nvPr/>
        </p:nvSpPr>
        <p:spPr>
          <a:xfrm>
            <a:off x="6561287" y="1677843"/>
            <a:ext cx="1676400" cy="1676400"/>
          </a:xfrm>
          <a:prstGeom prst="ellipse">
            <a:avLst/>
          </a:prstGeom>
          <a:noFill/>
          <a:ln w="28575">
            <a:solidFill>
              <a:schemeClr val="tx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523437" y="1677843"/>
            <a:ext cx="1676400" cy="16764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94717" y="5302438"/>
            <a:ext cx="11374916" cy="1384995"/>
          </a:xfrm>
          <a:prstGeom prst="rect">
            <a:avLst/>
          </a:prstGeom>
          <a:noFill/>
        </p:spPr>
        <p:txBody>
          <a:bodyPr wrap="square" rtlCol="0">
            <a:spAutoFit/>
          </a:bodyPr>
          <a:lstStyle/>
          <a:p>
            <a:pPr algn="just"/>
            <a:r>
              <a:rPr lang="bn-BD" sz="2800" dirty="0" smtClean="0">
                <a:latin typeface="NikoshBAN" panose="02000000000000000000" pitchFamily="2" charset="0"/>
                <a:cs typeface="NikoshBAN" panose="02000000000000000000" pitchFamily="2" charset="0"/>
              </a:rPr>
              <a:t>আলোক </a:t>
            </a:r>
            <a:r>
              <a:rPr lang="bn-BD" sz="2800" dirty="0">
                <a:latin typeface="NikoshBAN" panose="02000000000000000000" pitchFamily="2" charset="0"/>
                <a:cs typeface="NikoshBAN" panose="02000000000000000000" pitchFamily="2" charset="0"/>
              </a:rPr>
              <a:t>কেন্দ্র হল লেন্সের মধ্যে প্রধান অক্ষের উপর অবস্থিত একটি নিদির্ষ্ট বিন্দু, যার মধ্য দিয়ে কোনো রশ্মি অতিক্রম করলে প্রতিসরণের পর লেন্সের অপর পৃষ্ট দিয়ে নির্গত হওয়ার সময় আপতিত রশ্মির সমান্তরাল হয়।  </a:t>
            </a:r>
            <a:endParaRPr lang="en-US" sz="2800" dirty="0">
              <a:latin typeface="NikoshBAN" panose="02000000000000000000" pitchFamily="2" charset="0"/>
              <a:cs typeface="NikoshBAN" panose="02000000000000000000" pitchFamily="2" charset="0"/>
            </a:endParaRPr>
          </a:p>
        </p:txBody>
      </p:sp>
      <p:sp>
        <p:nvSpPr>
          <p:cNvPr id="2" name="Rectangle 1"/>
          <p:cNvSpPr/>
          <p:nvPr/>
        </p:nvSpPr>
        <p:spPr>
          <a:xfrm>
            <a:off x="394717" y="3619528"/>
            <a:ext cx="1749197" cy="584775"/>
          </a:xfrm>
          <a:prstGeom prst="rect">
            <a:avLst/>
          </a:prstGeom>
        </p:spPr>
        <p:txBody>
          <a:bodyPr wrap="none">
            <a:spAutoFit/>
          </a:bodyPr>
          <a:lstStyle/>
          <a:p>
            <a:r>
              <a:rPr lang="bn-BD" sz="3200" b="1" dirty="0">
                <a:latin typeface="NikoshBAN" panose="02000000000000000000" pitchFamily="2" charset="0"/>
                <a:cs typeface="NikoshBAN" panose="02000000000000000000" pitchFamily="2" charset="0"/>
              </a:rPr>
              <a:t>প্রধান অক্ষঃ</a:t>
            </a:r>
            <a:r>
              <a:rPr lang="bn-BD" sz="3200" dirty="0">
                <a:latin typeface="NikoshBAN" panose="02000000000000000000" pitchFamily="2" charset="0"/>
                <a:cs typeface="NikoshBAN" panose="02000000000000000000" pitchFamily="2" charset="0"/>
              </a:rPr>
              <a:t> </a:t>
            </a:r>
            <a:endParaRPr lang="en-US" sz="3200" dirty="0"/>
          </a:p>
        </p:txBody>
      </p:sp>
      <p:sp>
        <p:nvSpPr>
          <p:cNvPr id="4" name="Rectangle 3"/>
          <p:cNvSpPr/>
          <p:nvPr/>
        </p:nvSpPr>
        <p:spPr>
          <a:xfrm>
            <a:off x="394717" y="4862481"/>
            <a:ext cx="2159566" cy="584775"/>
          </a:xfrm>
          <a:prstGeom prst="rect">
            <a:avLst/>
          </a:prstGeom>
        </p:spPr>
        <p:txBody>
          <a:bodyPr wrap="none">
            <a:spAutoFit/>
          </a:bodyPr>
          <a:lstStyle/>
          <a:p>
            <a:r>
              <a:rPr lang="bn-BD" sz="3200" b="1" dirty="0">
                <a:latin typeface="NikoshBAN" panose="02000000000000000000" pitchFamily="2" charset="0"/>
                <a:cs typeface="NikoshBAN" panose="02000000000000000000" pitchFamily="2" charset="0"/>
              </a:rPr>
              <a:t>আলোক কেন্দ্রঃ </a:t>
            </a:r>
            <a:endParaRPr lang="en-US" sz="3200" dirty="0"/>
          </a:p>
        </p:txBody>
      </p:sp>
      <p:sp>
        <p:nvSpPr>
          <p:cNvPr id="57" name="Oval 56"/>
          <p:cNvSpPr/>
          <p:nvPr/>
        </p:nvSpPr>
        <p:spPr>
          <a:xfrm>
            <a:off x="3398957" y="2465315"/>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extBox 63"/>
          <p:cNvSpPr txBox="1"/>
          <p:nvPr/>
        </p:nvSpPr>
        <p:spPr>
          <a:xfrm>
            <a:off x="8490118" y="895172"/>
            <a:ext cx="2359339" cy="523220"/>
          </a:xfrm>
          <a:prstGeom prst="rect">
            <a:avLst/>
          </a:prstGeom>
          <a:no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আলোক</a:t>
            </a:r>
            <a:r>
              <a:rPr lang="bn-BD" sz="2800" dirty="0" smtClean="0">
                <a:latin typeface="NikoshBAN" panose="02000000000000000000" pitchFamily="2" charset="0"/>
                <a:cs typeface="NikoshBAN" panose="02000000000000000000" pitchFamily="2" charset="0"/>
              </a:rPr>
              <a:t> কেন্দ্র</a:t>
            </a:r>
            <a:endParaRPr lang="en-US" sz="2800" dirty="0">
              <a:latin typeface="NikoshBAN" panose="02000000000000000000" pitchFamily="2" charset="0"/>
              <a:cs typeface="NikoshBAN" panose="02000000000000000000" pitchFamily="2" charset="0"/>
            </a:endParaRPr>
          </a:p>
        </p:txBody>
      </p:sp>
      <p:sp>
        <p:nvSpPr>
          <p:cNvPr id="65" name="Oval 64"/>
          <p:cNvSpPr/>
          <p:nvPr/>
        </p:nvSpPr>
        <p:spPr>
          <a:xfrm>
            <a:off x="8305756" y="2445606"/>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TextBox 53"/>
          <p:cNvSpPr txBox="1"/>
          <p:nvPr/>
        </p:nvSpPr>
        <p:spPr>
          <a:xfrm>
            <a:off x="3021148" y="228600"/>
            <a:ext cx="6048034" cy="769441"/>
          </a:xfrm>
          <a:prstGeom prst="rect">
            <a:avLst/>
          </a:prstGeom>
          <a:noFill/>
        </p:spPr>
        <p:txBody>
          <a:bodyPr wrap="square" rtlCol="0">
            <a:spAutoFit/>
          </a:bodyPr>
          <a:lstStyle/>
          <a:p>
            <a:pPr algn="ctr"/>
            <a:r>
              <a:rPr lang="en-US" sz="4400" u="sng" dirty="0" smtClean="0">
                <a:latin typeface="NikoshBAN" panose="02000000000000000000" pitchFamily="2" charset="0"/>
                <a:cs typeface="NikoshBAN" panose="02000000000000000000" pitchFamily="2" charset="0"/>
              </a:rPr>
              <a:t>লেন্স </a:t>
            </a:r>
            <a:r>
              <a:rPr lang="en-US" sz="4400" u="sng" dirty="0" err="1" smtClean="0">
                <a:latin typeface="NikoshBAN" panose="02000000000000000000" pitchFamily="2" charset="0"/>
                <a:cs typeface="NikoshBAN" panose="02000000000000000000" pitchFamily="2" charset="0"/>
              </a:rPr>
              <a:t>সম্পর্কিত</a:t>
            </a:r>
            <a:r>
              <a:rPr lang="en-US" sz="4400" u="sng" dirty="0" smtClean="0">
                <a:latin typeface="NikoshBAN" panose="02000000000000000000" pitchFamily="2" charset="0"/>
                <a:cs typeface="NikoshBAN" panose="02000000000000000000" pitchFamily="2" charset="0"/>
              </a:rPr>
              <a:t> </a:t>
            </a:r>
            <a:r>
              <a:rPr lang="en-US" sz="4400" u="sng" dirty="0" err="1" smtClean="0">
                <a:latin typeface="NikoshBAN" panose="02000000000000000000" pitchFamily="2" charset="0"/>
                <a:cs typeface="NikoshBAN" panose="02000000000000000000" pitchFamily="2" charset="0"/>
              </a:rPr>
              <a:t>কয়েকটি</a:t>
            </a:r>
            <a:r>
              <a:rPr lang="en-US" sz="4400" u="sng" dirty="0" smtClean="0">
                <a:latin typeface="NikoshBAN" panose="02000000000000000000" pitchFamily="2" charset="0"/>
                <a:cs typeface="NikoshBAN" panose="02000000000000000000" pitchFamily="2" charset="0"/>
              </a:rPr>
              <a:t> </a:t>
            </a:r>
            <a:r>
              <a:rPr lang="en-US" sz="4400" u="sng" dirty="0" err="1" smtClean="0">
                <a:latin typeface="NikoshBAN" panose="02000000000000000000" pitchFamily="2" charset="0"/>
                <a:cs typeface="NikoshBAN" panose="02000000000000000000" pitchFamily="2" charset="0"/>
              </a:rPr>
              <a:t>রাশি</a:t>
            </a:r>
            <a:endParaRPr lang="en-US" sz="4400" u="sng" dirty="0">
              <a:latin typeface="NikoshBAN" panose="02000000000000000000" pitchFamily="2" charset="0"/>
              <a:cs typeface="NikoshBAN" panose="02000000000000000000" pitchFamily="2" charset="0"/>
            </a:endParaRPr>
          </a:p>
        </p:txBody>
      </p:sp>
      <p:sp>
        <p:nvSpPr>
          <p:cNvPr id="55" name="Oval 54"/>
          <p:cNvSpPr/>
          <p:nvPr/>
        </p:nvSpPr>
        <p:spPr>
          <a:xfrm>
            <a:off x="2744537" y="2456351"/>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3968214" y="2456351"/>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Oval 62"/>
          <p:cNvSpPr/>
          <p:nvPr/>
        </p:nvSpPr>
        <p:spPr>
          <a:xfrm>
            <a:off x="7374804" y="2447387"/>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Oval 72"/>
          <p:cNvSpPr/>
          <p:nvPr/>
        </p:nvSpPr>
        <p:spPr>
          <a:xfrm>
            <a:off x="9351513" y="2447387"/>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11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2000"/>
                                        <p:tgtEl>
                                          <p:spTgt spid="10"/>
                                        </p:tgtEl>
                                      </p:cBhvr>
                                    </p:animEffect>
                                    <p:set>
                                      <p:cBhvr>
                                        <p:cTn id="28" dur="1" fill="hold">
                                          <p:stCondLst>
                                            <p:cond delay="1999"/>
                                          </p:stCondLst>
                                        </p:cTn>
                                        <p:tgtEl>
                                          <p:spTgt spid="1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9"/>
                                        </p:tgtEl>
                                      </p:cBhvr>
                                    </p:animEffect>
                                    <p:set>
                                      <p:cBhvr>
                                        <p:cTn id="31" dur="1" fill="hold">
                                          <p:stCondLst>
                                            <p:cond delay="1999"/>
                                          </p:stCondLst>
                                        </p:cTn>
                                        <p:tgtEl>
                                          <p:spTgt spid="9"/>
                                        </p:tgtEl>
                                        <p:attrNameLst>
                                          <p:attrName>style.visibility</p:attrName>
                                        </p:attrNameLst>
                                      </p:cBhvr>
                                      <p:to>
                                        <p:strVal val="hidden"/>
                                      </p:to>
                                    </p:set>
                                  </p:childTnLst>
                                </p:cTn>
                              </p:par>
                              <p:par>
                                <p:cTn id="32" presetID="2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500"/>
                            </p:stCondLst>
                            <p:childTnLst>
                              <p:par>
                                <p:cTn id="62" presetID="10" presetClass="exit" presetSubtype="0" fill="hold" grpId="1" nodeType="afterEffect">
                                  <p:stCondLst>
                                    <p:cond delay="0"/>
                                  </p:stCondLst>
                                  <p:childTnLst>
                                    <p:animEffect transition="out" filter="fade">
                                      <p:cBhvr>
                                        <p:cTn id="63" dur="1000"/>
                                        <p:tgtEl>
                                          <p:spTgt spid="88"/>
                                        </p:tgtEl>
                                      </p:cBhvr>
                                    </p:animEffect>
                                    <p:set>
                                      <p:cBhvr>
                                        <p:cTn id="64" dur="1" fill="hold">
                                          <p:stCondLst>
                                            <p:cond delay="999"/>
                                          </p:stCondLst>
                                        </p:cTn>
                                        <p:tgtEl>
                                          <p:spTgt spid="8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1000"/>
                                        <p:tgtEl>
                                          <p:spTgt spid="89"/>
                                        </p:tgtEl>
                                      </p:cBhvr>
                                    </p:animEffect>
                                    <p:set>
                                      <p:cBhvr>
                                        <p:cTn id="67" dur="1" fill="hold">
                                          <p:stCondLst>
                                            <p:cond delay="999"/>
                                          </p:stCondLst>
                                        </p:cTn>
                                        <p:tgtEl>
                                          <p:spTgt spid="89"/>
                                        </p:tgtEl>
                                        <p:attrNameLst>
                                          <p:attrName>style.visibility</p:attrName>
                                        </p:attrNameLst>
                                      </p:cBhvr>
                                      <p:to>
                                        <p:strVal val="hidden"/>
                                      </p:to>
                                    </p:se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left)">
                                      <p:cBhvr>
                                        <p:cTn id="71" dur="500"/>
                                        <p:tgtEl>
                                          <p:spTgt spid="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wipe(left)">
                                      <p:cBhvr>
                                        <p:cTn id="85" dur="500"/>
                                        <p:tgtEl>
                                          <p:spTgt spid="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
                                        </p:tgtEl>
                                        <p:attrNameLst>
                                          <p:attrName>style.visibility</p:attrName>
                                        </p:attrNameLst>
                                      </p:cBhvr>
                                      <p:to>
                                        <p:strVal val="visible"/>
                                      </p:to>
                                    </p:set>
                                    <p:animEffect transition="in" filter="wipe(left)">
                                      <p:cBhvr>
                                        <p:cTn id="90" dur="2000"/>
                                        <p:tgtEl>
                                          <p:spTgt spid="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par>
                                <p:cTn id="99" presetID="10"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fade">
                                      <p:cBhvr>
                                        <p:cTn id="101" dur="500"/>
                                        <p:tgtEl>
                                          <p:spTgt spid="70"/>
                                        </p:tgtEl>
                                      </p:cBhvr>
                                    </p:animEffect>
                                  </p:childTnLst>
                                </p:cTn>
                              </p:par>
                              <p:par>
                                <p:cTn id="102" presetID="10" presetClass="entr" presetSubtype="0" fill="hold" nodeType="with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fade">
                                      <p:cBhvr>
                                        <p:cTn id="104" dur="500"/>
                                        <p:tgtEl>
                                          <p:spTgt spid="7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4"/>
                                        </p:tgtEl>
                                        <p:attrNameLst>
                                          <p:attrName>style.visibility</p:attrName>
                                        </p:attrNameLst>
                                      </p:cBhvr>
                                      <p:to>
                                        <p:strVal val="visible"/>
                                      </p:to>
                                    </p:set>
                                    <p:animEffect transition="in" filter="wipe(left)">
                                      <p:cBhvr>
                                        <p:cTn id="109" dur="1000"/>
                                        <p:tgtEl>
                                          <p:spTgt spid="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56"/>
                                        </p:tgtEl>
                                        <p:attrNameLst>
                                          <p:attrName>style.visibility</p:attrName>
                                        </p:attrNameLst>
                                      </p:cBhvr>
                                      <p:to>
                                        <p:strVal val="visible"/>
                                      </p:to>
                                    </p:set>
                                    <p:animEffect transition="in" filter="wipe(left)">
                                      <p:cBhvr>
                                        <p:cTn id="114" dur="1000"/>
                                        <p:tgtEl>
                                          <p:spTgt spid="5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fade">
                                      <p:cBhvr>
                                        <p:cTn id="122" dur="500"/>
                                        <p:tgtEl>
                                          <p:spTgt spid="64"/>
                                        </p:tgtEl>
                                      </p:cBhvr>
                                    </p:animEffect>
                                  </p:childTnLst>
                                </p:cTn>
                              </p:par>
                              <p:par>
                                <p:cTn id="123" presetID="22" presetClass="entr" presetSubtype="1" fill="hold"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wipe(up)">
                                      <p:cBhvr>
                                        <p:cTn id="125" dur="500"/>
                                        <p:tgtEl>
                                          <p:spTgt spid="59"/>
                                        </p:tgtEl>
                                      </p:cBhvr>
                                    </p:animEffect>
                                  </p:childTnLst>
                                </p:cTn>
                              </p:par>
                              <p:par>
                                <p:cTn id="126" presetID="22" presetClass="entr" presetSubtype="1" fill="hold" nodeType="with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wipe(up)">
                                      <p:cBhvr>
                                        <p:cTn id="12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53" grpId="0"/>
      <p:bldP spid="66" grpId="0" animBg="1"/>
      <p:bldP spid="71" grpId="0"/>
      <p:bldP spid="72" grpId="0"/>
      <p:bldP spid="3" grpId="0"/>
      <p:bldP spid="67" grpId="0"/>
      <p:bldP spid="68" grpId="0"/>
      <p:bldP spid="69" grpId="0" animBg="1"/>
      <p:bldP spid="88" grpId="0" animBg="1"/>
      <p:bldP spid="88" grpId="1" animBg="1"/>
      <p:bldP spid="89" grpId="0" animBg="1"/>
      <p:bldP spid="89" grpId="1" animBg="1"/>
      <p:bldP spid="56" grpId="0"/>
      <p:bldP spid="2" grpId="0"/>
      <p:bldP spid="4" grpId="0"/>
      <p:bldP spid="57" grpId="0" animBg="1"/>
      <p:bldP spid="64" grpId="0"/>
      <p:bldP spid="65" grpId="0" animBg="1"/>
      <p:bldP spid="54" grpId="0"/>
      <p:bldP spid="55" grpId="0" animBg="1"/>
      <p:bldP spid="60" grpId="0" animBg="1"/>
      <p:bldP spid="63" grpId="0" animBg="1"/>
      <p:bldP spid="73" grpId="0" animBg="1"/>
    </p:bld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2613</TotalTime>
  <Words>588</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avijit</dc:creator>
  <cp:lastModifiedBy>Md. Imam Jafar Sadeque</cp:lastModifiedBy>
  <cp:revision>553</cp:revision>
  <dcterms:created xsi:type="dcterms:W3CDTF">2017-09-08T19:09:58Z</dcterms:created>
  <dcterms:modified xsi:type="dcterms:W3CDTF">2019-11-15T14:32:35Z</dcterms:modified>
  <cp:contentStatus/>
</cp:coreProperties>
</file>