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5"/>
  </p:notesMasterIdLst>
  <p:sldIdLst>
    <p:sldId id="332" r:id="rId2"/>
    <p:sldId id="260" r:id="rId3"/>
    <p:sldId id="262" r:id="rId4"/>
    <p:sldId id="306" r:id="rId5"/>
    <p:sldId id="318" r:id="rId6"/>
    <p:sldId id="322" r:id="rId7"/>
    <p:sldId id="319" r:id="rId8"/>
    <p:sldId id="323" r:id="rId9"/>
    <p:sldId id="326" r:id="rId10"/>
    <p:sldId id="266" r:id="rId11"/>
    <p:sldId id="267" r:id="rId12"/>
    <p:sldId id="274" r:id="rId13"/>
    <p:sldId id="30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B51B0B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534" autoAdjust="0"/>
  </p:normalViewPr>
  <p:slideViewPr>
    <p:cSldViewPr>
      <p:cViewPr varScale="1">
        <p:scale>
          <a:sx n="84" d="100"/>
          <a:sy n="84" d="100"/>
        </p:scale>
        <p:origin x="9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F1094D-082F-4308-9B61-74BC09A01DAD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7910FD-A011-4E51-A206-BEE90D94CB2C}">
      <dgm:prSet phldrT="[Text]" custT="1"/>
      <dgm:spPr/>
      <dgm:t>
        <a:bodyPr/>
        <a:lstStyle/>
        <a:p>
          <a:r>
            <a:rPr lang="bn-BD" sz="40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rPr>
            <a:t>আখিরাত ও এর স্তরসমূহু</a:t>
          </a:r>
          <a:endParaRPr lang="en-US" sz="4000" dirty="0">
            <a:solidFill>
              <a:schemeClr val="bg1"/>
            </a:solidFill>
            <a:latin typeface="NikoshBAN" pitchFamily="2" charset="0"/>
            <a:cs typeface="NikoshBAN" pitchFamily="2" charset="0"/>
          </a:endParaRPr>
        </a:p>
      </dgm:t>
    </dgm:pt>
    <dgm:pt modelId="{9797B56B-41DA-46FD-B512-4ACFDB18376E}" type="parTrans" cxnId="{910FF3EA-E982-431A-8C7D-B6D92F6138C8}">
      <dgm:prSet/>
      <dgm:spPr/>
      <dgm:t>
        <a:bodyPr/>
        <a:lstStyle/>
        <a:p>
          <a:endParaRPr lang="en-US"/>
        </a:p>
      </dgm:t>
    </dgm:pt>
    <dgm:pt modelId="{601EE6EA-7262-4A83-8507-47D5B0006817}" type="sibTrans" cxnId="{910FF3EA-E982-431A-8C7D-B6D92F6138C8}">
      <dgm:prSet/>
      <dgm:spPr/>
      <dgm:t>
        <a:bodyPr/>
        <a:lstStyle/>
        <a:p>
          <a:endParaRPr lang="en-US"/>
        </a:p>
      </dgm:t>
    </dgm:pt>
    <dgm:pt modelId="{783E31FD-05C2-442D-B914-1DF301ED66BC}" type="pres">
      <dgm:prSet presAssocID="{64F1094D-082F-4308-9B61-74BC09A01DAD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78791F-9CAA-437B-9871-7358E6399AB9}" type="pres">
      <dgm:prSet presAssocID="{487910FD-A011-4E51-A206-BEE90D94CB2C}" presName="comp" presStyleCnt="0"/>
      <dgm:spPr/>
    </dgm:pt>
    <dgm:pt modelId="{523AC331-A4DE-48A4-9D80-56C0F76FBFF0}" type="pres">
      <dgm:prSet presAssocID="{487910FD-A011-4E51-A206-BEE90D94CB2C}" presName="box" presStyleLbl="node1" presStyleIdx="0" presStyleCnt="1" custLinFactNeighborY="4348"/>
      <dgm:spPr/>
      <dgm:t>
        <a:bodyPr/>
        <a:lstStyle/>
        <a:p>
          <a:endParaRPr lang="en-US"/>
        </a:p>
      </dgm:t>
    </dgm:pt>
    <dgm:pt modelId="{E6DC9C90-8E05-4F86-BA32-A8155FEE6DF6}" type="pres">
      <dgm:prSet presAssocID="{487910FD-A011-4E51-A206-BEE90D94CB2C}" presName="img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BD4578AD-3021-4B07-AAD9-5ECE4A27371E}" type="pres">
      <dgm:prSet presAssocID="{487910FD-A011-4E51-A206-BEE90D94CB2C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0FF3EA-E982-431A-8C7D-B6D92F6138C8}" srcId="{64F1094D-082F-4308-9B61-74BC09A01DAD}" destId="{487910FD-A011-4E51-A206-BEE90D94CB2C}" srcOrd="0" destOrd="0" parTransId="{9797B56B-41DA-46FD-B512-4ACFDB18376E}" sibTransId="{601EE6EA-7262-4A83-8507-47D5B0006817}"/>
    <dgm:cxn modelId="{B921FEAC-4827-403D-9572-289AAE4E7C1A}" type="presOf" srcId="{487910FD-A011-4E51-A206-BEE90D94CB2C}" destId="{BD4578AD-3021-4B07-AAD9-5ECE4A27371E}" srcOrd="1" destOrd="0" presId="urn:microsoft.com/office/officeart/2005/8/layout/vList4#1"/>
    <dgm:cxn modelId="{C7A0EED6-422F-48C9-88EF-86D5B750DEB9}" type="presOf" srcId="{64F1094D-082F-4308-9B61-74BC09A01DAD}" destId="{783E31FD-05C2-442D-B914-1DF301ED66BC}" srcOrd="0" destOrd="0" presId="urn:microsoft.com/office/officeart/2005/8/layout/vList4#1"/>
    <dgm:cxn modelId="{0556F145-A24F-41FA-90BE-6CACF1B024FA}" type="presOf" srcId="{487910FD-A011-4E51-A206-BEE90D94CB2C}" destId="{523AC331-A4DE-48A4-9D80-56C0F76FBFF0}" srcOrd="0" destOrd="0" presId="urn:microsoft.com/office/officeart/2005/8/layout/vList4#1"/>
    <dgm:cxn modelId="{9F7931E1-0623-470C-8C9E-D0DC3321CFA8}" type="presParOf" srcId="{783E31FD-05C2-442D-B914-1DF301ED66BC}" destId="{AD78791F-9CAA-437B-9871-7358E6399AB9}" srcOrd="0" destOrd="0" presId="urn:microsoft.com/office/officeart/2005/8/layout/vList4#1"/>
    <dgm:cxn modelId="{338FF198-FBCF-49C0-B611-325AEF0D54B9}" type="presParOf" srcId="{AD78791F-9CAA-437B-9871-7358E6399AB9}" destId="{523AC331-A4DE-48A4-9D80-56C0F76FBFF0}" srcOrd="0" destOrd="0" presId="urn:microsoft.com/office/officeart/2005/8/layout/vList4#1"/>
    <dgm:cxn modelId="{676730DE-EFA1-49AC-A65F-026D5B78690C}" type="presParOf" srcId="{AD78791F-9CAA-437B-9871-7358E6399AB9}" destId="{E6DC9C90-8E05-4F86-BA32-A8155FEE6DF6}" srcOrd="1" destOrd="0" presId="urn:microsoft.com/office/officeart/2005/8/layout/vList4#1"/>
    <dgm:cxn modelId="{AD95670E-B4BB-4B9C-94BE-BFEC2FCD6D32}" type="presParOf" srcId="{AD78791F-9CAA-437B-9871-7358E6399AB9}" destId="{BD4578AD-3021-4B07-AAD9-5ECE4A27371E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3AC331-A4DE-48A4-9D80-56C0F76FBFF0}">
      <dsp:nvSpPr>
        <dsp:cNvPr id="0" name=""/>
        <dsp:cNvSpPr/>
      </dsp:nvSpPr>
      <dsp:spPr>
        <a:xfrm>
          <a:off x="0" y="0"/>
          <a:ext cx="6172199" cy="175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000" kern="12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rPr>
            <a:t>আখিরাত ও এর স্তরসমূহু</a:t>
          </a:r>
          <a:endParaRPr lang="en-US" sz="4000" kern="1200" dirty="0">
            <a:solidFill>
              <a:schemeClr val="bg1"/>
            </a:solidFill>
            <a:latin typeface="NikoshBAN" pitchFamily="2" charset="0"/>
            <a:cs typeface="NikoshBAN" pitchFamily="2" charset="0"/>
          </a:endParaRPr>
        </a:p>
      </dsp:txBody>
      <dsp:txXfrm>
        <a:off x="1409700" y="0"/>
        <a:ext cx="4762500" cy="1752600"/>
      </dsp:txXfrm>
    </dsp:sp>
    <dsp:sp modelId="{E6DC9C90-8E05-4F86-BA32-A8155FEE6DF6}">
      <dsp:nvSpPr>
        <dsp:cNvPr id="0" name=""/>
        <dsp:cNvSpPr/>
      </dsp:nvSpPr>
      <dsp:spPr>
        <a:xfrm>
          <a:off x="175260" y="175260"/>
          <a:ext cx="1234440" cy="140208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D2595-E374-4FFA-9587-BBA40AFCF84C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68249-8DDD-4233-A1ED-329DDE3C0D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86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68249-8DDD-4233-A1ED-329DDE3C0D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689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68249-8DDD-4233-A1ED-329DDE3C0D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6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868249-8DDD-4233-A1ED-329DDE3C0D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72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5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21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5906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78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017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47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89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5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76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31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16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8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983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7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49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2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4"/>
          <p:cNvSpPr txBox="1">
            <a:spLocks/>
          </p:cNvSpPr>
          <p:nvPr/>
        </p:nvSpPr>
        <p:spPr>
          <a:xfrm>
            <a:off x="533400" y="685800"/>
            <a:ext cx="3276600" cy="106680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bn-BD" sz="9600" b="1" i="0" u="none" strike="noStrike" kern="1200" cap="none" spc="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উপস্থাপনায়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600200"/>
            <a:ext cx="3733800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2743200" y="1447800"/>
            <a:ext cx="2743200" cy="19866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/>
              <a:t>পরিচিতি</a:t>
            </a:r>
            <a:endParaRPr lang="en-US" sz="5400" dirty="0"/>
          </a:p>
        </p:txBody>
      </p:sp>
      <p:sp>
        <p:nvSpPr>
          <p:cNvPr id="4" name="Rectangle 3"/>
          <p:cNvSpPr/>
          <p:nvPr/>
        </p:nvSpPr>
        <p:spPr>
          <a:xfrm>
            <a:off x="4648200" y="3124200"/>
            <a:ext cx="4267200" cy="3733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0050" lvl="1">
              <a:defRPr/>
            </a:pPr>
            <a:r>
              <a:rPr lang="bn-BD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আব্দুল</a:t>
            </a:r>
            <a:r>
              <a:rPr lang="en-US" sz="44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গফুর</a:t>
            </a:r>
            <a:endParaRPr lang="bn-BD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543050" lvl="1" indent="-1143000">
              <a:buFont typeface="Wingdings" panose="05000000000000000000" pitchFamily="2" charset="2"/>
              <a:buChar char="v"/>
              <a:defRPr/>
            </a:pPr>
            <a:r>
              <a:rPr lang="bn-BD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</a:t>
            </a:r>
            <a:r>
              <a:rPr lang="en-US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bn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ী সুপার</a:t>
            </a:r>
            <a:r>
              <a:rPr lang="bn-BD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1543050" lvl="1" indent="-1143000">
              <a:buFont typeface="Wingdings" panose="05000000000000000000" pitchFamily="2" charset="2"/>
              <a:buChar char="v"/>
              <a:defRPr/>
            </a:pPr>
            <a:r>
              <a:rPr lang="bn-IN" sz="36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গোপালপুর ইছাপুর আমিনিয়া দাখিল মাদ্রাসা</a:t>
            </a:r>
            <a:endParaRPr lang="bn-BD" sz="36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1543050" lvl="1" indent="-1143000">
              <a:buFont typeface="Wingdings" panose="05000000000000000000" pitchFamily="2" charset="2"/>
              <a:buChar char="v"/>
              <a:defRPr/>
            </a:pPr>
            <a:r>
              <a:rPr lang="en-US" sz="32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শার্শা</a:t>
            </a:r>
            <a:r>
              <a:rPr lang="bn-IN" sz="32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যশোহর</a:t>
            </a:r>
            <a:endParaRPr lang="en-US" sz="2400" dirty="0">
              <a:solidFill>
                <a:schemeClr val="bg1"/>
              </a:solidFill>
            </a:endParaRPr>
          </a:p>
          <a:p>
            <a:pPr algn="ctr"/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52400" y="3429000"/>
            <a:ext cx="4045039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400" dirty="0" smtClean="0"/>
              <a:t>শ্রেণিঃ নবম/দশম</a:t>
            </a:r>
          </a:p>
          <a:p>
            <a:pPr algn="ctr"/>
            <a:r>
              <a:rPr lang="bn-IN" sz="2400" dirty="0" smtClean="0"/>
              <a:t>বিষয়ঃ আল আকাঈদ ওয়াল ফিকহ</a:t>
            </a:r>
          </a:p>
          <a:p>
            <a:pPr algn="ctr"/>
            <a:r>
              <a:rPr lang="bn-IN" sz="2400" dirty="0" smtClean="0"/>
              <a:t>৬ষ্ঠ অধ্যায় – আখিরাত 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-19878"/>
            <a:ext cx="22860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447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2" grpId="0" animBg="1"/>
      <p:bldP spid="4" grpId="0" animBg="1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sus\Desktop\digital content_2013\Image\images (6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3954" y="3274423"/>
            <a:ext cx="3352800" cy="2349172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772400" cy="1981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sz="4800" b="1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</a:p>
          <a:p>
            <a:pPr algn="ctr">
              <a:buFont typeface="Wingdings" pitchFamily="2" charset="2"/>
              <a:buChar char="Ø"/>
            </a:pP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শ্রেণীতে শিক্ষার্থী আখিরাতের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ধাপ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গুলো লিখে একটি পোস্টার তৈরি করবে ।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wnload (28).jpg"/>
          <p:cNvPicPr>
            <a:picLocks noChangeAspect="1"/>
          </p:cNvPicPr>
          <p:nvPr/>
        </p:nvPicPr>
        <p:blipFill>
          <a:blip r:embed="rId2">
            <a:lum contrast="10000"/>
          </a:blip>
          <a:stretch>
            <a:fillRect/>
          </a:stretch>
        </p:blipFill>
        <p:spPr>
          <a:xfrm>
            <a:off x="76200" y="-228600"/>
            <a:ext cx="2514600" cy="266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838200"/>
            <a:ext cx="2362200" cy="1493838"/>
          </a:xfrm>
        </p:spPr>
        <p:txBody>
          <a:bodyPr>
            <a:noAutofit/>
          </a:bodyPr>
          <a:lstStyle/>
          <a:p>
            <a:pPr algn="ctr"/>
            <a:r>
              <a:rPr lang="bn-BD" sz="66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124200"/>
            <a:ext cx="7162800" cy="175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bn-BD" sz="3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আখিরাতের সংজ্ঞা দাও ।</a:t>
            </a:r>
          </a:p>
          <a:p>
            <a:pPr>
              <a:buNone/>
            </a:pPr>
            <a:r>
              <a:rPr lang="bn-BD" sz="3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bn-BD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আখিরাতের </a:t>
            </a:r>
            <a:r>
              <a:rPr lang="bn-BD" sz="3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গুরুত্ব ব্যাখ্যা কর।  </a:t>
            </a:r>
          </a:p>
          <a:p>
            <a:pPr marL="0" indent="0">
              <a:buNone/>
            </a:pPr>
            <a:r>
              <a:rPr lang="bn-BD" sz="3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bn-BD" sz="32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আখিরাতের </a:t>
            </a:r>
            <a:r>
              <a:rPr lang="bn-BD" sz="32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স্তরগুলো কি? বিশ্লেষণ কর।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  বাড়ীর কাজ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0"/>
            <a:ext cx="8763000" cy="838200"/>
          </a:xfrm>
        </p:spPr>
        <p:txBody>
          <a:bodyPr>
            <a:noAutofit/>
          </a:bodyPr>
          <a:lstStyle/>
          <a:p>
            <a:pPr algn="ctr">
              <a:buFont typeface="Wingdings" pitchFamily="2" charset="2"/>
              <a:buChar char="q"/>
            </a:pPr>
            <a:r>
              <a:rPr lang="bn-IN" sz="2800" b="1" dirty="0">
                <a:latin typeface="NorsundaMJ" pitchFamily="2" charset="0"/>
                <a:cs typeface="NikoshBAN" panose="02000000000000000000" pitchFamily="2" charset="0"/>
              </a:rPr>
              <a:t>আখিরাতের ধাপ গুলো সহজ ভাবে অতিক্রম করার জন্য দুনিয়ার জীবনে আমাদের করনীয় কি? নিজের ভাষায় লিখে আনবে।</a:t>
            </a:r>
          </a:p>
        </p:txBody>
      </p:sp>
      <p:pic>
        <p:nvPicPr>
          <p:cNvPr id="6146" name="Picture 2" descr="C:\Users\Asus\Desktop\digital content_2013\Image\download (45).jpg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-44380" y="609600"/>
            <a:ext cx="3206680" cy="2114550"/>
          </a:xfrm>
          <a:prstGeom prst="rect">
            <a:avLst/>
          </a:prstGeom>
          <a:noFill/>
        </p:spPr>
      </p:pic>
      <p:pic>
        <p:nvPicPr>
          <p:cNvPr id="1026" name="Picture 2" descr="C:\Users\Asus\Desktop\digital content_2013\Image\Agt_hom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9833" y="3886200"/>
            <a:ext cx="1336640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3" presetClass="path" presetSubtype="0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-0.00092 L 0.83333 -1.69288E-6 " pathEditMode="relative" rAng="0" ptsTypes="AA">
                                      <p:cBhvr>
                                        <p:cTn id="14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2895600"/>
            <a:ext cx="504016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err="1" smtClean="0">
                <a:solidFill>
                  <a:srgbClr val="FF0000"/>
                </a:solidFill>
              </a:rPr>
              <a:t>সবাই</a:t>
            </a:r>
            <a:r>
              <a:rPr lang="en-US" sz="9600" dirty="0" smtClean="0">
                <a:solidFill>
                  <a:srgbClr val="FF0000"/>
                </a:solidFill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</a:rPr>
              <a:t>কে</a:t>
            </a:r>
            <a:r>
              <a:rPr lang="en-US" sz="96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9600" dirty="0" smtClean="0">
                <a:solidFill>
                  <a:srgbClr val="FF0000"/>
                </a:solidFill>
              </a:rPr>
              <a:t>      </a:t>
            </a:r>
            <a:r>
              <a:rPr lang="en-US" sz="9600" dirty="0" err="1" smtClean="0">
                <a:solidFill>
                  <a:srgbClr val="FF0000"/>
                </a:solidFill>
              </a:rPr>
              <a:t>ধন্যবাদ</a:t>
            </a:r>
            <a:r>
              <a:rPr lang="en-US" sz="9600" dirty="0" smtClean="0">
                <a:solidFill>
                  <a:srgbClr val="FF0000"/>
                </a:solidFill>
              </a:rPr>
              <a:t> 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67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2895600" y="228600"/>
            <a:ext cx="3352800" cy="685800"/>
          </a:xfrm>
          <a:prstGeom prst="roundRect">
            <a:avLst/>
          </a:prstGeom>
          <a:solidFill>
            <a:srgbClr val="92D050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চিত্রগুলো লক্ষ্য কর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90991" y="3810000"/>
            <a:ext cx="2118809" cy="2338450"/>
          </a:xfrm>
          <a:prstGeom prst="roundRect">
            <a:avLst/>
          </a:prstGeom>
          <a:solidFill>
            <a:srgbClr val="92D050"/>
          </a:solidFill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ছবিগুলো কি নির্দেশ করে?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8" name="Picture 4" descr="C:\Users\User\Desktop\images (6)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49" t="-1694" r="11043" b="1694"/>
          <a:stretch/>
        </p:blipFill>
        <p:spPr bwMode="auto">
          <a:xfrm>
            <a:off x="152400" y="1217022"/>
            <a:ext cx="1907177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images (7)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42"/>
          <a:stretch/>
        </p:blipFill>
        <p:spPr bwMode="auto">
          <a:xfrm>
            <a:off x="2590800" y="1236616"/>
            <a:ext cx="191452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esktop\download (5)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282"/>
          <a:stretch/>
        </p:blipFill>
        <p:spPr bwMode="auto">
          <a:xfrm>
            <a:off x="5029200" y="1227907"/>
            <a:ext cx="1924050" cy="1836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ser\Desktop\download (6)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99" b="13160"/>
          <a:stretch/>
        </p:blipFill>
        <p:spPr bwMode="auto">
          <a:xfrm>
            <a:off x="7357382" y="1219200"/>
            <a:ext cx="1819275" cy="1865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User\Desktop\download (7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757675"/>
            <a:ext cx="191452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User\Desktop\10246737_647896008612805_6101684289537394156_n.jp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54" r="25613"/>
          <a:stretch/>
        </p:blipFill>
        <p:spPr bwMode="auto">
          <a:xfrm>
            <a:off x="4724400" y="3757676"/>
            <a:ext cx="1820773" cy="242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triped Right Arrow 1"/>
          <p:cNvSpPr/>
          <p:nvPr/>
        </p:nvSpPr>
        <p:spPr>
          <a:xfrm>
            <a:off x="2057400" y="1828800"/>
            <a:ext cx="547687" cy="533400"/>
          </a:xfrm>
          <a:prstGeom prst="striped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riped Right Arrow 17"/>
          <p:cNvSpPr/>
          <p:nvPr/>
        </p:nvSpPr>
        <p:spPr>
          <a:xfrm>
            <a:off x="4495800" y="1828800"/>
            <a:ext cx="547687" cy="533400"/>
          </a:xfrm>
          <a:prstGeom prst="striped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riped Right Arrow 18"/>
          <p:cNvSpPr/>
          <p:nvPr/>
        </p:nvSpPr>
        <p:spPr>
          <a:xfrm>
            <a:off x="6919913" y="1828800"/>
            <a:ext cx="547687" cy="533400"/>
          </a:xfrm>
          <a:prstGeom prst="striped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triped Right Arrow 19"/>
          <p:cNvSpPr/>
          <p:nvPr/>
        </p:nvSpPr>
        <p:spPr>
          <a:xfrm rot="5400000">
            <a:off x="7917657" y="3117056"/>
            <a:ext cx="547687" cy="533400"/>
          </a:xfrm>
          <a:prstGeom prst="striped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triped Right Arrow 20"/>
          <p:cNvSpPr/>
          <p:nvPr/>
        </p:nvSpPr>
        <p:spPr>
          <a:xfrm rot="10800000">
            <a:off x="6538913" y="4876799"/>
            <a:ext cx="547687" cy="533400"/>
          </a:xfrm>
          <a:prstGeom prst="striped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triped Right Arrow 21"/>
          <p:cNvSpPr/>
          <p:nvPr/>
        </p:nvSpPr>
        <p:spPr>
          <a:xfrm rot="10800000">
            <a:off x="4267201" y="4876800"/>
            <a:ext cx="547687" cy="533400"/>
          </a:xfrm>
          <a:prstGeom prst="stripedRightArrow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271209" y="3757676"/>
            <a:ext cx="2002522" cy="2390774"/>
            <a:chOff x="2271209" y="3757676"/>
            <a:chExt cx="2002522" cy="2390774"/>
          </a:xfrm>
        </p:grpSpPr>
        <p:pic>
          <p:nvPicPr>
            <p:cNvPr id="1034" name="Picture 10" descr="C:\Users\User\Desktop\Janazah-Funeral-Prayer2.jp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1209" y="3757676"/>
              <a:ext cx="1995991" cy="13231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5" name="Picture 11" descr="C:\Users\User\Desktop\download (8).jpg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1209" y="5106489"/>
              <a:ext cx="2002522" cy="10419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5" grpId="0" animBg="1"/>
      <p:bldP spid="2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95400" y="914400"/>
            <a:ext cx="6858000" cy="12954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  পাঠ 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50860883"/>
              </p:ext>
            </p:extLst>
          </p:nvPr>
        </p:nvGraphicFramePr>
        <p:xfrm>
          <a:off x="1600200" y="3505200"/>
          <a:ext cx="61722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de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78538" y="4267200"/>
            <a:ext cx="2608262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90600" y="2819400"/>
            <a:ext cx="76962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... </a:t>
            </a:r>
          </a:p>
          <a:p>
            <a:pPr>
              <a:buFont typeface="Wingdings" pitchFamily="2" charset="2"/>
              <a:buChar char="q"/>
            </a:pP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পরকালের সংজ্ঞা বলতে পারবে </a:t>
            </a:r>
            <a:endParaRPr lang="bn-BD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পরকালে বিশ্বাসের গুরুত্ব বর্ণনা করতে পারবে </a:t>
            </a:r>
          </a:p>
          <a:p>
            <a:pPr>
              <a:buFont typeface="Wingdings" pitchFamily="2" charset="2"/>
              <a:buChar char="q"/>
            </a:pP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পরকালের স্তর সমূহু ব্যাখ্যা করতে পারবে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BD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lowchart: Terminator 2"/>
          <p:cNvSpPr/>
          <p:nvPr/>
        </p:nvSpPr>
        <p:spPr>
          <a:xfrm>
            <a:off x="2133600" y="1143001"/>
            <a:ext cx="4800600" cy="914400"/>
          </a:xfrm>
          <a:prstGeom prst="flowChartTerminator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 </a:t>
            </a:r>
            <a:r>
              <a:rPr lang="bn-BD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ফল</a:t>
            </a:r>
            <a:endParaRPr lang="bn-BD" sz="5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46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owchart: Terminator 10"/>
          <p:cNvSpPr/>
          <p:nvPr/>
        </p:nvSpPr>
        <p:spPr>
          <a:xfrm>
            <a:off x="1524001" y="304800"/>
            <a:ext cx="6172199" cy="762000"/>
          </a:xfrm>
          <a:prstGeom prst="flowChartTerminator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পরকালের জীবন চিরস্থায়ী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143000" y="2941093"/>
            <a:ext cx="3352800" cy="914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2438400" y="2941093"/>
            <a:ext cx="2057400" cy="914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848100" y="2941093"/>
            <a:ext cx="647700" cy="914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572000" y="2941093"/>
            <a:ext cx="609600" cy="94510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1" idx="4"/>
          </p:cNvCxnSpPr>
          <p:nvPr/>
        </p:nvCxnSpPr>
        <p:spPr>
          <a:xfrm>
            <a:off x="4591050" y="2941093"/>
            <a:ext cx="1924050" cy="94510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781550" y="2942230"/>
            <a:ext cx="3295650" cy="91326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lowchart: Connector 20"/>
          <p:cNvSpPr/>
          <p:nvPr/>
        </p:nvSpPr>
        <p:spPr>
          <a:xfrm>
            <a:off x="3619500" y="1264693"/>
            <a:ext cx="1943100" cy="1676400"/>
          </a:xfrm>
          <a:prstGeom prst="flowChartConnector">
            <a:avLst/>
          </a:prstGeom>
          <a:solidFill>
            <a:schemeClr val="tx1"/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আখিরাত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Flowchart: Connector 21"/>
          <p:cNvSpPr/>
          <p:nvPr/>
        </p:nvSpPr>
        <p:spPr>
          <a:xfrm>
            <a:off x="228600" y="3855493"/>
            <a:ext cx="1447800" cy="1295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মৃত্যু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Flowchart: Connector 22"/>
          <p:cNvSpPr/>
          <p:nvPr/>
        </p:nvSpPr>
        <p:spPr>
          <a:xfrm>
            <a:off x="1676400" y="3886200"/>
            <a:ext cx="1447800" cy="1295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কবর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Flowchart: Connector 23"/>
          <p:cNvSpPr/>
          <p:nvPr/>
        </p:nvSpPr>
        <p:spPr>
          <a:xfrm>
            <a:off x="3124200" y="3886200"/>
            <a:ext cx="1447800" cy="1295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হাশর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Flowchart: Connector 24"/>
          <p:cNvSpPr/>
          <p:nvPr/>
        </p:nvSpPr>
        <p:spPr>
          <a:xfrm>
            <a:off x="4572000" y="3855493"/>
            <a:ext cx="1447800" cy="1295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মিজান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Flowchart: Connector 25"/>
          <p:cNvSpPr/>
          <p:nvPr/>
        </p:nvSpPr>
        <p:spPr>
          <a:xfrm>
            <a:off x="6019800" y="3886200"/>
            <a:ext cx="1447800" cy="1295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সিরাত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Flowchart: Connector 26"/>
          <p:cNvSpPr/>
          <p:nvPr/>
        </p:nvSpPr>
        <p:spPr>
          <a:xfrm>
            <a:off x="7561428" y="3886200"/>
            <a:ext cx="1447800" cy="1295400"/>
          </a:xfrm>
          <a:prstGeom prst="flowChartConnector">
            <a:avLst/>
          </a:prstGeom>
          <a:solidFill>
            <a:srgbClr val="FF000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জান্নাত/জাহান্নাম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0072" y="5562600"/>
            <a:ext cx="78281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এর পর.............   চলতেই থাকবে............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5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779519" y="685799"/>
            <a:ext cx="5775263" cy="718079"/>
            <a:chOff x="571500" y="2844796"/>
            <a:chExt cx="2986500" cy="1022879"/>
          </a:xfrm>
        </p:grpSpPr>
        <p:sp>
          <p:nvSpPr>
            <p:cNvPr id="6" name="Rounded Rectangle 5"/>
            <p:cNvSpPr/>
            <p:nvPr/>
          </p:nvSpPr>
          <p:spPr>
            <a:xfrm>
              <a:off x="571500" y="2844796"/>
              <a:ext cx="2986500" cy="10228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6"/>
            <p:cNvSpPr/>
            <p:nvPr/>
          </p:nvSpPr>
          <p:spPr>
            <a:xfrm>
              <a:off x="621433" y="2894729"/>
              <a:ext cx="2886634" cy="9230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0" tIns="88900" rIns="88900" bIns="8890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35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পরকালে অবিশ্বাস করলে</a:t>
              </a:r>
              <a:endParaRPr lang="en-US" sz="3500" kern="12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2" name="Oval Callout 11"/>
          <p:cNvSpPr/>
          <p:nvPr/>
        </p:nvSpPr>
        <p:spPr>
          <a:xfrm>
            <a:off x="457200" y="1752600"/>
            <a:ext cx="3200400" cy="2101321"/>
          </a:xfrm>
          <a:prstGeom prst="wedgeEllipseCallout">
            <a:avLst>
              <a:gd name="adj1" fmla="val 50376"/>
              <a:gd name="adj2" fmla="val 7053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খাও দাও ফুর্তি কর দুনিয়াটা মস্ত বড়!!!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User\Desktop\digital content_2013\Image\article-1288235-0A18F320000005DnC-119_468x5951ss-235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602136"/>
            <a:ext cx="3800622" cy="3817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862711" y="1981200"/>
            <a:ext cx="13762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পরকাল আবার কী?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362200" y="5562600"/>
            <a:ext cx="4572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পাপ চিন্তা মাথায় আসে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762000" y="1981200"/>
            <a:ext cx="2743200" cy="152973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762000" y="1981200"/>
            <a:ext cx="2590800" cy="152973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53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Terminator 2"/>
          <p:cNvSpPr/>
          <p:nvPr/>
        </p:nvSpPr>
        <p:spPr>
          <a:xfrm>
            <a:off x="1524001" y="304800"/>
            <a:ext cx="6172199" cy="762000"/>
          </a:xfrm>
          <a:prstGeom prst="flowChartTerminator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আখিরাতে বিশ্বাসের গুরুত্ব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0" y="1371600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আখিরাতে বিশ্বাস মুত্তাকীদের বৈশিষ্ট্য</a:t>
            </a:r>
            <a:endParaRPr lang="en-US" sz="3600" dirty="0"/>
          </a:p>
        </p:txBody>
      </p:sp>
      <p:grpSp>
        <p:nvGrpSpPr>
          <p:cNvPr id="5" name="Group 4"/>
          <p:cNvGrpSpPr/>
          <p:nvPr/>
        </p:nvGrpSpPr>
        <p:grpSpPr>
          <a:xfrm>
            <a:off x="1535986" y="2057400"/>
            <a:ext cx="3188414" cy="685800"/>
            <a:chOff x="240586" y="5029200"/>
            <a:chExt cx="3188414" cy="685800"/>
          </a:xfrm>
        </p:grpSpPr>
        <p:sp>
          <p:nvSpPr>
            <p:cNvPr id="6" name="TextBox 5"/>
            <p:cNvSpPr txBox="1"/>
            <p:nvPr/>
          </p:nvSpPr>
          <p:spPr>
            <a:xfrm>
              <a:off x="990600" y="5029200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600" b="1" dirty="0" smtClean="0">
                  <a:latin typeface="NikoshBAN" pitchFamily="2" charset="0"/>
                  <a:cs typeface="NikoshBAN" pitchFamily="2" charset="0"/>
                </a:rPr>
                <a:t>আল্লাহ বলেন....</a:t>
              </a:r>
              <a:endParaRPr lang="en-US" sz="3600" b="1" dirty="0"/>
            </a:p>
          </p:txBody>
        </p:sp>
        <p:pic>
          <p:nvPicPr>
            <p:cNvPr id="7" name="Picture 3" descr="C:\Users\User\Desktop\imagres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40586" y="5041900"/>
              <a:ext cx="773424" cy="6731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/>
          <p:cNvGrpSpPr/>
          <p:nvPr/>
        </p:nvGrpSpPr>
        <p:grpSpPr>
          <a:xfrm>
            <a:off x="5300118" y="2057400"/>
            <a:ext cx="2015082" cy="683079"/>
            <a:chOff x="1067752" y="2948260"/>
            <a:chExt cx="2015082" cy="683079"/>
          </a:xfrm>
        </p:grpSpPr>
        <p:pic>
          <p:nvPicPr>
            <p:cNvPr id="2050" name="Picture 2" descr="C:\Users\User\Desktop\2_4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2767" b="50000"/>
            <a:stretch/>
          </p:blipFill>
          <p:spPr bwMode="auto">
            <a:xfrm>
              <a:off x="1331913" y="3002689"/>
              <a:ext cx="1750921" cy="628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C:\Users\User\Desktop\2_4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8178" t="50000"/>
            <a:stretch/>
          </p:blipFill>
          <p:spPr bwMode="auto">
            <a:xfrm>
              <a:off x="1067752" y="2948260"/>
              <a:ext cx="760095" cy="628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143000" y="29718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অর্থাৎ তারা (মুত্তাকীগণ) আখিরাতে দৃঢ় বিশ্বাস রাখে 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1" name="Picture 3" descr="C:\Users\User\Desktop\ore ssobi\aaaa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56575"/>
            <a:ext cx="2466976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ser\Desktop\ore ssobi\zsfew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15"/>
          <a:stretch/>
        </p:blipFill>
        <p:spPr bwMode="auto">
          <a:xfrm>
            <a:off x="3276600" y="3835794"/>
            <a:ext cx="2667000" cy="149820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566" y="3835794"/>
            <a:ext cx="2357434" cy="1517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295400" y="5562600"/>
            <a:ext cx="678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এই সবগুলো একই সূত্রে গাঁথা, সুতরাং আখিরাত বিশ্বাস মানে আল্লাহকেই বিশ্বাস করা 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60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0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Arrow Connector 58"/>
          <p:cNvCxnSpPr/>
          <p:nvPr/>
        </p:nvCxnSpPr>
        <p:spPr>
          <a:xfrm flipH="1" flipV="1">
            <a:off x="2590800" y="3130187"/>
            <a:ext cx="1447801" cy="61014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4610100" y="2489562"/>
            <a:ext cx="1409700" cy="116803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owchart: Terminator 1"/>
          <p:cNvSpPr/>
          <p:nvPr/>
        </p:nvSpPr>
        <p:spPr>
          <a:xfrm>
            <a:off x="1524001" y="304800"/>
            <a:ext cx="6172199" cy="762000"/>
          </a:xfrm>
          <a:prstGeom prst="flowChartTerminator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আখিরাতের বিভিন্ন স্তর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3663179" y="2489562"/>
            <a:ext cx="908822" cy="128125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133600" y="3930831"/>
            <a:ext cx="2209800" cy="6477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28" idx="0"/>
          </p:cNvCxnSpPr>
          <p:nvPr/>
        </p:nvCxnSpPr>
        <p:spPr>
          <a:xfrm flipH="1">
            <a:off x="3172097" y="4060484"/>
            <a:ext cx="1171303" cy="116248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72000" y="3930831"/>
            <a:ext cx="533400" cy="14097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30" idx="1"/>
          </p:cNvCxnSpPr>
          <p:nvPr/>
        </p:nvCxnSpPr>
        <p:spPr>
          <a:xfrm>
            <a:off x="4610100" y="4060484"/>
            <a:ext cx="2136075" cy="86015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31" idx="2"/>
          </p:cNvCxnSpPr>
          <p:nvPr/>
        </p:nvCxnSpPr>
        <p:spPr>
          <a:xfrm>
            <a:off x="4457700" y="3908085"/>
            <a:ext cx="2316778" cy="2274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Connector 24"/>
          <p:cNvSpPr/>
          <p:nvPr/>
        </p:nvSpPr>
        <p:spPr>
          <a:xfrm>
            <a:off x="3543300" y="2902131"/>
            <a:ext cx="1943100" cy="1676400"/>
          </a:xfrm>
          <a:prstGeom prst="flowChartConnector">
            <a:avLst/>
          </a:prstGeom>
          <a:solidFill>
            <a:srgbClr val="00B0F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আখিরাত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Flowchart: Connector 25"/>
          <p:cNvSpPr/>
          <p:nvPr/>
        </p:nvSpPr>
        <p:spPr>
          <a:xfrm>
            <a:off x="2590800" y="1241947"/>
            <a:ext cx="1447800" cy="1272653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মৃত্যু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Flowchart: Connector 26"/>
          <p:cNvSpPr/>
          <p:nvPr/>
        </p:nvSpPr>
        <p:spPr>
          <a:xfrm>
            <a:off x="838200" y="3930831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latin typeface="NikoshBAN" pitchFamily="2" charset="0"/>
                <a:cs typeface="NikoshBAN" pitchFamily="2" charset="0"/>
              </a:rPr>
              <a:t>কিয়ামত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Flowchart: Connector 27"/>
          <p:cNvSpPr/>
          <p:nvPr/>
        </p:nvSpPr>
        <p:spPr>
          <a:xfrm>
            <a:off x="2448197" y="5222965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হাশর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Flowchart: Connector 28"/>
          <p:cNvSpPr/>
          <p:nvPr/>
        </p:nvSpPr>
        <p:spPr>
          <a:xfrm>
            <a:off x="4572000" y="5334000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মিজান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Flowchart: Connector 29"/>
          <p:cNvSpPr/>
          <p:nvPr/>
        </p:nvSpPr>
        <p:spPr>
          <a:xfrm>
            <a:off x="6534150" y="4730931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সিরাত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Flowchart: Connector 30"/>
          <p:cNvSpPr/>
          <p:nvPr/>
        </p:nvSpPr>
        <p:spPr>
          <a:xfrm>
            <a:off x="6774478" y="3283131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সাফাআত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8" name="Flowchart: Connector 47"/>
          <p:cNvSpPr/>
          <p:nvPr/>
        </p:nvSpPr>
        <p:spPr>
          <a:xfrm>
            <a:off x="5919949" y="1537062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জান্নাত/জাহান্নাম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0" name="Flowchart: Connector 59"/>
          <p:cNvSpPr/>
          <p:nvPr/>
        </p:nvSpPr>
        <p:spPr>
          <a:xfrm>
            <a:off x="1219200" y="2271735"/>
            <a:ext cx="1447800" cy="1272653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কবর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57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48" grpId="0" animBg="1"/>
      <p:bldP spid="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Straight Arrow Connector 46"/>
          <p:cNvCxnSpPr>
            <a:endCxn id="48" idx="2"/>
          </p:cNvCxnSpPr>
          <p:nvPr/>
        </p:nvCxnSpPr>
        <p:spPr>
          <a:xfrm flipV="1">
            <a:off x="4724400" y="1790700"/>
            <a:ext cx="1402378" cy="11049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owchart: Terminator 1"/>
          <p:cNvSpPr/>
          <p:nvPr/>
        </p:nvSpPr>
        <p:spPr>
          <a:xfrm>
            <a:off x="1676401" y="228600"/>
            <a:ext cx="6172199" cy="762000"/>
          </a:xfrm>
          <a:prstGeom prst="flowChartTerminator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আখিরাতের বিভিন্ন স্তর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54359" y="1980599"/>
            <a:ext cx="1817641" cy="109788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133600" y="3238500"/>
            <a:ext cx="2209800" cy="6477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28" idx="0"/>
          </p:cNvCxnSpPr>
          <p:nvPr/>
        </p:nvCxnSpPr>
        <p:spPr>
          <a:xfrm flipH="1">
            <a:off x="3172097" y="3368153"/>
            <a:ext cx="1171303" cy="116248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572000" y="3238500"/>
            <a:ext cx="533400" cy="14097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30" idx="1"/>
          </p:cNvCxnSpPr>
          <p:nvPr/>
        </p:nvCxnSpPr>
        <p:spPr>
          <a:xfrm>
            <a:off x="4610100" y="3368153"/>
            <a:ext cx="2136075" cy="86015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31" idx="2"/>
          </p:cNvCxnSpPr>
          <p:nvPr/>
        </p:nvCxnSpPr>
        <p:spPr>
          <a:xfrm>
            <a:off x="4457700" y="3215754"/>
            <a:ext cx="2316778" cy="2274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owchart: Connector 24"/>
          <p:cNvSpPr/>
          <p:nvPr/>
        </p:nvSpPr>
        <p:spPr>
          <a:xfrm>
            <a:off x="3543300" y="2209800"/>
            <a:ext cx="1943100" cy="1676400"/>
          </a:xfrm>
          <a:prstGeom prst="flowChartConnector">
            <a:avLst/>
          </a:prstGeom>
          <a:solidFill>
            <a:srgbClr val="00B0F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আখিরাত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Flowchart: Connector 25"/>
          <p:cNvSpPr/>
          <p:nvPr/>
        </p:nvSpPr>
        <p:spPr>
          <a:xfrm>
            <a:off x="1306559" y="1143000"/>
            <a:ext cx="1447800" cy="1272653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মৃত্যু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Flowchart: Connector 26"/>
          <p:cNvSpPr/>
          <p:nvPr/>
        </p:nvSpPr>
        <p:spPr>
          <a:xfrm>
            <a:off x="838200" y="3238500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কবর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Flowchart: Connector 27"/>
          <p:cNvSpPr/>
          <p:nvPr/>
        </p:nvSpPr>
        <p:spPr>
          <a:xfrm>
            <a:off x="2448197" y="4530634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হাশর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Flowchart: Connector 28"/>
          <p:cNvSpPr/>
          <p:nvPr/>
        </p:nvSpPr>
        <p:spPr>
          <a:xfrm>
            <a:off x="4572000" y="4641669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মিজান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Flowchart: Connector 29"/>
          <p:cNvSpPr/>
          <p:nvPr/>
        </p:nvSpPr>
        <p:spPr>
          <a:xfrm>
            <a:off x="6534150" y="4038600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সিরাত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Flowchart: Connector 30"/>
          <p:cNvSpPr/>
          <p:nvPr/>
        </p:nvSpPr>
        <p:spPr>
          <a:xfrm>
            <a:off x="6774478" y="2590800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সাফাআত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8" name="Flowchart: Connector 47"/>
          <p:cNvSpPr/>
          <p:nvPr/>
        </p:nvSpPr>
        <p:spPr>
          <a:xfrm>
            <a:off x="6126778" y="1143000"/>
            <a:ext cx="1447800" cy="1295400"/>
          </a:xfrm>
          <a:prstGeom prst="flowChartConnector">
            <a:avLst/>
          </a:prstGeom>
          <a:solidFill>
            <a:srgbClr val="00B050"/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জান্নাত/জাহান্নাম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122" name="Picture 2" descr="C:\Users\User\Desktop\images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197" y="1328420"/>
            <a:ext cx="5845005" cy="320221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Plaque 31"/>
          <p:cNvSpPr/>
          <p:nvPr/>
        </p:nvSpPr>
        <p:spPr>
          <a:xfrm>
            <a:off x="2087214" y="4686300"/>
            <a:ext cx="5669578" cy="1343025"/>
          </a:xfrm>
          <a:prstGeom prst="plaqu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কেয়ামতের পর মানুষ এক বিশাল ময়দানে উপস্থিত হবে । (চিত্রে প্রতিকী ময়দান)</a:t>
            </a:r>
            <a:endParaRPr lang="en-US" sz="32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35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9259E-6 L -0.22188 -0.4995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94" y="-2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48" grpId="0" animBg="1"/>
      <p:bldP spid="32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5119</TotalTime>
  <Words>241</Words>
  <Application>Microsoft Office PowerPoint</Application>
  <PresentationFormat>On-screen Show (4:3)</PresentationFormat>
  <Paragraphs>69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NikoshBAN</vt:lpstr>
      <vt:lpstr>NorsundaMJ</vt:lpstr>
      <vt:lpstr>Trebuchet MS</vt:lpstr>
      <vt:lpstr>Vrinda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মূল্যায়ন</vt:lpstr>
      <vt:lpstr>    বাড়ীর কাজ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গ্রুপ </dc:title>
  <dc:creator>Kausar Alam</dc:creator>
  <cp:lastModifiedBy>abdul mannan</cp:lastModifiedBy>
  <cp:revision>495</cp:revision>
  <dcterms:created xsi:type="dcterms:W3CDTF">2006-08-16T00:00:00Z</dcterms:created>
  <dcterms:modified xsi:type="dcterms:W3CDTF">2019-11-12T03:43:57Z</dcterms:modified>
</cp:coreProperties>
</file>