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8" r:id="rId5"/>
    <p:sldId id="259" r:id="rId6"/>
    <p:sldId id="260" r:id="rId7"/>
    <p:sldId id="261" r:id="rId8"/>
    <p:sldId id="256" r:id="rId9"/>
    <p:sldId id="257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স্বাগতম </a:t>
            </a:r>
            <a:endParaRPr lang="en-US" dirty="0"/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86400"/>
          </a:xfrm>
        </p:spPr>
      </p:pic>
      <p:sp>
        <p:nvSpPr>
          <p:cNvPr id="5" name="Oval 4"/>
          <p:cNvSpPr/>
          <p:nvPr/>
        </p:nvSpPr>
        <p:spPr>
          <a:xfrm>
            <a:off x="3352800" y="0"/>
            <a:ext cx="2590800" cy="1295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স্বাগতম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মাইক্রোফোন</a:t>
            </a:r>
            <a:endParaRPr lang="en-US" dirty="0"/>
          </a:p>
        </p:txBody>
      </p:sp>
      <p:pic>
        <p:nvPicPr>
          <p:cNvPr id="4" name="Content Placeholder 3" descr="mycrof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1284"/>
            <a:ext cx="9111818" cy="521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স্পিকার</a:t>
            </a:r>
            <a:endParaRPr lang="en-US" dirty="0"/>
          </a:p>
        </p:txBody>
      </p:sp>
      <p:pic>
        <p:nvPicPr>
          <p:cNvPr id="5" name="Content Placeholder 4" descr="speak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4477064" cy="5334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6" name="Content Placeholder 5" descr="speaker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524000"/>
            <a:ext cx="4572000" cy="5334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/>
              <a:t>মূল্যায়নঃ </a:t>
            </a:r>
            <a:br>
              <a:rPr lang="bn-IN" dirty="0" smtClean="0"/>
            </a:br>
            <a:r>
              <a:rPr lang="bn-IN" dirty="0" smtClean="0"/>
              <a:t>দলীয় কাজঃ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              </a:t>
            </a:r>
            <a:r>
              <a:rPr lang="bn-IN" dirty="0" smtClean="0">
                <a:solidFill>
                  <a:srgbClr val="00B050"/>
                </a:solidFill>
              </a:rPr>
              <a:t>গ্রুপঃ ক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bn-IN" dirty="0" smtClean="0"/>
          </a:p>
          <a:p>
            <a:endParaRPr lang="bn-IN" dirty="0" smtClean="0"/>
          </a:p>
          <a:p>
            <a:r>
              <a:rPr lang="bn-IN" sz="3200" dirty="0" smtClean="0"/>
              <a:t>যোগাযোগের মূল নীতিমালা গুলো লিখ।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524000"/>
            <a:ext cx="4038600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n-IN" dirty="0" smtClean="0"/>
          </a:p>
          <a:p>
            <a:r>
              <a:rPr lang="bn-IN" sz="4100" dirty="0" smtClean="0">
                <a:solidFill>
                  <a:srgbClr val="FF0000"/>
                </a:solidFill>
              </a:rPr>
              <a:t>                 </a:t>
            </a:r>
          </a:p>
          <a:p>
            <a:r>
              <a:rPr lang="bn-IN" sz="9600" dirty="0" smtClean="0">
                <a:solidFill>
                  <a:srgbClr val="FF0000"/>
                </a:solidFill>
              </a:rPr>
              <a:t>            </a:t>
            </a:r>
          </a:p>
          <a:p>
            <a:endParaRPr lang="bn-IN" sz="9600" dirty="0" smtClean="0">
              <a:solidFill>
                <a:srgbClr val="FF0000"/>
              </a:solidFill>
            </a:endParaRPr>
          </a:p>
          <a:p>
            <a:endParaRPr lang="bn-IN" sz="9600" dirty="0" smtClean="0">
              <a:solidFill>
                <a:srgbClr val="FF0000"/>
              </a:solidFill>
            </a:endParaRPr>
          </a:p>
          <a:p>
            <a:endParaRPr lang="bn-IN" sz="9600" dirty="0" smtClean="0">
              <a:solidFill>
                <a:srgbClr val="FF0000"/>
              </a:solidFill>
            </a:endParaRPr>
          </a:p>
          <a:p>
            <a:r>
              <a:rPr lang="bn-IN" sz="9600" dirty="0" smtClean="0">
                <a:solidFill>
                  <a:srgbClr val="FF0000"/>
                </a:solidFill>
              </a:rPr>
              <a:t>               গ্রুপঃ খ </a:t>
            </a:r>
            <a:endParaRPr lang="en-US" sz="9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bn-IN" dirty="0" smtClean="0"/>
          </a:p>
          <a:p>
            <a:endParaRPr lang="bn-IN" dirty="0" smtClean="0"/>
          </a:p>
          <a:p>
            <a:r>
              <a:rPr lang="bn-IN" sz="3200" dirty="0" smtClean="0"/>
              <a:t>মাইক্রোফোনের কার্যক্রম ব্যাখ্যা কর। 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rgbClr val="FFFF00"/>
                </a:solidFill>
              </a:rPr>
              <a:t>বাড়ীর কাজঃ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>
                <a:solidFill>
                  <a:srgbClr val="FF0000"/>
                </a:solidFill>
              </a:rPr>
              <a:t>যোগাযোগের প্রক্রিয়া ও এর ধাপ বর্ণনা কর।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443"/>
            <a:ext cx="9144000" cy="595711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124200" y="3733800"/>
            <a:ext cx="3657600" cy="1981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</a:rPr>
              <a:t>ধন্যবাদ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মোঃ কোরবান আলী </a:t>
            </a:r>
          </a:p>
          <a:p>
            <a:r>
              <a:rPr lang="bn-IN" dirty="0" smtClean="0"/>
              <a:t>সহকারী শিক্ষক </a:t>
            </a:r>
          </a:p>
          <a:p>
            <a:r>
              <a:rPr lang="bn-IN" dirty="0" smtClean="0"/>
              <a:t>আলহাজ্ব আব্দুল করিম উচ্চ বিদ্যালয়। </a:t>
            </a:r>
          </a:p>
          <a:p>
            <a:r>
              <a:rPr lang="bn-IN" dirty="0" smtClean="0"/>
              <a:t>ভবদিয়া, রাজবাড়ী সদর, রাজবাড়ী। </a:t>
            </a:r>
          </a:p>
          <a:p>
            <a:r>
              <a:rPr lang="bn-IN" dirty="0" smtClean="0"/>
              <a:t>মোবাইলঃ ০১৭২১৬৬২৬২৭ । </a:t>
            </a:r>
            <a:endParaRPr lang="en-US" dirty="0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828800"/>
            <a:ext cx="2057400" cy="2286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rgbClr val="FFFF00"/>
                </a:solidFill>
              </a:rPr>
              <a:t>পাঠ পরিচিতি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নবম শ্রেণি।‘ক’ শাখা।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বিষয়ঃ বিজ্ঞান ।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অধ্যায়ঃ ত্রয়োদশ।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পাঠঃ তথ্য ও যোগাযোগ।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সময়ঃ ৫০ মিনিট ।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তারিখঃ ১৫/১১/২০১৯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990600"/>
          </a:xfr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n-IN" sz="2400" dirty="0" smtClean="0">
                <a:solidFill>
                  <a:srgbClr val="FF0000"/>
                </a:solidFill>
              </a:rPr>
              <a:t>    উপরের ছবিতে এক ব্যক্তি থেকে অন্য ব্যক্তির কথা-বার্তা</a:t>
            </a:r>
            <a:br>
              <a:rPr lang="bn-IN" sz="2400" dirty="0" smtClean="0">
                <a:solidFill>
                  <a:srgbClr val="FF0000"/>
                </a:solidFill>
              </a:rPr>
            </a:br>
            <a:r>
              <a:rPr lang="bn-IN" sz="2400" dirty="0" smtClean="0">
                <a:solidFill>
                  <a:srgbClr val="FF0000"/>
                </a:solidFill>
              </a:rPr>
              <a:t>                           আদান-প্রদান হচ্ছে।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ic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47" r="12547"/>
          <a:stretch>
            <a:fillRect/>
          </a:stretch>
        </p:blipFill>
        <p:spPr>
          <a:xfrm>
            <a:off x="0" y="0"/>
            <a:ext cx="5486400" cy="4648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867400"/>
            <a:ext cx="9144000" cy="990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bn-IN" dirty="0" smtClean="0"/>
          </a:p>
          <a:p>
            <a:endParaRPr lang="bn-IN" dirty="0" smtClean="0"/>
          </a:p>
          <a:p>
            <a:r>
              <a:rPr lang="bn-IN" sz="2400" dirty="0" smtClean="0"/>
              <a:t>           </a:t>
            </a:r>
            <a:r>
              <a:rPr lang="bn-IN" sz="2400" b="1" dirty="0" smtClean="0"/>
              <a:t>এই ধরনের আদান-প্রদানকে কি বলে ? </a:t>
            </a:r>
            <a:endParaRPr lang="en-US" sz="2400" b="1" dirty="0"/>
          </a:p>
        </p:txBody>
      </p:sp>
      <p:pic>
        <p:nvPicPr>
          <p:cNvPr id="6" name="Picture 5" descr="ict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0"/>
            <a:ext cx="3581400" cy="46482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আজকের পাঠঃ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bn-IN" dirty="0" smtClean="0"/>
              <a:t>       </a:t>
            </a:r>
          </a:p>
          <a:p>
            <a:endParaRPr lang="bn-IN" dirty="0" smtClean="0"/>
          </a:p>
          <a:p>
            <a:endParaRPr lang="bn-IN" dirty="0" smtClean="0"/>
          </a:p>
          <a:p>
            <a:pPr>
              <a:buNone/>
            </a:pPr>
            <a:r>
              <a:rPr lang="bn-IN" sz="7200" dirty="0" smtClean="0">
                <a:solidFill>
                  <a:srgbClr val="7030A0"/>
                </a:solidFill>
              </a:rPr>
              <a:t> </a:t>
            </a:r>
            <a:r>
              <a:rPr lang="bn-IN" sz="7200" dirty="0" smtClean="0">
                <a:solidFill>
                  <a:srgbClr val="7030A0"/>
                </a:solidFill>
              </a:rPr>
              <a:t> </a:t>
            </a:r>
            <a:r>
              <a:rPr lang="bn-IN" sz="7200" dirty="0" smtClean="0">
                <a:solidFill>
                  <a:srgbClr val="FF0000"/>
                </a:solidFill>
              </a:rPr>
              <a:t>তথ্য ও যোগাযোগ 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514600"/>
            <a:ext cx="7772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শিখনফলঃ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n-IN" dirty="0" smtClean="0"/>
              <a:t>১। তথ্য ও যোগাযোগের মূলনীতি ব্যাখ্যা করতে পারবে। </a:t>
            </a:r>
          </a:p>
          <a:p>
            <a:pPr algn="just"/>
            <a:r>
              <a:rPr lang="bn-IN" dirty="0" smtClean="0"/>
              <a:t>২।ব্লক চিত্র ব্যবহার করে যোগাযোগ প্রক্রিয়ার বিভিন্ন ধাপ বর্ণনা করতে পারবে। </a:t>
            </a:r>
          </a:p>
          <a:p>
            <a:pPr algn="just"/>
            <a:r>
              <a:rPr lang="bn-IN" dirty="0" smtClean="0"/>
              <a:t>৩। মাইক্রোফোন ও স্পিকারের কার্যক্রম ব্যাখ্যা করতে পারবে।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যোগাযোগের মূল নীতিমালাঃ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bn-IN" sz="1800" dirty="0" smtClean="0"/>
          </a:p>
          <a:p>
            <a:pPr algn="just"/>
            <a:r>
              <a:rPr lang="bn-IN" sz="2000" dirty="0" smtClean="0">
                <a:solidFill>
                  <a:srgbClr val="FFFF00"/>
                </a:solidFill>
              </a:rPr>
              <a:t>১। যোগাযোগের জন্য অবশ্যই প্রেরক এবং গ্রাহক থাকতে হবে। পরস্পরের  প্রতি আস্থা থাকবে, থাকবে আগ্রহ এবং গ্রহণযোগ্যতা। </a:t>
            </a:r>
          </a:p>
          <a:p>
            <a:pPr algn="just"/>
            <a:endParaRPr lang="bn-IN" sz="2000" dirty="0" smtClean="0">
              <a:solidFill>
                <a:srgbClr val="FFFF00"/>
              </a:solidFill>
            </a:endParaRPr>
          </a:p>
          <a:p>
            <a:pPr algn="just"/>
            <a:r>
              <a:rPr lang="bn-IN" sz="2000" dirty="0" smtClean="0">
                <a:solidFill>
                  <a:srgbClr val="FFFF00"/>
                </a:solidFill>
              </a:rPr>
              <a:t>২। যোগাযোগের ভাষা হতে হবে সহজ,সরল,সুস্পষ্ট এবং সম্পূর্ণ । </a:t>
            </a:r>
          </a:p>
          <a:p>
            <a:pPr algn="just"/>
            <a:endParaRPr lang="bn-IN" sz="2000" dirty="0" smtClean="0">
              <a:solidFill>
                <a:srgbClr val="FFFF00"/>
              </a:solidFill>
            </a:endParaRPr>
          </a:p>
          <a:p>
            <a:pPr algn="just"/>
            <a:r>
              <a:rPr lang="bn-IN" sz="2000" dirty="0" smtClean="0">
                <a:solidFill>
                  <a:srgbClr val="FFFF00"/>
                </a:solidFill>
              </a:rPr>
              <a:t>৩। সঠিক তথ্য পাঠাতে হবে সঠিক ব্যক্তির কাছে। </a:t>
            </a:r>
          </a:p>
          <a:p>
            <a:pPr algn="just"/>
            <a:endParaRPr lang="bn-IN" sz="2000" dirty="0" smtClean="0">
              <a:solidFill>
                <a:srgbClr val="FFFF00"/>
              </a:solidFill>
            </a:endParaRPr>
          </a:p>
          <a:p>
            <a:pPr algn="just"/>
            <a:r>
              <a:rPr lang="bn-IN" sz="2000" dirty="0" smtClean="0">
                <a:solidFill>
                  <a:srgbClr val="FFFF00"/>
                </a:solidFill>
              </a:rPr>
              <a:t>৪। যোগাযোগের ভাষা, কথা বা বার্তার মধ্যে অবশ্যই সৌজন্যবোধ থাকতে হবে।</a:t>
            </a:r>
            <a:r>
              <a:rPr lang="bn-IN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IN" b="1" dirty="0" smtClean="0">
                <a:solidFill>
                  <a:srgbClr val="FF0000"/>
                </a:solidFill>
              </a:rPr>
              <a:t>প্রেরণ প্রকিয়া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36439">
                <a:tc>
                  <a:txBody>
                    <a:bodyPr/>
                    <a:lstStyle/>
                    <a:p>
                      <a:r>
                        <a:rPr lang="bn-IN" dirty="0" smtClean="0"/>
                        <a:t>         </a:t>
                      </a:r>
                    </a:p>
                    <a:p>
                      <a:endParaRPr lang="bn-IN" dirty="0" smtClean="0"/>
                    </a:p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bn-IN" sz="3200" b="1" dirty="0" smtClean="0">
                          <a:solidFill>
                            <a:srgbClr val="FF0000"/>
                          </a:solidFill>
                        </a:rPr>
                        <a:t>বার্তা</a:t>
                      </a:r>
                      <a:r>
                        <a:rPr lang="bn-IN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pPr algn="just"/>
                      <a:r>
                        <a:rPr lang="bn-IN" sz="3200" dirty="0" smtClean="0">
                          <a:solidFill>
                            <a:srgbClr val="7030A0"/>
                          </a:solidFill>
                        </a:rPr>
                        <a:t>  সংকেত</a:t>
                      </a:r>
                    </a:p>
                    <a:p>
                      <a:pPr algn="just"/>
                      <a:r>
                        <a:rPr lang="bn-IN" sz="3200" baseline="0" dirty="0" smtClean="0">
                          <a:solidFill>
                            <a:srgbClr val="7030A0"/>
                          </a:solidFill>
                        </a:rPr>
                        <a:t>    রুপ         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baseline="0" dirty="0" smtClean="0"/>
                        <a:t>       </a:t>
                      </a:r>
                      <a:r>
                        <a:rPr lang="bn-IN" sz="3200" dirty="0" smtClean="0">
                          <a:solidFill>
                            <a:srgbClr val="00B0F0"/>
                          </a:solidFill>
                        </a:rPr>
                        <a:t>মাধ্যম</a:t>
                      </a:r>
                      <a:r>
                        <a:rPr lang="bn-IN" sz="32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sz="3200" dirty="0" smtClean="0"/>
                        <a:t>    অর্থ</a:t>
                      </a:r>
                      <a:r>
                        <a:rPr lang="bn-IN" sz="3200" baseline="0" dirty="0" smtClean="0"/>
                        <a:t> </a:t>
                      </a:r>
                    </a:p>
                    <a:p>
                      <a:r>
                        <a:rPr lang="bn-IN" sz="3200" baseline="0" dirty="0" smtClean="0"/>
                        <a:t>   উদ্ধার </a:t>
                      </a:r>
                      <a:endParaRPr lang="en-US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318121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dirty="0" smtClean="0"/>
                        <a:t>   </a:t>
                      </a:r>
                      <a:r>
                        <a:rPr lang="bn-IN" sz="3200" b="1" dirty="0" smtClean="0"/>
                        <a:t>প্রেরক </a:t>
                      </a:r>
                      <a:endParaRPr lang="en-US" sz="3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dirty="0" smtClean="0"/>
                        <a:t> 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sz="3200" dirty="0" smtClean="0"/>
                        <a:t>  </a:t>
                      </a:r>
                      <a:r>
                        <a:rPr lang="bn-IN" sz="3200" b="1" dirty="0" smtClean="0"/>
                        <a:t>গ্রাহক </a:t>
                      </a:r>
                    </a:p>
                    <a:p>
                      <a:r>
                        <a:rPr lang="bn-IN" baseline="0" dirty="0" smtClean="0"/>
                        <a:t>  </a:t>
                      </a:r>
                      <a:r>
                        <a:rPr lang="bn-IN" sz="2000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bn-IN" sz="2000" b="1" dirty="0" smtClean="0">
                          <a:solidFill>
                            <a:srgbClr val="FFFF00"/>
                          </a:solidFill>
                        </a:rPr>
                        <a:t>এখন</a:t>
                      </a:r>
                      <a:r>
                        <a:rPr lang="bn-IN" sz="2000" b="1" baseline="0" dirty="0" smtClean="0">
                          <a:solidFill>
                            <a:srgbClr val="FFFF00"/>
                          </a:solidFill>
                        </a:rPr>
                        <a:t> প্রেরক</a:t>
                      </a:r>
                      <a:r>
                        <a:rPr lang="bn-IN" sz="2000" baseline="0" dirty="0" smtClean="0">
                          <a:solidFill>
                            <a:srgbClr val="FFFF00"/>
                          </a:solidFill>
                        </a:rPr>
                        <a:t>) 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36439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sz="3200" b="1" dirty="0" smtClean="0">
                          <a:solidFill>
                            <a:schemeClr val="bg1"/>
                          </a:solidFill>
                        </a:rPr>
                        <a:t>    অর্থ</a:t>
                      </a:r>
                      <a:r>
                        <a:rPr lang="bn-IN" sz="3200" b="1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</a:p>
                    <a:p>
                      <a:r>
                        <a:rPr lang="bn-IN" sz="3200" b="1" baseline="0" dirty="0" smtClean="0">
                          <a:solidFill>
                            <a:schemeClr val="bg1"/>
                          </a:solidFill>
                        </a:rPr>
                        <a:t>  উদ্ধার 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sz="3200" b="1" dirty="0" smtClean="0">
                          <a:solidFill>
                            <a:srgbClr val="00B0F0"/>
                          </a:solidFill>
                        </a:rPr>
                        <a:t>   মাধ্যম</a:t>
                      </a:r>
                      <a:r>
                        <a:rPr lang="bn-IN" sz="3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pPr algn="just"/>
                      <a:r>
                        <a:rPr lang="bn-IN" dirty="0" smtClean="0">
                          <a:solidFill>
                            <a:srgbClr val="7030A0"/>
                          </a:solidFill>
                        </a:rPr>
                        <a:t>   </a:t>
                      </a:r>
                      <a:r>
                        <a:rPr lang="bn-IN" sz="3200" b="1" dirty="0" smtClean="0">
                          <a:solidFill>
                            <a:srgbClr val="7030A0"/>
                          </a:solidFill>
                        </a:rPr>
                        <a:t>সংকেত</a:t>
                      </a:r>
                      <a:r>
                        <a:rPr lang="bn-IN" sz="3200" b="1" baseline="0" dirty="0" smtClean="0">
                          <a:solidFill>
                            <a:srgbClr val="7030A0"/>
                          </a:solidFill>
                        </a:rPr>
                        <a:t>  </a:t>
                      </a:r>
                    </a:p>
                    <a:p>
                      <a:pPr algn="just"/>
                      <a:r>
                        <a:rPr lang="bn-IN" sz="3200" b="1" baseline="0" dirty="0" smtClean="0">
                          <a:solidFill>
                            <a:srgbClr val="7030A0"/>
                          </a:solidFill>
                        </a:rPr>
                        <a:t>     রুপ  </a:t>
                      </a:r>
                      <a:r>
                        <a:rPr lang="bn-IN" sz="3200" b="1" baseline="0" dirty="0" smtClean="0"/>
                        <a:t>  </a:t>
                      </a:r>
                      <a:endParaRPr lang="en-US" sz="32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sz="3200" b="1" dirty="0" smtClean="0">
                          <a:solidFill>
                            <a:srgbClr val="FF0000"/>
                          </a:solidFill>
                        </a:rPr>
                        <a:t>     বার্তা</a:t>
                      </a:r>
                      <a:r>
                        <a:rPr lang="bn-IN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057400" y="2209800"/>
            <a:ext cx="6858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267200" y="2133600"/>
            <a:ext cx="685800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477000" y="2133600"/>
            <a:ext cx="60960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467600" y="3124200"/>
            <a:ext cx="484632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467600" y="4648200"/>
            <a:ext cx="484632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6324600" y="5486400"/>
            <a:ext cx="685800" cy="4846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4267200" y="5486400"/>
            <a:ext cx="685800" cy="48463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1981200" y="5486400"/>
            <a:ext cx="762000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1143000" y="4572000"/>
            <a:ext cx="484632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1219200" y="2971800"/>
            <a:ext cx="484632" cy="609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0" y="6400800"/>
            <a:ext cx="2438400" cy="304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accent6">
                    <a:lumMod val="75000"/>
                  </a:schemeClr>
                </a:solidFill>
              </a:rPr>
              <a:t>ফিডব্যাক 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19400" y="3429000"/>
            <a:ext cx="3276600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যোগাযোগ প্রক্রিয়া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ইলেকট্রনিক যোগাযোগ ব্যবহারের মূল উপাদান বা ধাপ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5029200">
                <a:tc>
                  <a:txBody>
                    <a:bodyPr/>
                    <a:lstStyle/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মানুষের</a:t>
                      </a:r>
                      <a:r>
                        <a:rPr lang="bn-IN" baseline="0" dirty="0" smtClean="0">
                          <a:solidFill>
                            <a:srgbClr val="FF0000"/>
                          </a:solidFill>
                        </a:rPr>
                        <a:t> তৈরি বার্তা, কথা, কোড, ছবি, ডেটা ইত্যাদি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bn-IN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bn-IN" sz="2000" dirty="0" smtClean="0">
                          <a:solidFill>
                            <a:srgbClr val="0070C0"/>
                          </a:solidFill>
                        </a:rPr>
                        <a:t>প্রেরক যন্ত্র</a:t>
                      </a:r>
                      <a:r>
                        <a:rPr lang="bn-IN" sz="20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bn-IN" sz="2000" b="1" dirty="0" smtClean="0">
                          <a:solidFill>
                            <a:srgbClr val="00B050"/>
                          </a:solidFill>
                        </a:rPr>
                        <a:t> যোগাযোগের</a:t>
                      </a:r>
                      <a:r>
                        <a:rPr lang="bn-IN" sz="20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r>
                        <a:rPr lang="bn-IN" sz="2000" b="1" baseline="0" dirty="0" smtClean="0">
                          <a:solidFill>
                            <a:srgbClr val="00B050"/>
                          </a:solidFill>
                        </a:rPr>
                        <a:t>       মাধ্যম 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bn-IN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bn-IN" sz="2000" dirty="0" smtClean="0">
                          <a:solidFill>
                            <a:srgbClr val="002060"/>
                          </a:solidFill>
                        </a:rPr>
                        <a:t>    গ্রাহক যন্ত্র</a:t>
                      </a:r>
                      <a:r>
                        <a:rPr lang="bn-IN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bn-IN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bn-IN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bn-IN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bn-IN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bn-IN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bn-IN" sz="2000" b="1" dirty="0" smtClean="0">
                          <a:solidFill>
                            <a:srgbClr val="FFFF00"/>
                          </a:solidFill>
                        </a:rPr>
                        <a:t>  </a:t>
                      </a:r>
                    </a:p>
                    <a:p>
                      <a:r>
                        <a:rPr lang="bn-IN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bn-IN" sz="2000" b="1" dirty="0" smtClean="0">
                          <a:solidFill>
                            <a:srgbClr val="FFFF00"/>
                          </a:solidFill>
                        </a:rPr>
                        <a:t>মানুষের</a:t>
                      </a:r>
                      <a:r>
                        <a:rPr lang="bn-IN" sz="2000" b="1" baseline="0" dirty="0" smtClean="0">
                          <a:solidFill>
                            <a:srgbClr val="FFFF00"/>
                          </a:solidFill>
                        </a:rPr>
                        <a:t> তথ্য </a:t>
                      </a:r>
                    </a:p>
                    <a:p>
                      <a:r>
                        <a:rPr lang="bn-IN" sz="2000" b="1" baseline="0" dirty="0" smtClean="0">
                          <a:solidFill>
                            <a:srgbClr val="FFFF00"/>
                          </a:solidFill>
                        </a:rPr>
                        <a:t>      গ্রহণ 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28600" y="2819400"/>
            <a:ext cx="15240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81200" y="3276600"/>
            <a:ext cx="13716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733800" y="3048000"/>
            <a:ext cx="16764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86400" y="32004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86600" y="2819400"/>
            <a:ext cx="16002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1676400" y="3581400"/>
            <a:ext cx="381000" cy="304800"/>
          </a:xfrm>
          <a:prstGeom prst="chevron">
            <a:avLst>
              <a:gd name="adj" fmla="val 3892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352800" y="3581400"/>
            <a:ext cx="381000" cy="3048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5334000" y="3581400"/>
            <a:ext cx="381000" cy="3048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6858000" y="3581400"/>
            <a:ext cx="381000" cy="3048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281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 </vt:lpstr>
      <vt:lpstr>শিক্ষক পরিচিতি </vt:lpstr>
      <vt:lpstr>পাঠ পরিচিতি </vt:lpstr>
      <vt:lpstr>    উপরের ছবিতে এক ব্যক্তি থেকে অন্য ব্যক্তির কথা-বার্তা                            আদান-প্রদান হচ্ছে। </vt:lpstr>
      <vt:lpstr>আজকের পাঠঃ </vt:lpstr>
      <vt:lpstr>শিখনফলঃ  </vt:lpstr>
      <vt:lpstr>যোগাযোগের মূল নীতিমালাঃ </vt:lpstr>
      <vt:lpstr>প্রেরণ প্রকিয়া </vt:lpstr>
      <vt:lpstr>ইলেকট্রনিক যোগাযোগ ব্যবহারের মূল উপাদান বা ধাপ </vt:lpstr>
      <vt:lpstr>মাইক্রোফোন</vt:lpstr>
      <vt:lpstr>স্পিকার</vt:lpstr>
      <vt:lpstr>মূল্যায়নঃ  দলীয় কাজঃ </vt:lpstr>
      <vt:lpstr>বাড়ীর কাজঃ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37</cp:revision>
  <dcterms:created xsi:type="dcterms:W3CDTF">2006-08-16T00:00:00Z</dcterms:created>
  <dcterms:modified xsi:type="dcterms:W3CDTF">2019-11-14T21:39:42Z</dcterms:modified>
</cp:coreProperties>
</file>