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90" r:id="rId3"/>
    <p:sldId id="260" r:id="rId4"/>
    <p:sldId id="257" r:id="rId5"/>
    <p:sldId id="261" r:id="rId6"/>
    <p:sldId id="262" r:id="rId7"/>
    <p:sldId id="281" r:id="rId8"/>
    <p:sldId id="263" r:id="rId9"/>
    <p:sldId id="258" r:id="rId10"/>
    <p:sldId id="271" r:id="rId11"/>
    <p:sldId id="282" r:id="rId12"/>
    <p:sldId id="283" r:id="rId13"/>
    <p:sldId id="284" r:id="rId14"/>
    <p:sldId id="285" r:id="rId15"/>
    <p:sldId id="268" r:id="rId16"/>
    <p:sldId id="286" r:id="rId17"/>
    <p:sldId id="287" r:id="rId18"/>
    <p:sldId id="291" r:id="rId19"/>
    <p:sldId id="289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FF"/>
    <a:srgbClr val="190E6C"/>
    <a:srgbClr val="A8B628"/>
    <a:srgbClr val="000099"/>
    <a:srgbClr val="FFFF66"/>
    <a:srgbClr val="FFCC66"/>
    <a:srgbClr val="FFCC00"/>
    <a:srgbClr val="FF0000"/>
    <a:srgbClr val="338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9CF1E-43B2-4D04-A7D5-98CF3A41A833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C598F6-5591-41A8-8F95-0F10C355894A}">
      <dgm:prSet custT="1"/>
      <dgm:spPr/>
      <dgm:t>
        <a:bodyPr/>
        <a:lstStyle/>
        <a:p>
          <a:r>
            <a:rPr lang="bn-IN" sz="2400" dirty="0">
              <a:solidFill>
                <a:srgbClr val="FF0000"/>
              </a:solidFill>
            </a:rPr>
            <a:t>খাদ্যের প্রকারভেদ</a:t>
          </a:r>
          <a:endParaRPr lang="en-US" sz="2400" dirty="0">
            <a:solidFill>
              <a:srgbClr val="FF0000"/>
            </a:solidFill>
          </a:endParaRPr>
        </a:p>
      </dgm:t>
    </dgm:pt>
    <dgm:pt modelId="{0D2162B9-8726-433D-B52E-E878B6FD729F}" type="parTrans" cxnId="{0E5A40DD-65AA-4BFF-95F7-DC28E61436DF}">
      <dgm:prSet/>
      <dgm:spPr/>
      <dgm:t>
        <a:bodyPr/>
        <a:lstStyle/>
        <a:p>
          <a:endParaRPr lang="en-US"/>
        </a:p>
      </dgm:t>
    </dgm:pt>
    <dgm:pt modelId="{485AEC63-6968-48B8-9103-B6F9E185BA6A}" type="sibTrans" cxnId="{0E5A40DD-65AA-4BFF-95F7-DC28E61436DF}">
      <dgm:prSet/>
      <dgm:spPr/>
      <dgm:t>
        <a:bodyPr/>
        <a:lstStyle/>
        <a:p>
          <a:endParaRPr lang="en-US"/>
        </a:p>
      </dgm:t>
    </dgm:pt>
    <dgm:pt modelId="{A853309D-F793-4FE8-A1F3-8E7397F27FE0}">
      <dgm:prSet phldrT="[Text]" custT="1"/>
      <dgm:spPr/>
      <dgm:t>
        <a:bodyPr/>
        <a:lstStyle/>
        <a:p>
          <a:r>
            <a:rPr lang="bn-IN" sz="2800" dirty="0">
              <a:solidFill>
                <a:srgbClr val="002060"/>
              </a:solidFill>
            </a:rPr>
            <a:t>আমিষ</a:t>
          </a:r>
          <a:r>
            <a:rPr lang="bn-IN" sz="2800" dirty="0"/>
            <a:t> </a:t>
          </a:r>
          <a:endParaRPr lang="en-US" sz="2800" dirty="0"/>
        </a:p>
      </dgm:t>
    </dgm:pt>
    <dgm:pt modelId="{1AEC77E9-61C8-4CE2-A996-A2966AD0DE3A}" type="parTrans" cxnId="{0F45EA66-66D9-4377-8CA7-D689AF23465A}">
      <dgm:prSet/>
      <dgm:spPr/>
      <dgm:t>
        <a:bodyPr/>
        <a:lstStyle/>
        <a:p>
          <a:endParaRPr lang="en-US"/>
        </a:p>
      </dgm:t>
    </dgm:pt>
    <dgm:pt modelId="{3BC254CC-02CA-4911-8E30-F89F1A37A27C}" type="sibTrans" cxnId="{0F45EA66-66D9-4377-8CA7-D689AF23465A}">
      <dgm:prSet/>
      <dgm:spPr/>
      <dgm:t>
        <a:bodyPr/>
        <a:lstStyle/>
        <a:p>
          <a:endParaRPr lang="en-US"/>
        </a:p>
      </dgm:t>
    </dgm:pt>
    <dgm:pt modelId="{C1AF3F55-265A-4BEE-9E4B-6C94044BB942}">
      <dgm:prSet phldrT="[Text]" custT="1"/>
      <dgm:spPr/>
      <dgm:t>
        <a:bodyPr/>
        <a:lstStyle/>
        <a:p>
          <a:r>
            <a: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 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D45669-8A78-4AB6-9B17-BF2B6D3B63EE}" type="parTrans" cxnId="{AE0C9843-0C02-4076-B25E-958F4C36861D}">
      <dgm:prSet/>
      <dgm:spPr/>
      <dgm:t>
        <a:bodyPr/>
        <a:lstStyle/>
        <a:p>
          <a:endParaRPr lang="en-US"/>
        </a:p>
      </dgm:t>
    </dgm:pt>
    <dgm:pt modelId="{EF2AB04A-E967-45BF-98D5-3DCFD78D5699}" type="sibTrans" cxnId="{AE0C9843-0C02-4076-B25E-958F4C36861D}">
      <dgm:prSet/>
      <dgm:spPr/>
      <dgm:t>
        <a:bodyPr/>
        <a:lstStyle/>
        <a:p>
          <a:endParaRPr lang="en-US"/>
        </a:p>
      </dgm:t>
    </dgm:pt>
    <dgm:pt modelId="{048D707A-97BB-4A73-9AFD-C31BB6950C53}">
      <dgm:prSet phldrT="[Text]" custT="1"/>
      <dgm:spPr/>
      <dgm:t>
        <a:bodyPr/>
        <a:lstStyle/>
        <a:p>
          <a:r>
            <a:rPr lang="bn-IN" sz="2800" dirty="0">
              <a:solidFill>
                <a:srgbClr val="002060"/>
              </a:solidFill>
            </a:rPr>
            <a:t>পানি</a:t>
          </a:r>
          <a:endParaRPr lang="en-US" sz="2800" dirty="0">
            <a:solidFill>
              <a:srgbClr val="002060"/>
            </a:solidFill>
          </a:endParaRPr>
        </a:p>
      </dgm:t>
    </dgm:pt>
    <dgm:pt modelId="{A39BEF8B-0FE3-49D4-B377-33571AFBAF38}" type="parTrans" cxnId="{6F016587-4CF1-4E6C-B4A1-486DFA9DB534}">
      <dgm:prSet/>
      <dgm:spPr/>
      <dgm:t>
        <a:bodyPr/>
        <a:lstStyle/>
        <a:p>
          <a:endParaRPr lang="en-US"/>
        </a:p>
      </dgm:t>
    </dgm:pt>
    <dgm:pt modelId="{D2727D03-6C5B-44CF-97CD-77E8AA532D8F}" type="sibTrans" cxnId="{6F016587-4CF1-4E6C-B4A1-486DFA9DB534}">
      <dgm:prSet/>
      <dgm:spPr/>
      <dgm:t>
        <a:bodyPr/>
        <a:lstStyle/>
        <a:p>
          <a:endParaRPr lang="en-US"/>
        </a:p>
      </dgm:t>
    </dgm:pt>
    <dgm:pt modelId="{530E2E50-A04A-4D3E-B9BA-F400F30102C2}">
      <dgm:prSet/>
      <dgm:spPr/>
      <dgm:t>
        <a:bodyPr/>
        <a:lstStyle/>
        <a:p>
          <a:endParaRPr lang="en-US"/>
        </a:p>
      </dgm:t>
    </dgm:pt>
    <dgm:pt modelId="{E5F57050-610C-43F7-948D-BE5DCF2E7E35}" type="parTrans" cxnId="{40F772F3-CAEC-448A-94BC-1751369DE65C}">
      <dgm:prSet/>
      <dgm:spPr/>
      <dgm:t>
        <a:bodyPr/>
        <a:lstStyle/>
        <a:p>
          <a:endParaRPr lang="en-US"/>
        </a:p>
      </dgm:t>
    </dgm:pt>
    <dgm:pt modelId="{E12CD07A-7E9C-4461-9AEE-CAF8991ECB73}" type="sibTrans" cxnId="{40F772F3-CAEC-448A-94BC-1751369DE65C}">
      <dgm:prSet/>
      <dgm:spPr/>
      <dgm:t>
        <a:bodyPr/>
        <a:lstStyle/>
        <a:p>
          <a:endParaRPr lang="en-US"/>
        </a:p>
      </dgm:t>
    </dgm:pt>
    <dgm:pt modelId="{C468DE58-19CB-4ED5-B621-89270E9DD8AA}">
      <dgm:prSet custT="1"/>
      <dgm:spPr/>
      <dgm:t>
        <a:bodyPr/>
        <a:lstStyle/>
        <a:p>
          <a:r>
            <a: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 ও খনিজ লবন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F7EBD4-2FA0-4968-A8F5-265208DD7869}" type="parTrans" cxnId="{CD4A83E2-7A8B-497D-A965-7C70BFF03E99}">
      <dgm:prSet/>
      <dgm:spPr/>
      <dgm:t>
        <a:bodyPr/>
        <a:lstStyle/>
        <a:p>
          <a:endParaRPr lang="en-US"/>
        </a:p>
      </dgm:t>
    </dgm:pt>
    <dgm:pt modelId="{B555655E-E9DF-45CE-9B60-E4959D388A69}" type="sibTrans" cxnId="{CD4A83E2-7A8B-497D-A965-7C70BFF03E99}">
      <dgm:prSet/>
      <dgm:spPr/>
      <dgm:t>
        <a:bodyPr/>
        <a:lstStyle/>
        <a:p>
          <a:endParaRPr lang="en-US"/>
        </a:p>
      </dgm:t>
    </dgm:pt>
    <dgm:pt modelId="{0C4EB491-C6E8-45CE-B547-4C0F7B2E4A33}">
      <dgm:prSet custT="1"/>
      <dgm:spPr/>
      <dgm:t>
        <a:bodyPr/>
        <a:lstStyle/>
        <a:p>
          <a:r>
            <a:rPr lang="bn-IN" sz="2800" dirty="0">
              <a:solidFill>
                <a:srgbClr val="002060"/>
              </a:solidFill>
            </a:rPr>
            <a:t>শর্করা </a:t>
          </a:r>
          <a:endParaRPr lang="en-US" sz="2800" dirty="0">
            <a:solidFill>
              <a:srgbClr val="002060"/>
            </a:solidFill>
          </a:endParaRPr>
        </a:p>
      </dgm:t>
    </dgm:pt>
    <dgm:pt modelId="{80F78326-5432-4685-9C01-2A312A979AC0}" type="parTrans" cxnId="{5CE9A630-18DA-4491-83C3-FFD01EFFAE60}">
      <dgm:prSet/>
      <dgm:spPr/>
      <dgm:t>
        <a:bodyPr/>
        <a:lstStyle/>
        <a:p>
          <a:endParaRPr lang="en-US"/>
        </a:p>
      </dgm:t>
    </dgm:pt>
    <dgm:pt modelId="{F7D92417-7A29-4BAD-95BD-F5A0BCC842CD}" type="sibTrans" cxnId="{5CE9A630-18DA-4491-83C3-FFD01EFFAE60}">
      <dgm:prSet/>
      <dgm:spPr/>
      <dgm:t>
        <a:bodyPr/>
        <a:lstStyle/>
        <a:p>
          <a:endParaRPr lang="en-US"/>
        </a:p>
      </dgm:t>
    </dgm:pt>
    <dgm:pt modelId="{975B19AB-67B9-4AA1-BAB1-94EDD684B892}" type="pres">
      <dgm:prSet presAssocID="{A439CF1E-43B2-4D04-A7D5-98CF3A41A83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4BFC45-880B-409E-A0A8-66EDE136A71D}" type="pres">
      <dgm:prSet presAssocID="{1DC598F6-5591-41A8-8F95-0F10C355894A}" presName="centerShape" presStyleLbl="node0" presStyleIdx="0" presStyleCnt="1" custScaleX="139518" custScaleY="133032"/>
      <dgm:spPr/>
    </dgm:pt>
    <dgm:pt modelId="{44E19E93-30FA-44B8-A07A-B704BF2C18B0}" type="pres">
      <dgm:prSet presAssocID="{1AEC77E9-61C8-4CE2-A996-A2966AD0DE3A}" presName="parTrans" presStyleLbl="sibTrans2D1" presStyleIdx="0" presStyleCnt="5"/>
      <dgm:spPr/>
    </dgm:pt>
    <dgm:pt modelId="{FF47A169-A186-463D-BDF2-2C124D0E0A93}" type="pres">
      <dgm:prSet presAssocID="{1AEC77E9-61C8-4CE2-A996-A2966AD0DE3A}" presName="connectorText" presStyleLbl="sibTrans2D1" presStyleIdx="0" presStyleCnt="5"/>
      <dgm:spPr/>
    </dgm:pt>
    <dgm:pt modelId="{FA7C7751-1514-4B12-84BE-CF67E6770C0E}" type="pres">
      <dgm:prSet presAssocID="{A853309D-F793-4FE8-A1F3-8E7397F27FE0}" presName="node" presStyleLbl="node1" presStyleIdx="0" presStyleCnt="5">
        <dgm:presLayoutVars>
          <dgm:bulletEnabled val="1"/>
        </dgm:presLayoutVars>
      </dgm:prSet>
      <dgm:spPr/>
    </dgm:pt>
    <dgm:pt modelId="{17FD5B0B-8EE8-49C2-82C8-10C61561405B}" type="pres">
      <dgm:prSet presAssocID="{80F78326-5432-4685-9C01-2A312A979AC0}" presName="parTrans" presStyleLbl="sibTrans2D1" presStyleIdx="1" presStyleCnt="5"/>
      <dgm:spPr/>
    </dgm:pt>
    <dgm:pt modelId="{E4C29231-1A48-44B4-B742-12A88B88A5E5}" type="pres">
      <dgm:prSet presAssocID="{80F78326-5432-4685-9C01-2A312A979AC0}" presName="connectorText" presStyleLbl="sibTrans2D1" presStyleIdx="1" presStyleCnt="5"/>
      <dgm:spPr/>
    </dgm:pt>
    <dgm:pt modelId="{33EA9667-C154-4C3E-AB7A-2ABBD173AB97}" type="pres">
      <dgm:prSet presAssocID="{0C4EB491-C6E8-45CE-B547-4C0F7B2E4A33}" presName="node" presStyleLbl="node1" presStyleIdx="1" presStyleCnt="5">
        <dgm:presLayoutVars>
          <dgm:bulletEnabled val="1"/>
        </dgm:presLayoutVars>
      </dgm:prSet>
      <dgm:spPr/>
    </dgm:pt>
    <dgm:pt modelId="{FC7198CA-ACDE-4943-9385-F11F5415FAE4}" type="pres">
      <dgm:prSet presAssocID="{24D45669-8A78-4AB6-9B17-BF2B6D3B63EE}" presName="parTrans" presStyleLbl="sibTrans2D1" presStyleIdx="2" presStyleCnt="5"/>
      <dgm:spPr/>
    </dgm:pt>
    <dgm:pt modelId="{B7F8F40E-8C1E-4690-B067-5F58616EC7E7}" type="pres">
      <dgm:prSet presAssocID="{24D45669-8A78-4AB6-9B17-BF2B6D3B63EE}" presName="connectorText" presStyleLbl="sibTrans2D1" presStyleIdx="2" presStyleCnt="5"/>
      <dgm:spPr/>
    </dgm:pt>
    <dgm:pt modelId="{4677EBC4-1050-459B-93D8-097BA241789E}" type="pres">
      <dgm:prSet presAssocID="{C1AF3F55-265A-4BEE-9E4B-6C94044BB942}" presName="node" presStyleLbl="node1" presStyleIdx="2" presStyleCnt="5">
        <dgm:presLayoutVars>
          <dgm:bulletEnabled val="1"/>
        </dgm:presLayoutVars>
      </dgm:prSet>
      <dgm:spPr/>
    </dgm:pt>
    <dgm:pt modelId="{F43D71CF-86AB-41FF-A4AA-2572C2960430}" type="pres">
      <dgm:prSet presAssocID="{FEF7EBD4-2FA0-4968-A8F5-265208DD7869}" presName="parTrans" presStyleLbl="sibTrans2D1" presStyleIdx="3" presStyleCnt="5"/>
      <dgm:spPr/>
    </dgm:pt>
    <dgm:pt modelId="{CBA73B75-D1F7-43B8-9C5F-2745CF468207}" type="pres">
      <dgm:prSet presAssocID="{FEF7EBD4-2FA0-4968-A8F5-265208DD7869}" presName="connectorText" presStyleLbl="sibTrans2D1" presStyleIdx="3" presStyleCnt="5"/>
      <dgm:spPr/>
    </dgm:pt>
    <dgm:pt modelId="{1916486D-9CF0-4A9B-922D-A85C7A1DC28E}" type="pres">
      <dgm:prSet presAssocID="{C468DE58-19CB-4ED5-B621-89270E9DD8AA}" presName="node" presStyleLbl="node1" presStyleIdx="3" presStyleCnt="5" custScaleX="116744" custScaleY="109204" custRadScaleRad="97489" custRadScaleInc="5886">
        <dgm:presLayoutVars>
          <dgm:bulletEnabled val="1"/>
        </dgm:presLayoutVars>
      </dgm:prSet>
      <dgm:spPr/>
    </dgm:pt>
    <dgm:pt modelId="{05C7109C-8B84-461B-B3A7-C6D9EF438AC3}" type="pres">
      <dgm:prSet presAssocID="{A39BEF8B-0FE3-49D4-B377-33571AFBAF38}" presName="parTrans" presStyleLbl="sibTrans2D1" presStyleIdx="4" presStyleCnt="5"/>
      <dgm:spPr/>
    </dgm:pt>
    <dgm:pt modelId="{443626B6-FD98-47F6-8827-B9906BAE11CF}" type="pres">
      <dgm:prSet presAssocID="{A39BEF8B-0FE3-49D4-B377-33571AFBAF38}" presName="connectorText" presStyleLbl="sibTrans2D1" presStyleIdx="4" presStyleCnt="5"/>
      <dgm:spPr/>
    </dgm:pt>
    <dgm:pt modelId="{DDB0378F-3E90-4747-B491-76FAAF4D5A78}" type="pres">
      <dgm:prSet presAssocID="{048D707A-97BB-4A73-9AFD-C31BB6950C53}" presName="node" presStyleLbl="node1" presStyleIdx="4" presStyleCnt="5">
        <dgm:presLayoutVars>
          <dgm:bulletEnabled val="1"/>
        </dgm:presLayoutVars>
      </dgm:prSet>
      <dgm:spPr/>
    </dgm:pt>
  </dgm:ptLst>
  <dgm:cxnLst>
    <dgm:cxn modelId="{0AAD0302-0C1D-411A-BD30-091466116799}" type="presOf" srcId="{FEF7EBD4-2FA0-4968-A8F5-265208DD7869}" destId="{CBA73B75-D1F7-43B8-9C5F-2745CF468207}" srcOrd="1" destOrd="0" presId="urn:microsoft.com/office/officeart/2005/8/layout/radial5"/>
    <dgm:cxn modelId="{2C161E07-8008-46A8-B7CF-FC013DB2CD68}" type="presOf" srcId="{1DC598F6-5591-41A8-8F95-0F10C355894A}" destId="{B94BFC45-880B-409E-A0A8-66EDE136A71D}" srcOrd="0" destOrd="0" presId="urn:microsoft.com/office/officeart/2005/8/layout/radial5"/>
    <dgm:cxn modelId="{AAE50E16-EA90-4975-9119-0D0D1E7AEF64}" type="presOf" srcId="{A39BEF8B-0FE3-49D4-B377-33571AFBAF38}" destId="{443626B6-FD98-47F6-8827-B9906BAE11CF}" srcOrd="1" destOrd="0" presId="urn:microsoft.com/office/officeart/2005/8/layout/radial5"/>
    <dgm:cxn modelId="{B7227A23-CD14-4078-A027-6C6F88386F12}" type="presOf" srcId="{80F78326-5432-4685-9C01-2A312A979AC0}" destId="{E4C29231-1A48-44B4-B742-12A88B88A5E5}" srcOrd="1" destOrd="0" presId="urn:microsoft.com/office/officeart/2005/8/layout/radial5"/>
    <dgm:cxn modelId="{402E4127-64A6-4CB4-A96B-377871481571}" type="presOf" srcId="{24D45669-8A78-4AB6-9B17-BF2B6D3B63EE}" destId="{B7F8F40E-8C1E-4690-B067-5F58616EC7E7}" srcOrd="1" destOrd="0" presId="urn:microsoft.com/office/officeart/2005/8/layout/radial5"/>
    <dgm:cxn modelId="{FDE0A428-C92D-4A17-8309-FF38B2516809}" type="presOf" srcId="{A39BEF8B-0FE3-49D4-B377-33571AFBAF38}" destId="{05C7109C-8B84-461B-B3A7-C6D9EF438AC3}" srcOrd="0" destOrd="0" presId="urn:microsoft.com/office/officeart/2005/8/layout/radial5"/>
    <dgm:cxn modelId="{5CE9A630-18DA-4491-83C3-FFD01EFFAE60}" srcId="{1DC598F6-5591-41A8-8F95-0F10C355894A}" destId="{0C4EB491-C6E8-45CE-B547-4C0F7B2E4A33}" srcOrd="1" destOrd="0" parTransId="{80F78326-5432-4685-9C01-2A312A979AC0}" sibTransId="{F7D92417-7A29-4BAD-95BD-F5A0BCC842CD}"/>
    <dgm:cxn modelId="{B378113D-9A3F-4545-95A2-8585024DD8EF}" type="presOf" srcId="{A439CF1E-43B2-4D04-A7D5-98CF3A41A833}" destId="{975B19AB-67B9-4AA1-BAB1-94EDD684B892}" srcOrd="0" destOrd="0" presId="urn:microsoft.com/office/officeart/2005/8/layout/radial5"/>
    <dgm:cxn modelId="{AE0C9843-0C02-4076-B25E-958F4C36861D}" srcId="{1DC598F6-5591-41A8-8F95-0F10C355894A}" destId="{C1AF3F55-265A-4BEE-9E4B-6C94044BB942}" srcOrd="2" destOrd="0" parTransId="{24D45669-8A78-4AB6-9B17-BF2B6D3B63EE}" sibTransId="{EF2AB04A-E967-45BF-98D5-3DCFD78D5699}"/>
    <dgm:cxn modelId="{0F45EA66-66D9-4377-8CA7-D689AF23465A}" srcId="{1DC598F6-5591-41A8-8F95-0F10C355894A}" destId="{A853309D-F793-4FE8-A1F3-8E7397F27FE0}" srcOrd="0" destOrd="0" parTransId="{1AEC77E9-61C8-4CE2-A996-A2966AD0DE3A}" sibTransId="{3BC254CC-02CA-4911-8E30-F89F1A37A27C}"/>
    <dgm:cxn modelId="{49AAA157-B7AA-408A-8BAB-8D5D692139AC}" type="presOf" srcId="{C1AF3F55-265A-4BEE-9E4B-6C94044BB942}" destId="{4677EBC4-1050-459B-93D8-097BA241789E}" srcOrd="0" destOrd="0" presId="urn:microsoft.com/office/officeart/2005/8/layout/radial5"/>
    <dgm:cxn modelId="{9AE86984-8785-4D7D-9D7A-AEC70EE7416D}" type="presOf" srcId="{0C4EB491-C6E8-45CE-B547-4C0F7B2E4A33}" destId="{33EA9667-C154-4C3E-AB7A-2ABBD173AB97}" srcOrd="0" destOrd="0" presId="urn:microsoft.com/office/officeart/2005/8/layout/radial5"/>
    <dgm:cxn modelId="{6F016587-4CF1-4E6C-B4A1-486DFA9DB534}" srcId="{1DC598F6-5591-41A8-8F95-0F10C355894A}" destId="{048D707A-97BB-4A73-9AFD-C31BB6950C53}" srcOrd="4" destOrd="0" parTransId="{A39BEF8B-0FE3-49D4-B377-33571AFBAF38}" sibTransId="{D2727D03-6C5B-44CF-97CD-77E8AA532D8F}"/>
    <dgm:cxn modelId="{652D1E8C-7120-43E8-8BAF-B118FD979098}" type="presOf" srcId="{FEF7EBD4-2FA0-4968-A8F5-265208DD7869}" destId="{F43D71CF-86AB-41FF-A4AA-2572C2960430}" srcOrd="0" destOrd="0" presId="urn:microsoft.com/office/officeart/2005/8/layout/radial5"/>
    <dgm:cxn modelId="{CF8F039F-A728-41FC-AB4B-A06527D4C63D}" type="presOf" srcId="{1AEC77E9-61C8-4CE2-A996-A2966AD0DE3A}" destId="{FF47A169-A186-463D-BDF2-2C124D0E0A93}" srcOrd="1" destOrd="0" presId="urn:microsoft.com/office/officeart/2005/8/layout/radial5"/>
    <dgm:cxn modelId="{18BFFAAA-6902-4C3A-A4A4-4B53E904C24F}" type="presOf" srcId="{A853309D-F793-4FE8-A1F3-8E7397F27FE0}" destId="{FA7C7751-1514-4B12-84BE-CF67E6770C0E}" srcOrd="0" destOrd="0" presId="urn:microsoft.com/office/officeart/2005/8/layout/radial5"/>
    <dgm:cxn modelId="{D1D0EFB4-DA58-4F69-8C82-C76E1BD10BC4}" type="presOf" srcId="{24D45669-8A78-4AB6-9B17-BF2B6D3B63EE}" destId="{FC7198CA-ACDE-4943-9385-F11F5415FAE4}" srcOrd="0" destOrd="0" presId="urn:microsoft.com/office/officeart/2005/8/layout/radial5"/>
    <dgm:cxn modelId="{2CF5A4C0-B918-446F-AEB6-ABE5F6216414}" type="presOf" srcId="{80F78326-5432-4685-9C01-2A312A979AC0}" destId="{17FD5B0B-8EE8-49C2-82C8-10C61561405B}" srcOrd="0" destOrd="0" presId="urn:microsoft.com/office/officeart/2005/8/layout/radial5"/>
    <dgm:cxn modelId="{E6F46BC4-2C3A-4B74-8E6B-1FCC6829E506}" type="presOf" srcId="{048D707A-97BB-4A73-9AFD-C31BB6950C53}" destId="{DDB0378F-3E90-4747-B491-76FAAF4D5A78}" srcOrd="0" destOrd="0" presId="urn:microsoft.com/office/officeart/2005/8/layout/radial5"/>
    <dgm:cxn modelId="{0E5A40DD-65AA-4BFF-95F7-DC28E61436DF}" srcId="{A439CF1E-43B2-4D04-A7D5-98CF3A41A833}" destId="{1DC598F6-5591-41A8-8F95-0F10C355894A}" srcOrd="0" destOrd="0" parTransId="{0D2162B9-8726-433D-B52E-E878B6FD729F}" sibTransId="{485AEC63-6968-48B8-9103-B6F9E185BA6A}"/>
    <dgm:cxn modelId="{8AF1ABE1-BEE0-4E6E-901A-BBEE46DFC5FD}" type="presOf" srcId="{C468DE58-19CB-4ED5-B621-89270E9DD8AA}" destId="{1916486D-9CF0-4A9B-922D-A85C7A1DC28E}" srcOrd="0" destOrd="0" presId="urn:microsoft.com/office/officeart/2005/8/layout/radial5"/>
    <dgm:cxn modelId="{CD4A83E2-7A8B-497D-A965-7C70BFF03E99}" srcId="{1DC598F6-5591-41A8-8F95-0F10C355894A}" destId="{C468DE58-19CB-4ED5-B621-89270E9DD8AA}" srcOrd="3" destOrd="0" parTransId="{FEF7EBD4-2FA0-4968-A8F5-265208DD7869}" sibTransId="{B555655E-E9DF-45CE-9B60-E4959D388A69}"/>
    <dgm:cxn modelId="{40F772F3-CAEC-448A-94BC-1751369DE65C}" srcId="{A439CF1E-43B2-4D04-A7D5-98CF3A41A833}" destId="{530E2E50-A04A-4D3E-B9BA-F400F30102C2}" srcOrd="1" destOrd="0" parTransId="{E5F57050-610C-43F7-948D-BE5DCF2E7E35}" sibTransId="{E12CD07A-7E9C-4461-9AEE-CAF8991ECB73}"/>
    <dgm:cxn modelId="{826ABAFE-0C8C-4566-BCB2-93A8F535A781}" type="presOf" srcId="{1AEC77E9-61C8-4CE2-A996-A2966AD0DE3A}" destId="{44E19E93-30FA-44B8-A07A-B704BF2C18B0}" srcOrd="0" destOrd="0" presId="urn:microsoft.com/office/officeart/2005/8/layout/radial5"/>
    <dgm:cxn modelId="{63219812-076F-44EC-9D6F-7DC5261CB8A9}" type="presParOf" srcId="{975B19AB-67B9-4AA1-BAB1-94EDD684B892}" destId="{B94BFC45-880B-409E-A0A8-66EDE136A71D}" srcOrd="0" destOrd="0" presId="urn:microsoft.com/office/officeart/2005/8/layout/radial5"/>
    <dgm:cxn modelId="{5F3072BB-C99A-4C6C-B8B3-9505E4A0B529}" type="presParOf" srcId="{975B19AB-67B9-4AA1-BAB1-94EDD684B892}" destId="{44E19E93-30FA-44B8-A07A-B704BF2C18B0}" srcOrd="1" destOrd="0" presId="urn:microsoft.com/office/officeart/2005/8/layout/radial5"/>
    <dgm:cxn modelId="{A0047055-D06A-42EE-9458-2346FBE6A5AB}" type="presParOf" srcId="{44E19E93-30FA-44B8-A07A-B704BF2C18B0}" destId="{FF47A169-A186-463D-BDF2-2C124D0E0A93}" srcOrd="0" destOrd="0" presId="urn:microsoft.com/office/officeart/2005/8/layout/radial5"/>
    <dgm:cxn modelId="{51DE531D-A406-4B00-8872-975BDDB3A9F3}" type="presParOf" srcId="{975B19AB-67B9-4AA1-BAB1-94EDD684B892}" destId="{FA7C7751-1514-4B12-84BE-CF67E6770C0E}" srcOrd="2" destOrd="0" presId="urn:microsoft.com/office/officeart/2005/8/layout/radial5"/>
    <dgm:cxn modelId="{9EF2F9C5-02AF-4B52-A085-F1714043AB2D}" type="presParOf" srcId="{975B19AB-67B9-4AA1-BAB1-94EDD684B892}" destId="{17FD5B0B-8EE8-49C2-82C8-10C61561405B}" srcOrd="3" destOrd="0" presId="urn:microsoft.com/office/officeart/2005/8/layout/radial5"/>
    <dgm:cxn modelId="{463A7A9F-E51E-4B09-BD9A-4556DD23B2E3}" type="presParOf" srcId="{17FD5B0B-8EE8-49C2-82C8-10C61561405B}" destId="{E4C29231-1A48-44B4-B742-12A88B88A5E5}" srcOrd="0" destOrd="0" presId="urn:microsoft.com/office/officeart/2005/8/layout/radial5"/>
    <dgm:cxn modelId="{EE00F0BE-63A4-46E2-A101-EBDB5607792B}" type="presParOf" srcId="{975B19AB-67B9-4AA1-BAB1-94EDD684B892}" destId="{33EA9667-C154-4C3E-AB7A-2ABBD173AB97}" srcOrd="4" destOrd="0" presId="urn:microsoft.com/office/officeart/2005/8/layout/radial5"/>
    <dgm:cxn modelId="{9365E40A-CAE0-439A-AF09-4487EF4BAF26}" type="presParOf" srcId="{975B19AB-67B9-4AA1-BAB1-94EDD684B892}" destId="{FC7198CA-ACDE-4943-9385-F11F5415FAE4}" srcOrd="5" destOrd="0" presId="urn:microsoft.com/office/officeart/2005/8/layout/radial5"/>
    <dgm:cxn modelId="{EBBE4BB1-D050-45D3-9320-7BC0650E87CC}" type="presParOf" srcId="{FC7198CA-ACDE-4943-9385-F11F5415FAE4}" destId="{B7F8F40E-8C1E-4690-B067-5F58616EC7E7}" srcOrd="0" destOrd="0" presId="urn:microsoft.com/office/officeart/2005/8/layout/radial5"/>
    <dgm:cxn modelId="{2D3A7490-FE3D-4A5A-8E4F-39FE0493FD6B}" type="presParOf" srcId="{975B19AB-67B9-4AA1-BAB1-94EDD684B892}" destId="{4677EBC4-1050-459B-93D8-097BA241789E}" srcOrd="6" destOrd="0" presId="urn:microsoft.com/office/officeart/2005/8/layout/radial5"/>
    <dgm:cxn modelId="{D7355A41-1BE3-4B45-942D-52252B119470}" type="presParOf" srcId="{975B19AB-67B9-4AA1-BAB1-94EDD684B892}" destId="{F43D71CF-86AB-41FF-A4AA-2572C2960430}" srcOrd="7" destOrd="0" presId="urn:microsoft.com/office/officeart/2005/8/layout/radial5"/>
    <dgm:cxn modelId="{CB768AFD-59AC-4F49-BC51-2ABEE545B9AF}" type="presParOf" srcId="{F43D71CF-86AB-41FF-A4AA-2572C2960430}" destId="{CBA73B75-D1F7-43B8-9C5F-2745CF468207}" srcOrd="0" destOrd="0" presId="urn:microsoft.com/office/officeart/2005/8/layout/radial5"/>
    <dgm:cxn modelId="{1FA579CA-C815-40F4-9628-385A5D2108EC}" type="presParOf" srcId="{975B19AB-67B9-4AA1-BAB1-94EDD684B892}" destId="{1916486D-9CF0-4A9B-922D-A85C7A1DC28E}" srcOrd="8" destOrd="0" presId="urn:microsoft.com/office/officeart/2005/8/layout/radial5"/>
    <dgm:cxn modelId="{D812B461-EC3E-4D6C-9E72-80FE7DAC0B86}" type="presParOf" srcId="{975B19AB-67B9-4AA1-BAB1-94EDD684B892}" destId="{05C7109C-8B84-461B-B3A7-C6D9EF438AC3}" srcOrd="9" destOrd="0" presId="urn:microsoft.com/office/officeart/2005/8/layout/radial5"/>
    <dgm:cxn modelId="{BD39E2A2-760D-44C8-AECB-31D543356DD1}" type="presParOf" srcId="{05C7109C-8B84-461B-B3A7-C6D9EF438AC3}" destId="{443626B6-FD98-47F6-8827-B9906BAE11CF}" srcOrd="0" destOrd="0" presId="urn:microsoft.com/office/officeart/2005/8/layout/radial5"/>
    <dgm:cxn modelId="{685AFBEE-F88F-4071-AFCB-E064B6990631}" type="presParOf" srcId="{975B19AB-67B9-4AA1-BAB1-94EDD684B892}" destId="{DDB0378F-3E90-4747-B491-76FAAF4D5A7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BFC45-880B-409E-A0A8-66EDE136A71D}">
      <dsp:nvSpPr>
        <dsp:cNvPr id="0" name=""/>
        <dsp:cNvSpPr/>
      </dsp:nvSpPr>
      <dsp:spPr>
        <a:xfrm>
          <a:off x="2756387" y="1651106"/>
          <a:ext cx="1712370" cy="16327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FF0000"/>
              </a:solidFill>
            </a:rPr>
            <a:t>খাদ্যের প্রকারভেদ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007158" y="1890219"/>
        <a:ext cx="1210828" cy="1154538"/>
      </dsp:txXfrm>
    </dsp:sp>
    <dsp:sp modelId="{44E19E93-30FA-44B8-A07A-B704BF2C18B0}">
      <dsp:nvSpPr>
        <dsp:cNvPr id="0" name=""/>
        <dsp:cNvSpPr/>
      </dsp:nvSpPr>
      <dsp:spPr>
        <a:xfrm rot="16200000">
          <a:off x="3515909" y="1250789"/>
          <a:ext cx="193326" cy="44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544908" y="1369150"/>
        <a:ext cx="135328" cy="268084"/>
      </dsp:txXfrm>
    </dsp:sp>
    <dsp:sp modelId="{FA7C7751-1514-4B12-84BE-CF67E6770C0E}">
      <dsp:nvSpPr>
        <dsp:cNvPr id="0" name=""/>
        <dsp:cNvSpPr/>
      </dsp:nvSpPr>
      <dsp:spPr>
        <a:xfrm>
          <a:off x="2955500" y="-27804"/>
          <a:ext cx="1314143" cy="13141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</a:rPr>
            <a:t>আমিষ</a:t>
          </a:r>
          <a:r>
            <a:rPr lang="bn-IN" sz="2800" kern="1200" dirty="0"/>
            <a:t> </a:t>
          </a:r>
          <a:endParaRPr lang="en-US" sz="2800" kern="1200" dirty="0"/>
        </a:p>
      </dsp:txBody>
      <dsp:txXfrm>
        <a:off x="3147952" y="164648"/>
        <a:ext cx="929239" cy="929239"/>
      </dsp:txXfrm>
    </dsp:sp>
    <dsp:sp modelId="{17FD5B0B-8EE8-49C2-82C8-10C61561405B}">
      <dsp:nvSpPr>
        <dsp:cNvPr id="0" name=""/>
        <dsp:cNvSpPr/>
      </dsp:nvSpPr>
      <dsp:spPr>
        <a:xfrm rot="20520000">
          <a:off x="4487571" y="1931450"/>
          <a:ext cx="174379" cy="44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488851" y="2028895"/>
        <a:ext cx="122065" cy="268084"/>
      </dsp:txXfrm>
    </dsp:sp>
    <dsp:sp modelId="{33EA9667-C154-4C3E-AB7A-2ABBD173AB97}">
      <dsp:nvSpPr>
        <dsp:cNvPr id="0" name=""/>
        <dsp:cNvSpPr/>
      </dsp:nvSpPr>
      <dsp:spPr>
        <a:xfrm>
          <a:off x="4703752" y="1242375"/>
          <a:ext cx="1314143" cy="1314143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</a:rPr>
            <a:t>শর্করা 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4896204" y="1434827"/>
        <a:ext cx="929239" cy="929239"/>
      </dsp:txXfrm>
    </dsp:sp>
    <dsp:sp modelId="{FC7198CA-ACDE-4943-9385-F11F5415FAE4}">
      <dsp:nvSpPr>
        <dsp:cNvPr id="0" name=""/>
        <dsp:cNvSpPr/>
      </dsp:nvSpPr>
      <dsp:spPr>
        <a:xfrm rot="3240000">
          <a:off x="4107199" y="3053141"/>
          <a:ext cx="186374" cy="44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118723" y="3119886"/>
        <a:ext cx="130462" cy="268084"/>
      </dsp:txXfrm>
    </dsp:sp>
    <dsp:sp modelId="{4677EBC4-1050-459B-93D8-097BA241789E}">
      <dsp:nvSpPr>
        <dsp:cNvPr id="0" name=""/>
        <dsp:cNvSpPr/>
      </dsp:nvSpPr>
      <dsp:spPr>
        <a:xfrm>
          <a:off x="4035979" y="3297568"/>
          <a:ext cx="1314143" cy="131414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 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8431" y="3490020"/>
        <a:ext cx="929239" cy="929239"/>
      </dsp:txXfrm>
    </dsp:sp>
    <dsp:sp modelId="{F43D71CF-86AB-41FF-A4AA-2572C2960430}">
      <dsp:nvSpPr>
        <dsp:cNvPr id="0" name=""/>
        <dsp:cNvSpPr/>
      </dsp:nvSpPr>
      <dsp:spPr>
        <a:xfrm rot="7687138">
          <a:off x="2972172" y="2983964"/>
          <a:ext cx="119729" cy="44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001218" y="3059197"/>
        <a:ext cx="83810" cy="268084"/>
      </dsp:txXfrm>
    </dsp:sp>
    <dsp:sp modelId="{1916486D-9CF0-4A9B-922D-A85C7A1DC28E}">
      <dsp:nvSpPr>
        <dsp:cNvPr id="0" name=""/>
        <dsp:cNvSpPr/>
      </dsp:nvSpPr>
      <dsp:spPr>
        <a:xfrm>
          <a:off x="1739246" y="3159811"/>
          <a:ext cx="1534184" cy="1435097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 ও খনিজ লবন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3922" y="3369976"/>
        <a:ext cx="1084832" cy="1014767"/>
      </dsp:txXfrm>
    </dsp:sp>
    <dsp:sp modelId="{05C7109C-8B84-461B-B3A7-C6D9EF438AC3}">
      <dsp:nvSpPr>
        <dsp:cNvPr id="0" name=""/>
        <dsp:cNvSpPr/>
      </dsp:nvSpPr>
      <dsp:spPr>
        <a:xfrm rot="11880000">
          <a:off x="2563194" y="1931450"/>
          <a:ext cx="174379" cy="44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614228" y="2028895"/>
        <a:ext cx="122065" cy="268084"/>
      </dsp:txXfrm>
    </dsp:sp>
    <dsp:sp modelId="{DDB0378F-3E90-4747-B491-76FAAF4D5A78}">
      <dsp:nvSpPr>
        <dsp:cNvPr id="0" name=""/>
        <dsp:cNvSpPr/>
      </dsp:nvSpPr>
      <dsp:spPr>
        <a:xfrm>
          <a:off x="1207248" y="1242375"/>
          <a:ext cx="1314143" cy="131414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</a:rPr>
            <a:t>পানি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1399700" y="1434827"/>
        <a:ext cx="929239" cy="92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C522-F161-4FDD-9AED-3A77A957A6AD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5517-F91D-4596-97C7-020396151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BDE1-8D4F-4BFC-A454-414B43BA6C35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BB0F-484C-4E4F-8AAA-34D43AAEF49E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C3F4-CD32-4C61-9B8F-A7B37B2ABA96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B6B7-DFBB-4F4B-A7E5-80F6E7611FA3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8CD3-4E93-4639-8E06-C2A77955AB9F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0D87-FA9D-4981-9BC8-1381B1112F77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84A-FEF4-4303-9DEC-E20D8A23790B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200-20DC-4820-8CFD-E781CFA30A02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5600F30-04DF-4042-8211-66B6E02478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E259F5-DE12-41D4-960F-C1B2CAEA9D67}"/>
              </a:ext>
            </a:extLst>
          </p:cNvPr>
          <p:cNvSpPr txBox="1">
            <a:spLocks/>
          </p:cNvSpPr>
          <p:nvPr userDrawn="1"/>
        </p:nvSpPr>
        <p:spPr>
          <a:xfrm>
            <a:off x="2167203" y="6565833"/>
            <a:ext cx="7486462" cy="41208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গনি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</a:t>
            </a:r>
            <a:r>
              <a:rPr lang="bn-IN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ন্ডল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সমসাবাদ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পাঁচবিবি ,জয়পুরহাট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0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AA2A-07E3-4B8C-A1B2-F0F19D9B17C5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C2C6-1C48-49D6-93BB-A11BC07D37AA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FAEC-B4A6-45B1-BC1C-8A85F32135E9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098006-1F93-4027-9A8A-B5A0E31467BF}"/>
              </a:ext>
            </a:extLst>
          </p:cNvPr>
          <p:cNvGrpSpPr/>
          <p:nvPr/>
        </p:nvGrpSpPr>
        <p:grpSpPr>
          <a:xfrm>
            <a:off x="135574" y="335460"/>
            <a:ext cx="7009739" cy="4556330"/>
            <a:chOff x="2504776" y="346755"/>
            <a:chExt cx="7009739" cy="4556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A60B4B-F907-4CC6-B1EF-F0E156A25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76" y="346755"/>
              <a:ext cx="7009739" cy="455633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35B608-0441-4BD6-AFC9-25D2F635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664" y="2351385"/>
              <a:ext cx="730367" cy="54707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9B6070-03E9-4F02-9D93-09C03CAF9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5192">
              <a:off x="4600207" y="1372024"/>
              <a:ext cx="1120836" cy="136840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CF27A03-C3EB-4930-A8BC-27480F7FE5CA}"/>
              </a:ext>
            </a:extLst>
          </p:cNvPr>
          <p:cNvSpPr txBox="1"/>
          <p:nvPr/>
        </p:nvSpPr>
        <p:spPr>
          <a:xfrm>
            <a:off x="-3312900" y="4244375"/>
            <a:ext cx="1513066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আজকের</a:t>
            </a:r>
            <a:r>
              <a:rPr kumimoji="0" lang="en-US" sz="6600" b="1" i="0" u="none" strike="noStrike" kern="0" cap="none" spc="0" normalizeH="0" baseline="0" noProof="0" dirty="0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পাঠে</a:t>
            </a:r>
            <a:r>
              <a:rPr kumimoji="0" lang="en-US" sz="6600" b="1" i="0" u="none" strike="noStrike" kern="0" cap="none" spc="0" normalizeH="0" baseline="0" noProof="0" dirty="0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সবাইকে</a:t>
            </a:r>
            <a:r>
              <a:rPr kumimoji="0" lang="en-US" sz="6600" b="1" i="0" u="none" strike="noStrike" kern="0" cap="none" spc="0" normalizeH="0" baseline="0" noProof="0" dirty="0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স্বাগত</a:t>
            </a:r>
            <a:r>
              <a:rPr kumimoji="0" lang="en-US" sz="6600" b="1" i="0" u="none" strike="noStrike" kern="0" cap="none" spc="0" normalizeH="0" baseline="0" noProof="0" dirty="0">
                <a:ln w="1905"/>
                <a:gradFill flip="none" rotWithShape="1">
                  <a:gsLst>
                    <a:gs pos="37000">
                      <a:srgbClr val="338535"/>
                    </a:gs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8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46 -0.02037 C -0.18021 -0.02986 -0.1711 -0.03843 -0.15196 -0.03843 C -0.13073 -0.03843 -0.1237 -0.02986 -0.11667 -0.02037 C -0.10742 -0.0088 -0.1 0.0037 -0.0763 0.0037 C -0.05521 0.0037 -0.04844 -0.0088 -0.0388 -0.02037 C -0.03425 -0.02986 -0.02487 -0.03843 -0.00326 -0.03843 C 0.0151 -0.03843 0.02474 -0.02986 0.03177 -0.02037 C 0.03893 -0.0088 0.04857 0.0037 0.06953 0.0037 C 0.09075 0.0037 0.10742 -0.02037 0.10742 -0.02014 C 0.11445 -0.02986 0.12174 -0.03843 0.14258 -0.03843 C 0.16393 -0.03843 0.1707 -0.02986 0.17799 -0.02037 C 0.18737 -0.0088 0.19479 0.0037 0.21797 0.0037 C 0.23945 0.0037 0.24648 -0.0088 0.25351 -0.02037 C 0.26302 -0.02986 0.26992 -0.03843 0.29127 -0.03843 C 0.31002 -0.03843 0.3194 -0.02986 0.32669 -0.02037 C 0.33346 -0.0088 0.34323 0.0037 0.36432 0.0037 C 0.38567 0.0037 0.39245 -0.0088 0.40286 -0.02037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ACEFAA-2DEB-4D4F-A834-58C5ADF427C4}"/>
              </a:ext>
            </a:extLst>
          </p:cNvPr>
          <p:cNvSpPr/>
          <p:nvPr/>
        </p:nvSpPr>
        <p:spPr>
          <a:xfrm>
            <a:off x="5253999" y="498617"/>
            <a:ext cx="1444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C9ED1B-4D32-46B2-B8E7-72364C3E36E0}"/>
              </a:ext>
            </a:extLst>
          </p:cNvPr>
          <p:cNvGrpSpPr/>
          <p:nvPr/>
        </p:nvGrpSpPr>
        <p:grpSpPr>
          <a:xfrm>
            <a:off x="2624142" y="1206503"/>
            <a:ext cx="6000750" cy="3333750"/>
            <a:chOff x="3413844" y="1082166"/>
            <a:chExt cx="6000750" cy="33337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452E215-FA76-4D46-8540-F202CF135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844" y="1082166"/>
              <a:ext cx="6000750" cy="33337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09814AD-1D4A-438A-AD9C-2F51A9B4D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171" y="1775124"/>
              <a:ext cx="1096281" cy="7295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0697994-AE5C-4FFD-A437-15AAB49DBEB4}"/>
              </a:ext>
            </a:extLst>
          </p:cNvPr>
          <p:cNvSpPr txBox="1"/>
          <p:nvPr/>
        </p:nvSpPr>
        <p:spPr>
          <a:xfrm>
            <a:off x="476518" y="4868214"/>
            <a:ext cx="1137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আমিষ আমাদের দেহ গঠন করে।মাংসপেশির ক্ষয়পূরণ ও রক্ত তৈরি এবং রুক্ষণাবেক্ষণে আমিষ প্রয়োজন। মাছ,মাংস,ডিম,ডাল এবং শিমের বিচিতে প্রচূর পরিমাণে আমিষ আছে।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9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E639F-3809-45B3-94B2-70F3C7BD9038}"/>
              </a:ext>
            </a:extLst>
          </p:cNvPr>
          <p:cNvSpPr txBox="1"/>
          <p:nvPr/>
        </p:nvSpPr>
        <p:spPr>
          <a:xfrm>
            <a:off x="4468969" y="206062"/>
            <a:ext cx="1983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41777-1592-48F5-83DD-44B249BA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69" y="1037059"/>
            <a:ext cx="6469842" cy="3945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D6691-50D6-4254-B6AB-C4B1343497A5}"/>
              </a:ext>
            </a:extLst>
          </p:cNvPr>
          <p:cNvSpPr txBox="1"/>
          <p:nvPr/>
        </p:nvSpPr>
        <p:spPr>
          <a:xfrm>
            <a:off x="546190" y="4982084"/>
            <a:ext cx="11812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শস্য জাতীয় খাদ্য যেমন ধান, গম, ভুট্টা ইত্যাদিতে প্রচুর পরিমানে শর্করা আছে । কাজ করার প্রয়োজনীয় শক্তি আমরা শর্করা থেকে পেয়ে থাকি 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4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23DC02-C5ED-4F44-9461-A0B69E9F6D18}"/>
              </a:ext>
            </a:extLst>
          </p:cNvPr>
          <p:cNvSpPr txBox="1"/>
          <p:nvPr/>
        </p:nvSpPr>
        <p:spPr>
          <a:xfrm>
            <a:off x="4520485" y="321972"/>
            <a:ext cx="137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চর্বি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2A643-6D99-4EA9-B917-B66085217001}"/>
              </a:ext>
            </a:extLst>
          </p:cNvPr>
          <p:cNvSpPr txBox="1"/>
          <p:nvPr/>
        </p:nvSpPr>
        <p:spPr>
          <a:xfrm>
            <a:off x="306049" y="4932353"/>
            <a:ext cx="11579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চর্বি আমাদের শক্তি যোগায় এবং দেহ গরম রাখে ।আমাদের দেহ গঠনেও চর্বির প্রয়োজন। দুধ, ঘি, মাখন, পনির প্রভৃতি খাদ্যে প্রচুর চর্বি রয়েছে। উদ্ভিদজাত তেলেও চর্বি রয়েছে। যেমন-সয়াবিন তেল, সরিষার তেল, এবং নারিকেল তেল।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0D570-5068-46AA-89C6-590BB5319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94" y="1379498"/>
            <a:ext cx="4976305" cy="33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349088-B617-4351-99B7-21A5E29FFB47}"/>
              </a:ext>
            </a:extLst>
          </p:cNvPr>
          <p:cNvSpPr txBox="1"/>
          <p:nvPr/>
        </p:nvSpPr>
        <p:spPr>
          <a:xfrm>
            <a:off x="3098084" y="311276"/>
            <a:ext cx="6582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 খনিজ লবন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6B6CA-752D-44F3-BBA0-8A20CCFF50E7}"/>
              </a:ext>
            </a:extLst>
          </p:cNvPr>
          <p:cNvSpPr txBox="1"/>
          <p:nvPr/>
        </p:nvSpPr>
        <p:spPr>
          <a:xfrm>
            <a:off x="242341" y="4607732"/>
            <a:ext cx="11707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 আমাদের দেহ কর্মক্ষম ও সুস্থ রাখে। আমাদের বিভিন্ন রোগ থেকে রক্ষা করে । বিভিন্ন ফল এবং শাকসবজিতে প্রচুর পরিমাণে ভিটামিন ও খনিজ লবন আছে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AA27E-D516-4541-8D1C-6FB32593D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27" y="1326939"/>
            <a:ext cx="4862311" cy="30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2E1AC-BC54-4AA3-B1FF-81B521231F45}"/>
              </a:ext>
            </a:extLst>
          </p:cNvPr>
          <p:cNvSpPr txBox="1"/>
          <p:nvPr/>
        </p:nvSpPr>
        <p:spPr>
          <a:xfrm>
            <a:off x="4782566" y="283785"/>
            <a:ext cx="262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6BA72-734B-4D2B-8FB2-963107308D6F}"/>
              </a:ext>
            </a:extLst>
          </p:cNvPr>
          <p:cNvSpPr txBox="1"/>
          <p:nvPr/>
        </p:nvSpPr>
        <p:spPr>
          <a:xfrm>
            <a:off x="412335" y="5361503"/>
            <a:ext cx="12003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সরাসরি পুষ্টি উপাদান নয়। তবে খাদ্য হজম এবং দেহে শোষণের জন্য পরিমাণমতো নিরাপদ পানি পান করা প্রয়োজন।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64D01-0A62-4A5A-B168-9323D6B6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53" y="1391521"/>
            <a:ext cx="6604180" cy="37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C1499D-8112-4D74-BE2E-CCF36BFAF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730784"/>
              </p:ext>
            </p:extLst>
          </p:nvPr>
        </p:nvGraphicFramePr>
        <p:xfrm>
          <a:off x="2483427" y="1252628"/>
          <a:ext cx="7225145" cy="464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53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B94BFC45-880B-409E-A0A8-66EDE136A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44E19E93-30FA-44B8-A07A-B704BF2C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FA7C7751-1514-4B12-84BE-CF67E67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17FD5B0B-8EE8-49C2-82C8-10C615614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33EA9667-C154-4C3E-AB7A-2ABBD173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FC7198CA-ACDE-4943-9385-F11F5415F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4677EBC4-1050-459B-93D8-097BA2417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F43D71CF-86AB-41FF-A4AA-2572C2960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1916486D-9CF0-4A9B-922D-A85C7A1DC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05C7109C-8B84-461B-B3A7-C6D9EF438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DDB0378F-3E90-4747-B491-76FAAF4D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C345-2A0D-408B-BA32-FACDA777662F}"/>
              </a:ext>
            </a:extLst>
          </p:cNvPr>
          <p:cNvSpPr txBox="1"/>
          <p:nvPr/>
        </p:nvSpPr>
        <p:spPr>
          <a:xfrm>
            <a:off x="3672442" y="180716"/>
            <a:ext cx="432265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50C2C2-0687-4446-9283-B5F086CA1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99129"/>
              </p:ext>
            </p:extLst>
          </p:nvPr>
        </p:nvGraphicFramePr>
        <p:xfrm>
          <a:off x="2099256" y="2603749"/>
          <a:ext cx="7469031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6411">
                  <a:extLst>
                    <a:ext uri="{9D8B030D-6E8A-4147-A177-3AD203B41FA5}">
                      <a16:colId xmlns:a16="http://schemas.microsoft.com/office/drawing/2014/main" val="46270557"/>
                    </a:ext>
                  </a:extLst>
                </a:gridCol>
                <a:gridCol w="4092620">
                  <a:extLst>
                    <a:ext uri="{9D8B030D-6E8A-4147-A177-3AD203B41FA5}">
                      <a16:colId xmlns:a16="http://schemas.microsoft.com/office/drawing/2014/main" val="2129968554"/>
                    </a:ext>
                  </a:extLst>
                </a:gridCol>
              </a:tblGrid>
              <a:tr h="57703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/>
                        <a:t>পুষ্টি উপাদান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/>
                        <a:t>উৎস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6275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dirty="0"/>
                        <a:t>আমিষ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5797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dirty="0"/>
                        <a:t>শর্করা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7971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dirty="0"/>
                        <a:t>চর্বি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17620"/>
                  </a:ext>
                </a:extLst>
              </a:tr>
              <a:tr h="637772">
                <a:tc>
                  <a:txBody>
                    <a:bodyPr/>
                    <a:lstStyle/>
                    <a:p>
                      <a:r>
                        <a:rPr lang="bn-IN" sz="3200" dirty="0"/>
                        <a:t>ভিটামিন ও খনিজ লবন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756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A5FBF4-4AB3-4DEA-8CCC-AB4A7AE8365F}"/>
              </a:ext>
            </a:extLst>
          </p:cNvPr>
          <p:cNvSpPr txBox="1"/>
          <p:nvPr/>
        </p:nvSpPr>
        <p:spPr>
          <a:xfrm>
            <a:off x="3561008" y="1546121"/>
            <a:ext cx="567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ছকটি খাতায় তুলে পূরণ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1DAB4-CEC6-45BD-9BDF-8E93CCB9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207" y="86809"/>
            <a:ext cx="2120793" cy="21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Group brainstorm">
            <a:extLst>
              <a:ext uri="{FF2B5EF4-FFF2-40B4-BE49-F238E27FC236}">
                <a16:creationId xmlns:a16="http://schemas.microsoft.com/office/drawing/2014/main" id="{EE07B821-4ACE-4377-8F6D-D19156CC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11" y="198941"/>
            <a:ext cx="1862132" cy="1862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0A4B9E-58D8-4F81-A171-534BFE008285}"/>
              </a:ext>
            </a:extLst>
          </p:cNvPr>
          <p:cNvSpPr txBox="1"/>
          <p:nvPr/>
        </p:nvSpPr>
        <p:spPr>
          <a:xfrm>
            <a:off x="4415938" y="243392"/>
            <a:ext cx="277934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sz="6000" dirty="0"/>
              <a:t> </a:t>
            </a:r>
            <a:endParaRPr lang="en-US" sz="6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0C1299-7B12-4105-8F22-D133F2F18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36436"/>
              </p:ext>
            </p:extLst>
          </p:nvPr>
        </p:nvGraphicFramePr>
        <p:xfrm>
          <a:off x="2361484" y="2642385"/>
          <a:ext cx="7469031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6411">
                  <a:extLst>
                    <a:ext uri="{9D8B030D-6E8A-4147-A177-3AD203B41FA5}">
                      <a16:colId xmlns:a16="http://schemas.microsoft.com/office/drawing/2014/main" val="46270557"/>
                    </a:ext>
                  </a:extLst>
                </a:gridCol>
                <a:gridCol w="4092620">
                  <a:extLst>
                    <a:ext uri="{9D8B030D-6E8A-4147-A177-3AD203B41FA5}">
                      <a16:colId xmlns:a16="http://schemas.microsoft.com/office/drawing/2014/main" val="2129968554"/>
                    </a:ext>
                  </a:extLst>
                </a:gridCol>
              </a:tblGrid>
              <a:tr h="57703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/>
                        <a:t>পুষ্টি উপাদান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/>
                        <a:t>কাজ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6275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dirty="0"/>
                        <a:t>আমিষ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5797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dirty="0"/>
                        <a:t>শর্করা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7971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dirty="0"/>
                        <a:t>চর্বি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17620"/>
                  </a:ext>
                </a:extLst>
              </a:tr>
              <a:tr h="637772">
                <a:tc>
                  <a:txBody>
                    <a:bodyPr/>
                    <a:lstStyle/>
                    <a:p>
                      <a:r>
                        <a:rPr lang="bn-IN" sz="3200" dirty="0"/>
                        <a:t>ভিটামিন ও খনিজ লবন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756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82D36B-15E7-4CC7-89DE-5F1A184FD56A}"/>
              </a:ext>
            </a:extLst>
          </p:cNvPr>
          <p:cNvSpPr txBox="1"/>
          <p:nvPr/>
        </p:nvSpPr>
        <p:spPr>
          <a:xfrm>
            <a:off x="3561008" y="1546121"/>
            <a:ext cx="567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ছকটি খাতায় তুলে পূরণ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2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3DBB4F-5C3D-4082-BB25-42456E61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87422"/>
            <a:ext cx="11834948" cy="6578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FBF93F-6C33-4432-A093-54F55649E9B3}"/>
              </a:ext>
            </a:extLst>
          </p:cNvPr>
          <p:cNvSpPr/>
          <p:nvPr/>
        </p:nvSpPr>
        <p:spPr>
          <a:xfrm>
            <a:off x="3317766" y="139674"/>
            <a:ext cx="5373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4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F7566-CD82-4882-8B8A-B8E560A3D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86" t="20747" r="42893" b="13316"/>
          <a:stretch/>
        </p:blipFill>
        <p:spPr>
          <a:xfrm>
            <a:off x="1299554" y="1286690"/>
            <a:ext cx="3513909" cy="451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2887D-42F6-417F-A3BE-AE8DC7859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86" t="20748" r="42893" b="13316"/>
          <a:stretch/>
        </p:blipFill>
        <p:spPr>
          <a:xfrm>
            <a:off x="7075514" y="1286690"/>
            <a:ext cx="3513909" cy="451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0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7CD9F-B68E-45C0-B27B-C8758948971F}"/>
              </a:ext>
            </a:extLst>
          </p:cNvPr>
          <p:cNvSpPr txBox="1"/>
          <p:nvPr/>
        </p:nvSpPr>
        <p:spPr>
          <a:xfrm>
            <a:off x="3232295" y="2965793"/>
            <a:ext cx="501167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আমিষের</a:t>
            </a:r>
            <a:r>
              <a:rPr kumimoji="0" lang="bn-IN" sz="4000" b="1" i="0" u="none" strike="noStrike" kern="0" cap="none" spc="0" normalizeH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প্রধান কাজ 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73C4D-73D1-470E-952E-B669894CD739}"/>
              </a:ext>
            </a:extLst>
          </p:cNvPr>
          <p:cNvSpPr txBox="1"/>
          <p:nvPr/>
        </p:nvSpPr>
        <p:spPr>
          <a:xfrm>
            <a:off x="1551188" y="4108575"/>
            <a:ext cx="370382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শক্তি যোগান 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olaimanLipi" pitchFamily="2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CC10F-6C59-4DC1-A91C-1F02C1FDA1FD}"/>
              </a:ext>
            </a:extLst>
          </p:cNvPr>
          <p:cNvSpPr txBox="1"/>
          <p:nvPr/>
        </p:nvSpPr>
        <p:spPr>
          <a:xfrm>
            <a:off x="6366377" y="4108575"/>
            <a:ext cx="3644554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4000" b="1" kern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গঠন ও বৃদ্ধি </a:t>
            </a:r>
            <a:r>
              <a:rPr kumimoji="0" lang="bn-IN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234F9-3E69-4985-9D96-7E111CB1372C}"/>
              </a:ext>
            </a:extLst>
          </p:cNvPr>
          <p:cNvSpPr txBox="1"/>
          <p:nvPr/>
        </p:nvSpPr>
        <p:spPr>
          <a:xfrm>
            <a:off x="1536197" y="5543897"/>
            <a:ext cx="3718811" cy="707886"/>
          </a:xfrm>
          <a:prstGeom prst="rect">
            <a:avLst/>
          </a:prstGeom>
          <a:solidFill>
            <a:srgbClr val="FFFF66"/>
          </a:solidFill>
          <a:ln w="63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bn-IN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রোগ</a:t>
            </a:r>
            <a:r>
              <a:rPr kumimoji="0" lang="bn-IN" sz="4000" b="1" i="0" u="none" strike="noStrike" kern="0" cap="none" spc="0" normalizeH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প্রতিরোধ করা 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olaimanLipi" pitchFamily="2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D731D-AB5E-4390-BF39-712E7013E4E8}"/>
              </a:ext>
            </a:extLst>
          </p:cNvPr>
          <p:cNvSpPr txBox="1"/>
          <p:nvPr/>
        </p:nvSpPr>
        <p:spPr>
          <a:xfrm>
            <a:off x="6477000" y="5543897"/>
            <a:ext cx="3533931" cy="707886"/>
          </a:xfrm>
          <a:prstGeom prst="rect">
            <a:avLst/>
          </a:prstGeom>
          <a:solidFill>
            <a:srgbClr val="00FF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4000" b="1" kern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দূর্বলতা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6311E-BE37-4DF8-B0BB-FFE1322C00F7}"/>
              </a:ext>
            </a:extLst>
          </p:cNvPr>
          <p:cNvSpPr txBox="1"/>
          <p:nvPr/>
        </p:nvSpPr>
        <p:spPr>
          <a:xfrm>
            <a:off x="717643" y="780085"/>
            <a:ext cx="2257376" cy="769441"/>
          </a:xfrm>
          <a:prstGeom prst="rect">
            <a:avLst/>
          </a:prstGeom>
          <a:solidFill>
            <a:srgbClr val="FFFF66"/>
          </a:solidFill>
          <a:ln w="19050" cap="flat" cmpd="sng" algn="ctr">
            <a:noFill/>
            <a:prstDash val="sysDot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1430"/>
                <a:solidFill>
                  <a:srgbClr val="E32D91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F0A50-7C5F-456D-9003-249E180E43D4}"/>
              </a:ext>
            </a:extLst>
          </p:cNvPr>
          <p:cNvSpPr txBox="1"/>
          <p:nvPr/>
        </p:nvSpPr>
        <p:spPr>
          <a:xfrm>
            <a:off x="524459" y="785791"/>
            <a:ext cx="2643743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 উত্তর </a:t>
            </a:r>
            <a:r>
              <a:rPr kumimoji="0" lang="bn-BD" sz="4800" b="1" i="0" u="none" strike="noStrike" kern="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8E7AA-E3AA-42A2-8A4E-20480B1FF45A}"/>
              </a:ext>
            </a:extLst>
          </p:cNvPr>
          <p:cNvSpPr txBox="1"/>
          <p:nvPr/>
        </p:nvSpPr>
        <p:spPr>
          <a:xfrm>
            <a:off x="6174994" y="3434811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13BD17-47B2-459E-A167-DEF3D8C4C1D2}"/>
              </a:ext>
            </a:extLst>
          </p:cNvPr>
          <p:cNvGrpSpPr/>
          <p:nvPr/>
        </p:nvGrpSpPr>
        <p:grpSpPr>
          <a:xfrm>
            <a:off x="8865017" y="150236"/>
            <a:ext cx="3059363" cy="2500361"/>
            <a:chOff x="8865017" y="150236"/>
            <a:chExt cx="3059363" cy="2500361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4E378144-12CE-42C4-B581-8CF6CB04762E}"/>
                </a:ext>
              </a:extLst>
            </p:cNvPr>
            <p:cNvSpPr/>
            <p:nvPr/>
          </p:nvSpPr>
          <p:spPr>
            <a:xfrm rot="316013">
              <a:off x="8865017" y="150236"/>
              <a:ext cx="3018977" cy="2500361"/>
            </a:xfrm>
            <a:prstGeom prst="cloudCallou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7C7B47-DE72-4CB4-939A-E48A183F9E33}"/>
                </a:ext>
              </a:extLst>
            </p:cNvPr>
            <p:cNvSpPr/>
            <p:nvPr/>
          </p:nvSpPr>
          <p:spPr>
            <a:xfrm rot="19996123">
              <a:off x="9181321" y="923364"/>
              <a:ext cx="274305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উত্তরের অপশনগুলোতে </a:t>
              </a:r>
              <a:endPara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defTabSz="914400"/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 কর 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B887B-FF6A-4983-85C3-8E39E470F619}"/>
              </a:ext>
            </a:extLst>
          </p:cNvPr>
          <p:cNvSpPr/>
          <p:nvPr/>
        </p:nvSpPr>
        <p:spPr>
          <a:xfrm>
            <a:off x="4804413" y="327776"/>
            <a:ext cx="2436148" cy="16782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8" grpId="1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6CC03-89C1-485B-B04E-26EA6D0AA1D4}"/>
              </a:ext>
            </a:extLst>
          </p:cNvPr>
          <p:cNvSpPr txBox="1"/>
          <p:nvPr/>
        </p:nvSpPr>
        <p:spPr>
          <a:xfrm>
            <a:off x="3302479" y="444394"/>
            <a:ext cx="4781863" cy="769441"/>
          </a:xfrm>
          <a:prstGeom prst="rect">
            <a:avLst/>
          </a:prstGeom>
          <a:noFill/>
          <a:ln>
            <a:solidFill>
              <a:srgbClr val="FF5353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en-US" sz="4400" b="1" cap="all" dirty="0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9F132-10E8-4D7C-845D-5842EAAC9221}"/>
              </a:ext>
            </a:extLst>
          </p:cNvPr>
          <p:cNvSpPr/>
          <p:nvPr/>
        </p:nvSpPr>
        <p:spPr>
          <a:xfrm>
            <a:off x="2118255" y="4754672"/>
            <a:ext cx="7150309" cy="769441"/>
          </a:xfrm>
          <a:prstGeom prst="rect">
            <a:avLst/>
          </a:prstGeom>
          <a:ln>
            <a:solidFill>
              <a:srgbClr val="2FC9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ভিডিও দেখ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kumimoji="0" lang="en-US" sz="4400" b="1" i="0" u="none" strike="noStrike" kern="0" cap="none" spc="0" normalizeH="0" baseline="0" noProof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4400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kumimoji="0" lang="en-US" sz="1800" b="1" i="0" u="none" strike="noStrike" kern="0" cap="none" spc="0" normalizeH="0" baseline="0" noProof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0E759-484B-4830-9116-B2E81FAA1BA0}"/>
              </a:ext>
            </a:extLst>
          </p:cNvPr>
          <p:cNvSpPr/>
          <p:nvPr/>
        </p:nvSpPr>
        <p:spPr>
          <a:xfrm>
            <a:off x="9670978" y="1213835"/>
            <a:ext cx="1893756" cy="2123658"/>
          </a:xfrm>
          <a:prstGeom prst="rect">
            <a:avLst/>
          </a:prstGeom>
          <a:ln>
            <a:solidFill>
              <a:srgbClr val="FF5353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bn-BD" sz="4400" b="1" dirty="0">
                <a:ln w="0"/>
                <a:solidFill>
                  <a:srgbClr val="FF71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 সম্পর্কিত আলোচনা</a:t>
            </a:r>
          </a:p>
        </p:txBody>
      </p:sp>
      <p:pic>
        <p:nvPicPr>
          <p:cNvPr id="6" name="Food Song  Kids Songs  Billion Surprise Toys[4]">
            <a:hlinkClick r:id="" action="ppaction://media"/>
            <a:extLst>
              <a:ext uri="{FF2B5EF4-FFF2-40B4-BE49-F238E27FC236}">
                <a16:creationId xmlns:a16="http://schemas.microsoft.com/office/drawing/2014/main" id="{92D6EF06-5BD9-4FEC-8068-A8DC721941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6771" y="1639354"/>
            <a:ext cx="4781863" cy="26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9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3031" y="5425968"/>
            <a:ext cx="4491899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খাদ্য কেন খাই 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3031" y="2386064"/>
            <a:ext cx="411745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শর্করার কাজ কি 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031" y="3410108"/>
            <a:ext cx="4117454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কি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031" y="4434152"/>
            <a:ext cx="4117454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কাজ কি 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FA980B-BC05-41A3-A141-4A301DD3614E}"/>
              </a:ext>
            </a:extLst>
          </p:cNvPr>
          <p:cNvSpPr/>
          <p:nvPr/>
        </p:nvSpPr>
        <p:spPr>
          <a:xfrm>
            <a:off x="4996875" y="207523"/>
            <a:ext cx="2436148" cy="16782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49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8025" y="4089001"/>
            <a:ext cx="641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যে কোন তিন প্রকার খাদ্যের কাজ বাড়ী থেকে লিখে আনবে ।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1519D-7A80-456B-9D34-4AC4CA79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70" y="208398"/>
            <a:ext cx="7974259" cy="45236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09E6C5-3941-4A80-8FA4-90F7A35FC588}"/>
              </a:ext>
            </a:extLst>
          </p:cNvPr>
          <p:cNvSpPr/>
          <p:nvPr/>
        </p:nvSpPr>
        <p:spPr>
          <a:xfrm>
            <a:off x="3749043" y="2875002"/>
            <a:ext cx="46939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solidFill>
                  <a:schemeClr val="accent2">
                    <a:lumMod val="50000"/>
                  </a:schemeClr>
                </a:solidFill>
              </a:rPr>
              <a:t>বাড়ীর কাজ </a:t>
            </a: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D8F38-2A95-4E7D-9A28-D4568724C453}"/>
              </a:ext>
            </a:extLst>
          </p:cNvPr>
          <p:cNvSpPr txBox="1"/>
          <p:nvPr/>
        </p:nvSpPr>
        <p:spPr>
          <a:xfrm>
            <a:off x="1603948" y="5141626"/>
            <a:ext cx="876924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কেন প্রয়োজন তা বাখ্যা করে লিখে আনবে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C15FD-59C9-41AB-92B0-76EAF41B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18" y="112501"/>
            <a:ext cx="4939164" cy="68668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53EC5A-BAE6-40E7-AE31-A24EE7ED9A0E}"/>
              </a:ext>
            </a:extLst>
          </p:cNvPr>
          <p:cNvSpPr/>
          <p:nvPr/>
        </p:nvSpPr>
        <p:spPr>
          <a:xfrm>
            <a:off x="21465" y="3545924"/>
            <a:ext cx="12149070" cy="241604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51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5100" b="1" dirty="0">
                <a:ln/>
                <a:solidFill>
                  <a:srgbClr val="190E6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5100" b="1" dirty="0">
                <a:ln/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100" b="1" dirty="0">
              <a:ln/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C970E8-903F-46C8-B500-57DE862BC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15" y="1211097"/>
            <a:ext cx="8585552" cy="482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4B360-C23E-458B-B81D-2D7A5F78F7C0}"/>
              </a:ext>
            </a:extLst>
          </p:cNvPr>
          <p:cNvSpPr txBox="1"/>
          <p:nvPr/>
        </p:nvSpPr>
        <p:spPr>
          <a:xfrm>
            <a:off x="3528812" y="669701"/>
            <a:ext cx="352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কী কী খেয়েছ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4F56A-3228-49A9-BB5F-566E58E6808B}"/>
              </a:ext>
            </a:extLst>
          </p:cNvPr>
          <p:cNvSpPr txBox="1"/>
          <p:nvPr/>
        </p:nvSpPr>
        <p:spPr>
          <a:xfrm>
            <a:off x="5331853" y="5883661"/>
            <a:ext cx="319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গুলোকে কি বলে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A5CD-2639-42AB-ACAF-E2044D9A67BF}"/>
              </a:ext>
            </a:extLst>
          </p:cNvPr>
          <p:cNvSpPr txBox="1"/>
          <p:nvPr/>
        </p:nvSpPr>
        <p:spPr>
          <a:xfrm>
            <a:off x="3887656" y="5924334"/>
            <a:ext cx="584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ফলমূল,চা ইত্যাদি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6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74E075-8FAD-4D73-8525-070A79331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236073"/>
            <a:ext cx="11282288" cy="6385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6C2D7-4BF4-432A-A081-7A730C8D0E32}"/>
              </a:ext>
            </a:extLst>
          </p:cNvPr>
          <p:cNvSpPr txBox="1"/>
          <p:nvPr/>
        </p:nvSpPr>
        <p:spPr>
          <a:xfrm>
            <a:off x="2448209" y="4275064"/>
            <a:ext cx="729558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dirty="0" err="1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20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0" b="1" dirty="0" err="1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as-IN" sz="120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20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120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54294-F2D5-4F34-906A-F86A9863E2B1}"/>
              </a:ext>
            </a:extLst>
          </p:cNvPr>
          <p:cNvSpPr txBox="1"/>
          <p:nvPr/>
        </p:nvSpPr>
        <p:spPr>
          <a:xfrm>
            <a:off x="3751733" y="643944"/>
            <a:ext cx="4451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0">
                  <a:solidFill>
                    <a:srgbClr val="00FFFF"/>
                  </a:solidFill>
                </a:ln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b="1" dirty="0">
              <a:ln w="0">
                <a:solidFill>
                  <a:srgbClr val="00FFFF"/>
                </a:solidFill>
              </a:ln>
              <a:solidFill>
                <a:srgbClr val="33CC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0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754" y="1991949"/>
            <a:ext cx="6658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1436C-4571-4982-89A1-B92C84F46A2F}"/>
              </a:ext>
            </a:extLst>
          </p:cNvPr>
          <p:cNvSpPr/>
          <p:nvPr/>
        </p:nvSpPr>
        <p:spPr>
          <a:xfrm>
            <a:off x="4727293" y="674094"/>
            <a:ext cx="2557111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8CCA6-FAAC-42FC-B02A-79DAE640C849}"/>
              </a:ext>
            </a:extLst>
          </p:cNvPr>
          <p:cNvSpPr txBox="1"/>
          <p:nvPr/>
        </p:nvSpPr>
        <p:spPr>
          <a:xfrm>
            <a:off x="2979754" y="3090555"/>
            <a:ext cx="66583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৮.১.১ পুষ্টি কী তা বলতে পারবে ;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A3A7-57E5-48AD-989A-F246DD406CED}"/>
              </a:ext>
            </a:extLst>
          </p:cNvPr>
          <p:cNvSpPr txBox="1"/>
          <p:nvPr/>
        </p:nvSpPr>
        <p:spPr>
          <a:xfrm>
            <a:off x="2979754" y="4398252"/>
            <a:ext cx="86093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৮.১.২ পুষ্টি অনুযায়ী খাদ্যের শ্রেণিবিভাগ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0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005" y="197721"/>
            <a:ext cx="647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19673" y="2829061"/>
            <a:ext cx="56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4443" y="4949472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4222" y="4949471"/>
            <a:ext cx="198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পাউরুটি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4284" y="4953900"/>
            <a:ext cx="141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949" y="4949471"/>
            <a:ext cx="1778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মুরগির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073CC-31B3-4C43-8BA9-CE36DB162E4F}"/>
              </a:ext>
            </a:extLst>
          </p:cNvPr>
          <p:cNvSpPr txBox="1"/>
          <p:nvPr/>
        </p:nvSpPr>
        <p:spPr>
          <a:xfrm>
            <a:off x="219856" y="5412810"/>
            <a:ext cx="117522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/>
              <a:t>আমরা নানা রকমের খাবার খাই। মাছ,মাংস,ডিম,দুধ,ঘি,মাখন এসব খাদ্যের উৎস প্রাণী ।</a:t>
            </a:r>
            <a:r>
              <a:rPr lang="bn-IN" sz="2800" dirty="0">
                <a:solidFill>
                  <a:prstClr val="black"/>
                </a:solidFill>
              </a:rPr>
              <a:t>আটা,ময়দা,আম,জাম,কাঁঠাল,কলা,কমলা ইত্যাদি আমরা উদ্ভিদ থেকে পেয়ে থাকি ।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bn-IN" dirty="0"/>
              <a:t>  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65DDF-E42A-4001-B3F0-EC1F49215192}"/>
              </a:ext>
            </a:extLst>
          </p:cNvPr>
          <p:cNvSpPr txBox="1"/>
          <p:nvPr/>
        </p:nvSpPr>
        <p:spPr>
          <a:xfrm>
            <a:off x="1661552" y="3075662"/>
            <a:ext cx="44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ঘি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50755-27D9-4698-B4AC-6868C5A931D2}"/>
              </a:ext>
            </a:extLst>
          </p:cNvPr>
          <p:cNvSpPr txBox="1"/>
          <p:nvPr/>
        </p:nvSpPr>
        <p:spPr>
          <a:xfrm>
            <a:off x="4454829" y="3086211"/>
            <a:ext cx="12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ডিম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77E02E-44AD-4A1D-9D4D-EAD0A982E40B}"/>
              </a:ext>
            </a:extLst>
          </p:cNvPr>
          <p:cNvSpPr txBox="1"/>
          <p:nvPr/>
        </p:nvSpPr>
        <p:spPr>
          <a:xfrm>
            <a:off x="7616377" y="3075662"/>
            <a:ext cx="81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আলু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8D3BE2-946A-488D-A885-A5B0358DA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96" y="3585421"/>
            <a:ext cx="2486735" cy="3408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61C9D2A-C47B-4F43-A453-6810CA404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75" y="1440870"/>
            <a:ext cx="1846448" cy="1395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B74352-8689-4426-A418-11C194491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73" y="1487042"/>
            <a:ext cx="1846448" cy="1362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9E5CDA-CD7F-4AA4-A729-7401BEC911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85" y="1487042"/>
            <a:ext cx="1846448" cy="1362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A9DF1DE-441F-4E7E-AFBC-4779149A3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75" y="1440871"/>
            <a:ext cx="1810924" cy="1395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202CDF-B7C8-4853-B7A1-C9E141433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8" y="3570456"/>
            <a:ext cx="1846448" cy="1362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105994-4FFB-4194-B0C0-07F1625BDD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94" y="3598392"/>
            <a:ext cx="1846447" cy="1366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6C6C71-0BC5-4318-876D-01441244F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75" y="3570456"/>
            <a:ext cx="1846447" cy="139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5497F3-E342-4162-BB1B-E5E631782D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89" y="3583240"/>
            <a:ext cx="1846448" cy="1385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5E294-ACE0-436F-82F5-DFD34D45A0FB}"/>
              </a:ext>
            </a:extLst>
          </p:cNvPr>
          <p:cNvSpPr txBox="1"/>
          <p:nvPr/>
        </p:nvSpPr>
        <p:spPr>
          <a:xfrm>
            <a:off x="3527063" y="798406"/>
            <a:ext cx="505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ধরনের খাবার খাই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6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Person with idea">
            <a:extLst>
              <a:ext uri="{FF2B5EF4-FFF2-40B4-BE49-F238E27FC236}">
                <a16:creationId xmlns:a16="http://schemas.microsoft.com/office/drawing/2014/main" id="{7EB8BFC6-0649-4E56-AF65-EDCF890DC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0947" y="99437"/>
            <a:ext cx="1701053" cy="170105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91A47B-0003-46AC-9507-BEB2BDDBC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48476"/>
              </p:ext>
            </p:extLst>
          </p:nvPr>
        </p:nvGraphicFramePr>
        <p:xfrm>
          <a:off x="1439057" y="2458387"/>
          <a:ext cx="9158110" cy="346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3686">
                  <a:extLst>
                    <a:ext uri="{9D8B030D-6E8A-4147-A177-3AD203B41FA5}">
                      <a16:colId xmlns:a16="http://schemas.microsoft.com/office/drawing/2014/main" val="3582630442"/>
                    </a:ext>
                  </a:extLst>
                </a:gridCol>
                <a:gridCol w="4894424">
                  <a:extLst>
                    <a:ext uri="{9D8B030D-6E8A-4147-A177-3AD203B41FA5}">
                      <a16:colId xmlns:a16="http://schemas.microsoft.com/office/drawing/2014/main" val="3408886962"/>
                    </a:ext>
                  </a:extLst>
                </a:gridCol>
              </a:tblGrid>
              <a:tr h="69230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</a:rPr>
                        <a:t>প্রাণী থেকে পাওয়া খাদ্য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/>
                        <a:t> </a:t>
                      </a:r>
                      <a:r>
                        <a:rPr lang="bn-IN" sz="3200" dirty="0">
                          <a:solidFill>
                            <a:srgbClr val="7030A0"/>
                          </a:solidFill>
                        </a:rPr>
                        <a:t>উদ্ভিদ থেকে পাওয়া খাদ্য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70328"/>
                  </a:ext>
                </a:extLst>
              </a:tr>
              <a:tr h="692304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54868"/>
                  </a:ext>
                </a:extLst>
              </a:tr>
              <a:tr h="692304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80570"/>
                  </a:ext>
                </a:extLst>
              </a:tr>
              <a:tr h="692304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8717"/>
                  </a:ext>
                </a:extLst>
              </a:tr>
              <a:tr h="692304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503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FB8702-4365-4D98-915A-6338963C25A0}"/>
              </a:ext>
            </a:extLst>
          </p:cNvPr>
          <p:cNvSpPr txBox="1"/>
          <p:nvPr/>
        </p:nvSpPr>
        <p:spPr>
          <a:xfrm>
            <a:off x="407832" y="1668575"/>
            <a:ext cx="117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তুলি ও উৎস অনুসারে খাদ্যের নামগুলি শ্রেণিবিন্যাস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07ED4-D789-449A-AF0F-7E526C4E8050}"/>
              </a:ext>
            </a:extLst>
          </p:cNvPr>
          <p:cNvSpPr/>
          <p:nvPr/>
        </p:nvSpPr>
        <p:spPr>
          <a:xfrm>
            <a:off x="3226237" y="3882243"/>
            <a:ext cx="59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941AE-7F0A-412A-8CDC-B9B7C2BDCA57}"/>
              </a:ext>
            </a:extLst>
          </p:cNvPr>
          <p:cNvSpPr txBox="1"/>
          <p:nvPr/>
        </p:nvSpPr>
        <p:spPr>
          <a:xfrm>
            <a:off x="3115731" y="5193347"/>
            <a:ext cx="7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B13EB-C501-4BDA-ACFD-45EFC9007D71}"/>
              </a:ext>
            </a:extLst>
          </p:cNvPr>
          <p:cNvSpPr txBox="1"/>
          <p:nvPr/>
        </p:nvSpPr>
        <p:spPr>
          <a:xfrm>
            <a:off x="7458578" y="5164060"/>
            <a:ext cx="912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B06E1-5B9B-46DA-85E7-8812E04AB634}"/>
              </a:ext>
            </a:extLst>
          </p:cNvPr>
          <p:cNvSpPr txBox="1"/>
          <p:nvPr/>
        </p:nvSpPr>
        <p:spPr>
          <a:xfrm>
            <a:off x="2957142" y="4514203"/>
            <a:ext cx="1126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BF92-A88E-4C2A-9D2A-33A5D4720C82}"/>
              </a:ext>
            </a:extLst>
          </p:cNvPr>
          <p:cNvSpPr txBox="1"/>
          <p:nvPr/>
        </p:nvSpPr>
        <p:spPr>
          <a:xfrm>
            <a:off x="7516805" y="3869057"/>
            <a:ext cx="79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13A45-C400-41A5-AECD-488DA6A77098}"/>
              </a:ext>
            </a:extLst>
          </p:cNvPr>
          <p:cNvSpPr/>
          <p:nvPr/>
        </p:nvSpPr>
        <p:spPr>
          <a:xfrm>
            <a:off x="7345662" y="4539369"/>
            <a:ext cx="113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41067-2D20-4428-8DD8-65C3F0A983E7}"/>
              </a:ext>
            </a:extLst>
          </p:cNvPr>
          <p:cNvSpPr/>
          <p:nvPr/>
        </p:nvSpPr>
        <p:spPr>
          <a:xfrm>
            <a:off x="7284726" y="3158831"/>
            <a:ext cx="162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CAC59-41FE-4E7F-B570-3A032F8018B8}"/>
              </a:ext>
            </a:extLst>
          </p:cNvPr>
          <p:cNvSpPr/>
          <p:nvPr/>
        </p:nvSpPr>
        <p:spPr>
          <a:xfrm>
            <a:off x="2657002" y="3136612"/>
            <a:ext cx="1834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মুরগির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53BF0-59C9-44DB-B0C0-6BE3B1E6BDAC}"/>
              </a:ext>
            </a:extLst>
          </p:cNvPr>
          <p:cNvSpPr txBox="1"/>
          <p:nvPr/>
        </p:nvSpPr>
        <p:spPr>
          <a:xfrm>
            <a:off x="4630162" y="138472"/>
            <a:ext cx="461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94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584" y="227748"/>
            <a:ext cx="6548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খাবার কেন খাই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3F881-F9A3-41FB-B33C-47F8B826D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42" y="802096"/>
            <a:ext cx="6782809" cy="38203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EA0B9-1933-47FC-A0F5-551F2EE587DD}"/>
              </a:ext>
            </a:extLst>
          </p:cNvPr>
          <p:cNvSpPr txBox="1"/>
          <p:nvPr/>
        </p:nvSpPr>
        <p:spPr>
          <a:xfrm>
            <a:off x="305647" y="4464010"/>
            <a:ext cx="11580706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এবং কাজ করার প্রয়োজনীয় শক্তি যোগায়। ।মানুষ ও অন্যান্য সকল প্রাণীরই খাদ্যের প্রয়োজন।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 খাবার দেহে শক্তি জোগায় ।আমরা খাদ্য থেকেই পুষ্টি পেয়ে থাকি।পুষ্টি হলো জীবদেহের বৃদ্ধি ও বেঁচে থাকার জন্য প্রয়োজনীয় সকল উপাদান।</a:t>
            </a:r>
          </a:p>
        </p:txBody>
      </p:sp>
    </p:spTree>
    <p:extLst>
      <p:ext uri="{BB962C8B-B14F-4D97-AF65-F5344CB8AC3E}">
        <p14:creationId xmlns:p14="http://schemas.microsoft.com/office/powerpoint/2010/main" val="272018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863CF-1275-4F28-BC67-5C7A34B91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75" y="1081373"/>
            <a:ext cx="6696411" cy="3890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ED8E3-8662-4334-95F2-9B9F3EEDAB45}"/>
              </a:ext>
            </a:extLst>
          </p:cNvPr>
          <p:cNvSpPr txBox="1"/>
          <p:nvPr/>
        </p:nvSpPr>
        <p:spPr>
          <a:xfrm>
            <a:off x="3580327" y="373487"/>
            <a:ext cx="470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E6CB9-A681-4E02-A44F-2F0F13FF82B3}"/>
              </a:ext>
            </a:extLst>
          </p:cNvPr>
          <p:cNvSpPr txBox="1"/>
          <p:nvPr/>
        </p:nvSpPr>
        <p:spPr>
          <a:xfrm>
            <a:off x="184879" y="5280995"/>
            <a:ext cx="12007121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আমিষ,শর্করা, এবং চর্বি হচ্ছে প্রধান পুষ্টি উপাদান । এ ছাড়াও রয়েছে ভিটামিন ও খনিজ লবন । দেহ এ উপদানগুলো খাদ্য থেকে গ্রহণ করে 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571</Words>
  <Application>Microsoft Office PowerPoint</Application>
  <PresentationFormat>Widescreen</PresentationFormat>
  <Paragraphs>106</Paragraphs>
  <Slides>22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goni mondal</cp:lastModifiedBy>
  <cp:revision>173</cp:revision>
  <dcterms:created xsi:type="dcterms:W3CDTF">2016-10-19T15:34:21Z</dcterms:created>
  <dcterms:modified xsi:type="dcterms:W3CDTF">2019-11-15T09:47:31Z</dcterms:modified>
</cp:coreProperties>
</file>