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20"/>
  </p:notesMasterIdLst>
  <p:sldIdLst>
    <p:sldId id="256" r:id="rId5"/>
    <p:sldId id="257" r:id="rId6"/>
    <p:sldId id="258" r:id="rId7"/>
    <p:sldId id="259" r:id="rId8"/>
    <p:sldId id="306" r:id="rId9"/>
    <p:sldId id="262" r:id="rId10"/>
    <p:sldId id="308" r:id="rId11"/>
    <p:sldId id="261" r:id="rId12"/>
    <p:sldId id="298" r:id="rId13"/>
    <p:sldId id="295" r:id="rId14"/>
    <p:sldId id="296" r:id="rId15"/>
    <p:sldId id="297" r:id="rId16"/>
    <p:sldId id="299" r:id="rId17"/>
    <p:sldId id="300" r:id="rId18"/>
    <p:sldId id="30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62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04190-BAA1-4888-B574-5A81345695E6}" type="datetimeFigureOut">
              <a:rPr lang="en-GB" smtClean="0"/>
              <a:pPr/>
              <a:t>15/11/2019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A03E3-2F92-41B2-A78B-6221DBEE424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62210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15-Nov-19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6565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15-Nov-19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77425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15-Nov-19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8295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15-Nov-19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7196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15-Nov-19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71472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15-Nov-19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59265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15-Nov-19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75417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15-Nov-19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855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15-Nov-19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23627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15-Nov-19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3059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15-Nov-19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74502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15-Nov-19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88825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15-Nov-19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2855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15-Nov-19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95512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15-Nov-19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94621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15-Nov-19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98967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15-Nov-19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7981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15-Nov-19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0549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15-Nov-19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98490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15-Nov-19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01106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15-Nov-19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14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15-Nov-19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18521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15-Nov-19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53759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15-Nov-19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83743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15-Nov-19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55584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15-Nov-19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578583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15-Nov-19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64726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15-Nov-19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5786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15-Nov-19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01742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15-Nov-19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701172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15-Nov-19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758591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15-Nov-19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91107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15-Nov-19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8191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15-Nov-19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0981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15-Nov-19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164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0A573-B4AF-405B-A750-19A860A3DE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15-Nov-19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B4D91-0B27-4ED1-BFA0-4694B65B6C5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1991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ythagoras-bus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583944"/>
            <a:ext cx="4419600" cy="52740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300" y="228600"/>
            <a:ext cx="90297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GB" sz="16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B0F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0661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378321"/>
            <a:ext cx="4343400" cy="419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।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5207793" y="372765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810000" y="373559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a</a:t>
            </a:r>
            <a:endParaRPr lang="en-US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019800" y="420469"/>
            <a:ext cx="565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338512" y="5200650"/>
            <a:ext cx="4129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NikoshBAN" pitchFamily="2" charset="0"/>
                <a:cs typeface="NikoshBAN" pitchFamily="2" charset="0"/>
              </a:rPr>
              <a:t>                       </a:t>
            </a:r>
            <a:endParaRPr lang="en-US" sz="2000" i="1" dirty="0" smtClean="0">
              <a:latin typeface="NikoshBAN" pitchFamily="2" charset="0"/>
              <a:cs typeface="NikoshBAN" pitchFamily="2" charset="0"/>
            </a:endParaRPr>
          </a:p>
          <a:p>
            <a:endParaRPr lang="en-GB" sz="20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3162300" y="4997381"/>
                <a:ext cx="3657600" cy="14044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𝒂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𝒃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800" b="1" dirty="0" smtClean="0"/>
              </a:p>
              <a:p>
                <a:r>
                  <a:rPr lang="en-US" sz="2800" b="1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28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800" b="1" i="0" smtClean="0">
                        <a:latin typeface="Cambria Math"/>
                      </a:rPr>
                      <m:t>+</m:t>
                    </m:r>
                    <m:r>
                      <a:rPr lang="en-US" sz="2800" b="1" i="0" smtClean="0">
                        <a:latin typeface="Cambria Math"/>
                      </a:rPr>
                      <m:t>𝟐𝐚𝐛</m:t>
                    </m:r>
                    <m:r>
                      <a:rPr lang="en-US" sz="2800" b="1" i="0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8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en-US" sz="28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US" sz="2800" b="1" dirty="0" smtClean="0"/>
              </a:p>
              <a:p>
                <a:endParaRPr lang="en-GB" sz="2800" b="1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2300" y="4997381"/>
                <a:ext cx="3657600" cy="1404487"/>
              </a:xfrm>
              <a:prstGeom prst="rect">
                <a:avLst/>
              </a:prstGeom>
              <a:blipFill rotWithShape="1">
                <a:blip r:embed="rId2"/>
                <a:stretch>
                  <a:fillRect l="-3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61515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>
            <a:off x="2057400" y="762000"/>
            <a:ext cx="1447800" cy="2362200"/>
          </a:xfrm>
          <a:prstGeom prst="rt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10200" y="762000"/>
            <a:ext cx="2590800" cy="2438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58782" y="1524000"/>
            <a:ext cx="4796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prstClr val="black"/>
                </a:solidFill>
              </a:rPr>
              <a:t>a</a:t>
            </a:r>
            <a:endParaRPr lang="en-US" sz="48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29718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b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9400" y="1592759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</a:rPr>
              <a:t>c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9000" y="-457200"/>
            <a:ext cx="16002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dirty="0" smtClean="0">
                <a:solidFill>
                  <a:prstClr val="black"/>
                </a:solidFill>
              </a:rPr>
              <a:t>+</a:t>
            </a:r>
            <a:endParaRPr lang="en-US" sz="287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0" y="76200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</a:rPr>
              <a:t>c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1779491" y="4051727"/>
                <a:ext cx="5585018" cy="17835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/>
                  <a:t>4</a:t>
                </a:r>
                <a14:m>
                  <m:oMath xmlns:m="http://schemas.openxmlformats.org/officeDocument/2006/math">
                    <m:r>
                      <a:rPr lang="en-US" sz="4400" i="1">
                        <a:latin typeface="Cambria Math"/>
                      </a:rPr>
                      <m:t>×</m:t>
                    </m:r>
                    <m:f>
                      <m:fPr>
                        <m:ctrlPr>
                          <a:rPr lang="en-US" sz="4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4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4400" dirty="0" smtClean="0"/>
                  <a:t>ab+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4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sz="4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GB" sz="4400" dirty="0" smtClean="0"/>
              </a:p>
              <a:p>
                <a:r>
                  <a:rPr lang="en-US" sz="4400" dirty="0" smtClean="0"/>
                  <a:t>=2ab+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sz="4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GB" sz="4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9491" y="4051727"/>
                <a:ext cx="5585018" cy="1783502"/>
              </a:xfrm>
              <a:prstGeom prst="rect">
                <a:avLst/>
              </a:prstGeom>
              <a:blipFill rotWithShape="1">
                <a:blip r:embed="rId2"/>
                <a:stretch>
                  <a:fillRect l="-4476" b="-126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57200" y="152400"/>
            <a:ext cx="1334894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/>
              <a:t>4</a:t>
            </a:r>
            <a:endParaRPr lang="en-GB" sz="23900" dirty="0"/>
          </a:p>
        </p:txBody>
      </p:sp>
      <p:sp>
        <p:nvSpPr>
          <p:cNvPr id="17" name="TextBox 16"/>
          <p:cNvSpPr txBox="1"/>
          <p:nvPr/>
        </p:nvSpPr>
        <p:spPr>
          <a:xfrm>
            <a:off x="7924800" y="1676400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</a:rPr>
              <a:t>c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24600" y="3048000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</a:rPr>
              <a:t>c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10200" y="1524000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</a:rPr>
              <a:t>c</a:t>
            </a:r>
            <a:endParaRPr lang="en-US" sz="4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00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  <p:bldP spid="6" grpId="0"/>
      <p:bldP spid="7" grpId="0"/>
      <p:bldP spid="8" grpId="0"/>
      <p:bldP spid="9" grpId="0"/>
      <p:bldP spid="10" grpId="0"/>
      <p:bldP spid="17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1143000" y="1280879"/>
                <a:ext cx="7543800" cy="19807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0" smtClean="0">
                              <a:latin typeface="Cambria Math"/>
                            </a:rPr>
                            <m:t>    </m:t>
                          </m:r>
                          <m:r>
                            <a:rPr lang="en-US" sz="4000" b="1" i="0" smtClean="0">
                              <a:latin typeface="Cambria Math"/>
                            </a:rPr>
                            <m:t>𝐚</m:t>
                          </m:r>
                        </m:e>
                        <m:sup>
                          <m:r>
                            <a:rPr lang="en-US" sz="4000" b="1" i="0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4000" b="1" i="0" smtClean="0">
                          <a:latin typeface="Cambria Math"/>
                        </a:rPr>
                        <m:t>+</m:t>
                      </m:r>
                      <m:r>
                        <a:rPr lang="en-US" sz="4000" b="1" i="0" smtClean="0">
                          <a:latin typeface="Cambria Math"/>
                        </a:rPr>
                        <m:t>𝟐𝐚𝐛</m:t>
                      </m:r>
                      <m:r>
                        <a:rPr lang="en-US" sz="4000" b="1" i="0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0" smtClean="0">
                              <a:latin typeface="Cambria Math"/>
                            </a:rPr>
                            <m:t>𝐛</m:t>
                          </m:r>
                        </m:e>
                        <m:sup>
                          <m:r>
                            <a:rPr lang="en-US" sz="4000" b="1" i="0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4000" b="1" i="0" smtClean="0">
                          <a:latin typeface="Cambria Math"/>
                        </a:rPr>
                        <m:t>=</m:t>
                      </m:r>
                      <m:r>
                        <a:rPr lang="en-US" sz="4000" b="1" i="0" smtClean="0">
                          <a:latin typeface="Cambria Math"/>
                        </a:rPr>
                        <m:t>𝟐𝐚𝐛</m:t>
                      </m:r>
                      <m:r>
                        <a:rPr lang="en-US" sz="4000" b="1" i="0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0" smtClean="0">
                              <a:latin typeface="Cambria Math"/>
                            </a:rPr>
                            <m:t>𝐜</m:t>
                          </m:r>
                        </m:e>
                        <m:sup>
                          <m:r>
                            <a:rPr lang="en-US" sz="4000" b="1" i="0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4000" b="1" dirty="0" smtClean="0"/>
              </a:p>
              <a:p>
                <a:r>
                  <a:rPr lang="en-US" sz="4000" b="1" dirty="0">
                    <a:latin typeface="NikoshBAN" pitchFamily="2" charset="0"/>
                    <a:cs typeface="NikoshBAN" pitchFamily="2" charset="0"/>
                  </a:rPr>
                  <a:t>ব</a:t>
                </a:r>
                <a:r>
                  <a:rPr lang="en-US" sz="4000" b="1" dirty="0" smtClean="0">
                    <a:latin typeface="NikoshBAN" pitchFamily="2" charset="0"/>
                    <a:cs typeface="NikoshBAN" pitchFamily="2" charset="0"/>
                  </a:rPr>
                  <a:t>া,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latin typeface="Cambria Math"/>
                          </a:rPr>
                          <m:t>𝐚</m:t>
                        </m:r>
                      </m:e>
                      <m:sup>
                        <m:r>
                          <a:rPr lang="en-US" sz="4000" b="1" i="0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4000" b="1" i="0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40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latin typeface="Cambria Math"/>
                          </a:rPr>
                          <m:t>𝐛</m:t>
                        </m:r>
                      </m:e>
                      <m:sup>
                        <m:r>
                          <a:rPr lang="en-US" sz="4000" b="1" i="0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4000" b="1" i="0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sz="40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latin typeface="Cambria Math"/>
                          </a:rPr>
                          <m:t>𝐜</m:t>
                        </m:r>
                      </m:e>
                      <m:sup>
                        <m:r>
                          <a:rPr lang="en-US" sz="4000" b="1" i="0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GB" sz="40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0" smtClean="0">
                              <a:latin typeface="Cambria Math"/>
                            </a:rPr>
                            <m:t> </m:t>
                          </m:r>
                          <m:r>
                            <a:rPr lang="en-GB" sz="4000" b="1" i="0" smtClean="0">
                              <a:latin typeface="Cambria Math"/>
                              <a:ea typeface="Cambria Math"/>
                            </a:rPr>
                            <m:t>∴</m:t>
                          </m:r>
                          <m:r>
                            <a:rPr lang="en-US" sz="4000" b="1" i="0" smtClean="0">
                              <a:latin typeface="Cambria Math"/>
                            </a:rPr>
                            <m:t>𝐜</m:t>
                          </m:r>
                        </m:e>
                        <m:sup>
                          <m:r>
                            <a:rPr lang="en-US" sz="4000" b="1" i="0" smtClean="0">
                              <a:latin typeface="Cambria Math"/>
                            </a:rPr>
                            <m:t>𝟐</m:t>
                          </m:r>
                          <m:r>
                            <a:rPr lang="en-US" sz="4000" b="1" i="0" smtClean="0">
                              <a:latin typeface="Cambria Math"/>
                            </a:rPr>
                            <m:t> </m:t>
                          </m:r>
                        </m:sup>
                      </m:sSup>
                      <m:r>
                        <a:rPr lang="en-US" sz="4000" b="1" i="0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4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0" smtClean="0">
                              <a:latin typeface="Cambria Math"/>
                            </a:rPr>
                            <m:t>𝐚</m:t>
                          </m:r>
                        </m:e>
                        <m:sup>
                          <m:r>
                            <a:rPr lang="en-US" sz="4000" b="1" i="0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4000" b="1" i="0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0" smtClean="0">
                              <a:latin typeface="Cambria Math"/>
                            </a:rPr>
                            <m:t>𝐛</m:t>
                          </m:r>
                        </m:e>
                        <m:sup>
                          <m:r>
                            <a:rPr lang="en-US" sz="4000" b="1" i="0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4000" b="1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1280879"/>
                <a:ext cx="7543800" cy="1980735"/>
              </a:xfrm>
              <a:prstGeom prst="rect">
                <a:avLst/>
              </a:prstGeom>
              <a:blipFill rotWithShape="1">
                <a:blip r:embed="rId2"/>
                <a:stretch>
                  <a:fillRect l="-29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32287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9345" y="224456"/>
            <a:ext cx="381000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GB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ight Triangle 2"/>
          <p:cNvSpPr/>
          <p:nvPr/>
        </p:nvSpPr>
        <p:spPr>
          <a:xfrm>
            <a:off x="2819400" y="1524000"/>
            <a:ext cx="3062288" cy="2043112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>
            <a:stCxn id="3" idx="0"/>
          </p:cNvCxnSpPr>
          <p:nvPr/>
        </p:nvCxnSpPr>
        <p:spPr>
          <a:xfrm>
            <a:off x="2819400" y="1524000"/>
            <a:ext cx="1559719" cy="20288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438400" y="12192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</a:t>
            </a:r>
            <a:endParaRPr lang="en-GB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0" y="35915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</a:t>
            </a:r>
            <a:endParaRPr lang="en-GB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038600" y="3657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</a:t>
            </a:r>
            <a:endParaRPr lang="en-GB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638800" y="35814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</a:t>
            </a:r>
            <a:endParaRPr lang="en-GB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0" y="25146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6</a:t>
            </a:r>
            <a:endParaRPr lang="en-GB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114800" y="2057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</a:t>
            </a:r>
            <a:endParaRPr lang="en-GB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4419600"/>
            <a:ext cx="8763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সমকোণী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যাচাই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BC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পিথাগোরাসের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উপপাদ্য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যাচাই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693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304800"/>
            <a:ext cx="4648200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GB" sz="5400" b="1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1066800" y="1456730"/>
                <a:ext cx="7620000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ABC </a:t>
                </a:r>
                <a:r>
                  <a:rPr lang="en-US" sz="3600" b="1" dirty="0" err="1" smtClean="0">
                    <a:latin typeface="NikoshBAN" pitchFamily="2" charset="0"/>
                    <a:cs typeface="NikoshBAN" pitchFamily="2" charset="0"/>
                  </a:rPr>
                  <a:t>সমদ্বিবাহু</a:t>
                </a:r>
                <a:r>
                  <a:rPr lang="en-US" sz="3600" b="1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600" b="1" dirty="0" err="1" smtClean="0">
                    <a:latin typeface="NikoshBAN" pitchFamily="2" charset="0"/>
                    <a:cs typeface="NikoshBAN" pitchFamily="2" charset="0"/>
                  </a:rPr>
                  <a:t>সমকোণী</a:t>
                </a:r>
                <a:r>
                  <a:rPr lang="en-US" sz="3600" b="1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600" b="1" dirty="0" err="1" smtClean="0">
                    <a:latin typeface="NikoshBAN" pitchFamily="2" charset="0"/>
                    <a:cs typeface="NikoshBAN" pitchFamily="2" charset="0"/>
                  </a:rPr>
                  <a:t>ত্রিভুজের</a:t>
                </a:r>
                <a:r>
                  <a:rPr lang="en-US" sz="3600" b="1" dirty="0" smtClean="0">
                    <a:latin typeface="NikoshBAN" pitchFamily="2" charset="0"/>
                    <a:cs typeface="NikoshBAN" pitchFamily="2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3200" b="1" i="0" smtClean="0">
                        <a:latin typeface="Cambria Math"/>
                        <a:ea typeface="Cambria Math"/>
                        <a:cs typeface="NikoshBAN" pitchFamily="2" charset="0"/>
                      </a:rPr>
                      <m:t>∠</m:t>
                    </m:r>
                    <m:r>
                      <a:rPr lang="en-US" sz="3200" b="1" i="0" smtClean="0">
                        <a:latin typeface="Cambria Math"/>
                        <a:ea typeface="Cambria Math"/>
                        <a:cs typeface="NikoshBAN" pitchFamily="2" charset="0"/>
                      </a:rPr>
                      <m:t>𝐀</m:t>
                    </m:r>
                    <m:r>
                      <a:rPr lang="en-US" sz="3200" b="1" i="0" smtClean="0"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r>
                      <a:rPr lang="en-US" sz="3200" b="1" i="0" smtClean="0">
                        <a:latin typeface="Cambria Math"/>
                        <a:ea typeface="Cambria Math"/>
                        <a:cs typeface="NikoshBAN" pitchFamily="2" charset="0"/>
                      </a:rPr>
                      <m:t>𝟗𝟎</m:t>
                    </m:r>
                    <m:r>
                      <a:rPr lang="en-US" sz="3200" b="1" i="0" smtClean="0">
                        <a:latin typeface="Cambria Math"/>
                        <a:ea typeface="Cambria Math"/>
                        <a:cs typeface="NikoshBAN" pitchFamily="2" charset="0"/>
                      </a:rPr>
                      <m:t>°</m:t>
                    </m:r>
                  </m:oMath>
                </a14:m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600" b="1" dirty="0" err="1" smtClean="0">
                    <a:latin typeface="NikoshBAN" pitchFamily="2" charset="0"/>
                    <a:cs typeface="NikoshBAN" pitchFamily="2" charset="0"/>
                  </a:rPr>
                  <a:t>এবং</a:t>
                </a:r>
                <a:r>
                  <a:rPr lang="en-US" sz="3600" b="1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BD</a:t>
                </a:r>
                <a:r>
                  <a:rPr lang="en-US" sz="3600" b="1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600" b="1" dirty="0" err="1" smtClean="0">
                    <a:latin typeface="NikoshBAN" pitchFamily="2" charset="0"/>
                    <a:cs typeface="NikoshBAN" pitchFamily="2" charset="0"/>
                  </a:rPr>
                  <a:t>একটি</a:t>
                </a:r>
                <a:r>
                  <a:rPr lang="en-US" sz="3600" b="1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600" b="1" dirty="0" err="1" smtClean="0">
                    <a:latin typeface="NikoshBAN" pitchFamily="2" charset="0"/>
                    <a:cs typeface="NikoshBAN" pitchFamily="2" charset="0"/>
                  </a:rPr>
                  <a:t>মধ্যমা</a:t>
                </a:r>
                <a:r>
                  <a:rPr lang="en-US" sz="3600" b="1" dirty="0" smtClean="0">
                    <a:latin typeface="NikoshBAN" pitchFamily="2" charset="0"/>
                    <a:cs typeface="NikoshBAN" pitchFamily="2" charset="0"/>
                  </a:rPr>
                  <a:t>।</a:t>
                </a:r>
              </a:p>
              <a:p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ক)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উপরের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তথ্য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অনুসারে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চিত্রটি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আঁক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।</a:t>
                </a:r>
              </a:p>
              <a:p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খ) 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CD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en-US" sz="3600" dirty="0" smtClean="0">
                    <a:cs typeface="NikoshBAN" pitchFamily="2" charset="0"/>
                  </a:rPr>
                  <a:t>3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সেঃমিঃ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হলে,মধ্যমাটির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মান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কত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?</a:t>
                </a:r>
              </a:p>
              <a:p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গ)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প্রমাণ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কর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যে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800" b="1" i="0" smtClean="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en-US" sz="2800" b="1" i="0" smtClean="0">
                            <a:latin typeface="Cambria Math"/>
                            <a:cs typeface="NikoshBAN" pitchFamily="2" charset="0"/>
                          </a:rPr>
                          <m:t>𝐁𝐂</m:t>
                        </m:r>
                      </m:e>
                      <m:sup>
                        <m:r>
                          <a:rPr lang="en-US" sz="2800" b="1" i="0" smtClean="0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  <m:r>
                      <a:rPr lang="en-US" sz="2800" b="1" i="0" smtClean="0">
                        <a:latin typeface="Cambria Math"/>
                        <a:cs typeface="NikoshBAN" pitchFamily="2" charset="0"/>
                      </a:rPr>
                      <m:t>+</m:t>
                    </m:r>
                    <m:sSup>
                      <m:sSupPr>
                        <m:ctrlPr>
                          <a:rPr lang="en-US" sz="2800" b="1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800" b="1" i="0" smtClean="0">
                            <a:latin typeface="Cambria Math"/>
                            <a:cs typeface="NikoshBAN" pitchFamily="2" charset="0"/>
                          </a:rPr>
                          <m:t>𝐀𝐃</m:t>
                        </m:r>
                      </m:e>
                      <m:sup>
                        <m:r>
                          <a:rPr lang="en-US" sz="2800" b="1" i="0" smtClean="0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  <m:r>
                      <a:rPr lang="en-US" sz="2800" b="1" i="0" smtClean="0">
                        <a:latin typeface="Cambria Math"/>
                        <a:cs typeface="NikoshBAN" pitchFamily="2" charset="0"/>
                      </a:rPr>
                      <m:t>=</m:t>
                    </m:r>
                    <m:sSup>
                      <m:sSupPr>
                        <m:ctrlPr>
                          <a:rPr lang="en-US" sz="2800" b="1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800" b="1" i="0" smtClean="0">
                            <a:latin typeface="Cambria Math"/>
                            <a:cs typeface="NikoshBAN" pitchFamily="2" charset="0"/>
                          </a:rPr>
                          <m:t>𝐁𝐃</m:t>
                        </m:r>
                      </m:e>
                      <m:sup>
                        <m:r>
                          <a:rPr lang="en-US" sz="2800" b="1" i="0" smtClean="0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  <m:r>
                      <a:rPr lang="en-US" sz="2800" b="1" i="0" smtClean="0">
                        <a:latin typeface="Cambria Math"/>
                        <a:cs typeface="NikoshBAN" pitchFamily="2" charset="0"/>
                      </a:rPr>
                      <m:t>+</m:t>
                    </m:r>
                    <m:sSup>
                      <m:sSupPr>
                        <m:ctrlPr>
                          <a:rPr lang="en-US" sz="2800" b="1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800" b="1" i="0" smtClean="0">
                            <a:latin typeface="Cambria Math"/>
                            <a:cs typeface="NikoshBAN" pitchFamily="2" charset="0"/>
                          </a:rPr>
                          <m:t>𝐀𝐂</m:t>
                        </m:r>
                      </m:e>
                      <m:sup>
                        <m:r>
                          <a:rPr lang="en-US" sz="2800" b="1" i="0" smtClean="0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</m:oMath>
                </a14:m>
                <a:endParaRPr lang="en-GB" sz="36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456730"/>
                <a:ext cx="7620000" cy="2862322"/>
              </a:xfrm>
              <a:prstGeom prst="rect">
                <a:avLst/>
              </a:prstGeom>
              <a:blipFill rotWithShape="1">
                <a:blip r:embed="rId2"/>
                <a:stretch>
                  <a:fillRect l="-2400" t="-3191" b="-7021"/>
                </a:stretch>
              </a:blipFill>
            </p:spPr>
            <p:txBody>
              <a:bodyPr/>
              <a:lstStyle/>
              <a:p>
                <a:r>
                  <a:rPr lang="en-GB" dirty="0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85275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0" y="4495800"/>
            <a:ext cx="1828800" cy="182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Triangle 2"/>
          <p:cNvSpPr/>
          <p:nvPr/>
        </p:nvSpPr>
        <p:spPr>
          <a:xfrm>
            <a:off x="3810000" y="1981200"/>
            <a:ext cx="1828800" cy="251460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 rot="19424540">
            <a:off x="4427895" y="771023"/>
            <a:ext cx="3035978" cy="30800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95400" y="1981200"/>
            <a:ext cx="2514600" cy="2514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4400" y="685800"/>
            <a:ext cx="70866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spc="300" dirty="0" smtClean="0">
                <a:ln w="11430" cmpd="sng">
                  <a:solidFill>
                    <a:srgbClr val="FFFF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b="1" spc="300" dirty="0" err="1" smtClean="0">
                <a:ln w="1143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GB" sz="11500" b="1" spc="300" dirty="0">
              <a:ln w="11430" cmpd="sng">
                <a:solidFill>
                  <a:srgbClr val="FFFF00"/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292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3" grpId="1" animBg="1"/>
      <p:bldP spid="4" grpId="1" animBg="1"/>
      <p:bldP spid="5" grpId="1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7200" b="1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72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GB" sz="7200" b="1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2895600"/>
            <a:ext cx="70866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400" b="1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মহসীন</a:t>
            </a:r>
            <a:r>
              <a:rPr lang="en-US" sz="4400" b="1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আলম</a:t>
            </a:r>
            <a:r>
              <a:rPr lang="en-US" sz="4400" b="1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  </a:t>
            </a:r>
          </a:p>
          <a:p>
            <a:pPr algn="ctr"/>
            <a:r>
              <a:rPr lang="en-US" sz="28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এম,এস-সি</a:t>
            </a:r>
            <a:r>
              <a:rPr lang="en-US" sz="2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( </a:t>
            </a:r>
            <a:r>
              <a:rPr lang="en-US" sz="28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2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), </a:t>
            </a:r>
            <a:r>
              <a:rPr lang="en-US" sz="28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2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এড</a:t>
            </a:r>
            <a:r>
              <a:rPr lang="en-US" sz="2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, </a:t>
            </a:r>
            <a:endParaRPr lang="bn-BD" sz="2800" b="1" dirty="0" smtClean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  <a:r>
              <a:rPr lang="en-US" sz="2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( </a:t>
            </a:r>
            <a:r>
              <a:rPr lang="en-US" sz="28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2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)  </a:t>
            </a:r>
          </a:p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বাগেরহাট</a:t>
            </a:r>
            <a:r>
              <a:rPr lang="en-US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উচ্চ বিদ্যালয়</a:t>
            </a:r>
          </a:p>
          <a:p>
            <a:pPr algn="ctr"/>
            <a:r>
              <a:rPr lang="en-US" sz="28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ফেনী</a:t>
            </a:r>
            <a:r>
              <a:rPr lang="en-US" sz="2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2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ফেনী</a:t>
            </a:r>
            <a:r>
              <a:rPr lang="en-US" sz="2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 smtClean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902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533401"/>
            <a:ext cx="6705600" cy="1219200"/>
          </a:xfrm>
        </p:spPr>
        <p:txBody>
          <a:bodyPr anchor="t">
            <a:noAutofit/>
          </a:bodyPr>
          <a:lstStyle/>
          <a:p>
            <a:r>
              <a:rPr lang="en-US" sz="80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endParaRPr lang="en-GB" sz="9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95400" y="2133600"/>
            <a:ext cx="6400800" cy="3276600"/>
          </a:xfrm>
        </p:spPr>
        <p:txBody>
          <a:bodyPr>
            <a:noAutofit/>
          </a:bodyPr>
          <a:lstStyle/>
          <a:p>
            <a:r>
              <a:rPr lang="en-US" sz="4800" b="1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8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অষ্টম</a:t>
            </a:r>
            <a:r>
              <a:rPr lang="en-US" sz="48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48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4800" b="1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8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48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48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4800" b="1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8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5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5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5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5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endParaRPr lang="en-GB" sz="5400" dirty="0">
              <a:ln w="10160">
                <a:solidFill>
                  <a:schemeClr val="accent1"/>
                </a:solidFill>
                <a:prstDash val="solid"/>
              </a:ln>
              <a:solidFill>
                <a:srgbClr val="00B0F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457200" y="990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93E3D644-CBE6-4033-88DC-B12BEA713F10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7341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609600"/>
            <a:ext cx="8452052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9913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209800"/>
            <a:ext cx="7010400" cy="2862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পিথাগোরাসের</a:t>
            </a:r>
            <a:r>
              <a:rPr lang="en-US" sz="6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উপপাদ্য</a:t>
            </a:r>
            <a:endParaRPr lang="en-GB" sz="60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333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480060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GB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……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সমকোণী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যাচাই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পিথাগোরাসের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উপপাদ্য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পিথাগোরাসের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উপপাদ্য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যাচাই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পিথাগোরাসের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919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50127" y="2738735"/>
            <a:ext cx="1239981" cy="127015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3" name="Right Triangle 2"/>
          <p:cNvSpPr/>
          <p:nvPr/>
        </p:nvSpPr>
        <p:spPr>
          <a:xfrm>
            <a:off x="2770908" y="1129605"/>
            <a:ext cx="1219200" cy="160913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4" name="Rectangle 3"/>
          <p:cNvSpPr/>
          <p:nvPr/>
        </p:nvSpPr>
        <p:spPr>
          <a:xfrm rot="19342638">
            <a:off x="3196379" y="378797"/>
            <a:ext cx="1812744" cy="20114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5" name="Rectangle 4"/>
          <p:cNvSpPr/>
          <p:nvPr/>
        </p:nvSpPr>
        <p:spPr>
          <a:xfrm>
            <a:off x="1094508" y="1129604"/>
            <a:ext cx="1676400" cy="160913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6" name="TextBox 5"/>
          <p:cNvSpPr txBox="1"/>
          <p:nvPr/>
        </p:nvSpPr>
        <p:spPr>
          <a:xfrm>
            <a:off x="2292927" y="1600200"/>
            <a:ext cx="45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a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99508" y="2674203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b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04308" y="1372519"/>
            <a:ext cx="76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c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12481" y="4191000"/>
            <a:ext cx="1812744" cy="20114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12" name="Rectangle 11"/>
          <p:cNvSpPr/>
          <p:nvPr/>
        </p:nvSpPr>
        <p:spPr>
          <a:xfrm>
            <a:off x="4191000" y="4419600"/>
            <a:ext cx="1676400" cy="160913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13" name="Rectangle 12"/>
          <p:cNvSpPr/>
          <p:nvPr/>
        </p:nvSpPr>
        <p:spPr>
          <a:xfrm>
            <a:off x="7010400" y="4648200"/>
            <a:ext cx="1239981" cy="127015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9" name="TextBox 8"/>
          <p:cNvSpPr txBox="1"/>
          <p:nvPr/>
        </p:nvSpPr>
        <p:spPr>
          <a:xfrm>
            <a:off x="976747" y="4800600"/>
            <a:ext cx="6996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c</a:t>
            </a:r>
            <a:endParaRPr lang="en-GB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14800" y="4724400"/>
            <a:ext cx="68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a</a:t>
            </a:r>
            <a:endParaRPr lang="en-GB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00010" y="5029200"/>
            <a:ext cx="3913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b</a:t>
            </a:r>
            <a:endParaRPr lang="en-GB" sz="44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TextBox 17"/>
              <p:cNvSpPr txBox="1"/>
              <p:nvPr/>
            </p:nvSpPr>
            <p:spPr>
              <a:xfrm>
                <a:off x="1918853" y="6149433"/>
                <a:ext cx="602674" cy="784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400" b="1" i="0" smtClean="0">
                              <a:latin typeface="Cambria Math"/>
                            </a:rPr>
                            <m:t>𝐜</m:t>
                          </m:r>
                        </m:e>
                        <m:sup>
                          <m:r>
                            <a:rPr lang="en-US" sz="4400" b="1" i="0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4400" b="1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8853" y="6149433"/>
                <a:ext cx="602674" cy="78476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TextBox 18"/>
              <p:cNvSpPr txBox="1"/>
              <p:nvPr/>
            </p:nvSpPr>
            <p:spPr>
              <a:xfrm>
                <a:off x="4572000" y="6149433"/>
                <a:ext cx="1143000" cy="784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400" b="1" i="0" smtClean="0">
                              <a:latin typeface="Cambria Math"/>
                            </a:rPr>
                            <m:t>𝐚</m:t>
                          </m:r>
                        </m:e>
                        <m:sup>
                          <m:r>
                            <a:rPr lang="en-US" sz="4400" b="1" i="0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4400" b="1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6149433"/>
                <a:ext cx="1143000" cy="78476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TextBox 19"/>
              <p:cNvSpPr txBox="1"/>
              <p:nvPr/>
            </p:nvSpPr>
            <p:spPr>
              <a:xfrm>
                <a:off x="7195706" y="6212399"/>
                <a:ext cx="881494" cy="7218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0" smtClean="0">
                              <a:latin typeface="Cambria Math"/>
                            </a:rPr>
                            <m:t>𝐛</m:t>
                          </m:r>
                        </m:e>
                        <m:sup>
                          <m:r>
                            <a:rPr lang="en-US" sz="4000" b="1" i="0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40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706" y="6212399"/>
                <a:ext cx="881494" cy="7218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1" name="TextBox 20"/>
              <p:cNvSpPr txBox="1"/>
              <p:nvPr/>
            </p:nvSpPr>
            <p:spPr>
              <a:xfrm>
                <a:off x="3200400" y="4953000"/>
                <a:ext cx="744113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1" i="0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GB" sz="44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4953000"/>
                <a:ext cx="744113" cy="76944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2" name="TextBox 21"/>
              <p:cNvSpPr txBox="1"/>
              <p:nvPr/>
            </p:nvSpPr>
            <p:spPr>
              <a:xfrm>
                <a:off x="6096000" y="4876800"/>
                <a:ext cx="734495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1" i="0" smtClean="0">
                          <a:latin typeface="Cambria Math"/>
                          <a:ea typeface="Cambria Math"/>
                        </a:rPr>
                        <m:t>+</m:t>
                      </m:r>
                    </m:oMath>
                  </m:oMathPara>
                </a14:m>
                <a:endParaRPr lang="en-GB" sz="4400" b="1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876800"/>
                <a:ext cx="734495" cy="76944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930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  <p:bldP spid="7" grpId="0"/>
      <p:bldP spid="8" grpId="0"/>
      <p:bldP spid="11" grpId="0" animBg="1"/>
      <p:bldP spid="12" grpId="0" animBg="1"/>
      <p:bldP spid="13" grpId="0" animBg="1"/>
      <p:bldP spid="9" grpId="0"/>
      <p:bldP spid="15" grpId="0"/>
      <p:bldP spid="17" grpId="0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762000"/>
            <a:ext cx="586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পিথাগোরাসের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উপপাদ্য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GB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3048000"/>
            <a:ext cx="883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সমকোণী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অতিভুজের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অঙ্কিত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বর্গক্ষেত্রের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বাহুর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অঙ্কিত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বর্গক্ষেত্রদ্বয়ের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ক্ষেত্রফলের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সমষ্টির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694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990600"/>
            <a:ext cx="4343400" cy="419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2819400" y="2743200"/>
            <a:ext cx="1828800" cy="2438400"/>
          </a:xfrm>
          <a:prstGeom prst="rt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ight Triangle 6"/>
          <p:cNvSpPr/>
          <p:nvPr/>
        </p:nvSpPr>
        <p:spPr>
          <a:xfrm rot="16200000">
            <a:off x="4996344" y="3004660"/>
            <a:ext cx="1828800" cy="2525082"/>
          </a:xfrm>
          <a:prstGeom prst="rt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ight Triangle 10"/>
          <p:cNvSpPr/>
          <p:nvPr/>
        </p:nvSpPr>
        <p:spPr>
          <a:xfrm rot="5400000">
            <a:off x="3162300" y="647700"/>
            <a:ext cx="1828800" cy="2514600"/>
          </a:xfrm>
          <a:prstGeom prst="rt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10800000">
            <a:off x="5334000" y="990600"/>
            <a:ext cx="1828800" cy="2438400"/>
          </a:xfrm>
          <a:prstGeom prst="rt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72200" y="381000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</a:rPr>
              <a:t>b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86600" y="4038600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prstClr val="black"/>
                </a:solidFill>
              </a:rPr>
              <a:t>b</a:t>
            </a:r>
            <a:endParaRPr lang="en-US" sz="4800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0" y="4876800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prstClr val="black"/>
                </a:solidFill>
              </a:rPr>
              <a:t>a</a:t>
            </a:r>
            <a:endParaRPr lang="en-US" sz="4800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00400" y="5029200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</a:rPr>
              <a:t>b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38400" y="3657600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prstClr val="black"/>
                </a:solidFill>
              </a:rPr>
              <a:t>a</a:t>
            </a:r>
            <a:endParaRPr lang="en-US" sz="4800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06069" y="1447800"/>
            <a:ext cx="7181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</a:rPr>
              <a:t>b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38600" y="1515070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prstClr val="black"/>
                </a:solidFill>
              </a:rPr>
              <a:t>c</a:t>
            </a:r>
            <a:endParaRPr lang="en-US" sz="4800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67400" y="182880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prstClr val="black"/>
                </a:solidFill>
              </a:rPr>
              <a:t>c</a:t>
            </a:r>
            <a:endParaRPr lang="en-US" sz="4800" dirty="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38800" y="3581400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prstClr val="black"/>
                </a:solidFill>
              </a:rPr>
              <a:t>c</a:t>
            </a:r>
            <a:endParaRPr lang="en-US" sz="4800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33800" y="3512403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prstClr val="black"/>
                </a:solidFill>
              </a:rPr>
              <a:t>c</a:t>
            </a:r>
            <a:endParaRPr lang="en-US" sz="4800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81400" y="30480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prstClr val="black"/>
                </a:solidFill>
              </a:rPr>
              <a:t>a</a:t>
            </a:r>
            <a:endParaRPr lang="en-US" sz="48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62800" y="1219200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prstClr val="black"/>
                </a:solidFill>
              </a:rPr>
              <a:t>a</a:t>
            </a:r>
            <a:endParaRPr lang="en-US" sz="4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839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11" grpId="0" animBg="1"/>
      <p:bldP spid="12" grpId="0" animBg="1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155</Words>
  <Application>Microsoft Office PowerPoint</Application>
  <PresentationFormat>On-screen Show (4:3)</PresentationFormat>
  <Paragraphs>70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Office Theme</vt:lpstr>
      <vt:lpstr>1_Office Theme</vt:lpstr>
      <vt:lpstr>2_Office Theme</vt:lpstr>
      <vt:lpstr>3_Office Theme</vt:lpstr>
      <vt:lpstr>Slide 1</vt:lpstr>
      <vt:lpstr>শিক্ষক পরিচিতি</vt:lpstr>
      <vt:lpstr>পাঠ পরিচিতি </vt:lpstr>
      <vt:lpstr>Slide 4</vt:lpstr>
      <vt:lpstr>Slide 5</vt:lpstr>
      <vt:lpstr>শিখনফল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asib iqbal</dc:creator>
  <cp:lastModifiedBy>M Alom</cp:lastModifiedBy>
  <cp:revision>77</cp:revision>
  <dcterms:created xsi:type="dcterms:W3CDTF">2006-08-16T00:00:00Z</dcterms:created>
  <dcterms:modified xsi:type="dcterms:W3CDTF">2019-11-15T06:21:48Z</dcterms:modified>
</cp:coreProperties>
</file>