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72" r:id="rId2"/>
    <p:sldId id="275" r:id="rId3"/>
    <p:sldId id="258" r:id="rId4"/>
    <p:sldId id="260" r:id="rId5"/>
    <p:sldId id="284" r:id="rId6"/>
    <p:sldId id="281" r:id="rId7"/>
    <p:sldId id="280" r:id="rId8"/>
    <p:sldId id="262" r:id="rId9"/>
    <p:sldId id="276" r:id="rId10"/>
    <p:sldId id="282" r:id="rId11"/>
    <p:sldId id="283" r:id="rId12"/>
    <p:sldId id="278" r:id="rId13"/>
    <p:sldId id="263" r:id="rId14"/>
    <p:sldId id="266" r:id="rId15"/>
    <p:sldId id="267"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990884-0490-46F7-B5ED-9A34BC3D526D}" type="datetimeFigureOut">
              <a:rPr lang="en-US" smtClean="0"/>
              <a:pPr/>
              <a:t>11/15/2019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C2F086-516F-4E26-A5C1-C820F8C54ECE}" type="slidenum">
              <a:rPr lang="en-US" smtClean="0"/>
              <a:pPr/>
              <a:t>‹#›</a:t>
            </a:fld>
            <a:endParaRPr lang="en-US"/>
          </a:p>
        </p:txBody>
      </p:sp>
    </p:spTree>
    <p:extLst>
      <p:ext uri="{BB962C8B-B14F-4D97-AF65-F5344CB8AC3E}">
        <p14:creationId xmlns:p14="http://schemas.microsoft.com/office/powerpoint/2010/main" val="4227103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C2F086-516F-4E26-A5C1-C820F8C54ECE}" type="slidenum">
              <a:rPr lang="en-US" smtClean="0"/>
              <a:pPr/>
              <a:t>4</a:t>
            </a:fld>
            <a:endParaRPr lang="en-US"/>
          </a:p>
        </p:txBody>
      </p:sp>
    </p:spTree>
    <p:extLst>
      <p:ext uri="{BB962C8B-B14F-4D97-AF65-F5344CB8AC3E}">
        <p14:creationId xmlns:p14="http://schemas.microsoft.com/office/powerpoint/2010/main" val="205245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C2F086-516F-4E26-A5C1-C820F8C54ECE}" type="slidenum">
              <a:rPr lang="en-US" smtClean="0"/>
              <a:pPr/>
              <a:t>5</a:t>
            </a:fld>
            <a:endParaRPr lang="en-US"/>
          </a:p>
        </p:txBody>
      </p:sp>
    </p:spTree>
    <p:extLst>
      <p:ext uri="{BB962C8B-B14F-4D97-AF65-F5344CB8AC3E}">
        <p14:creationId xmlns:p14="http://schemas.microsoft.com/office/powerpoint/2010/main" val="326507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911E89-948E-4CA5-8AAE-4076CC5EC091}"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D0495-687B-485E-9DB8-C690604F01B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0588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1E89-948E-4CA5-8AAE-4076CC5EC091}"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D0495-687B-485E-9DB8-C690604F01BE}" type="slidenum">
              <a:rPr lang="en-US" smtClean="0"/>
              <a:pPr/>
              <a:t>‹#›</a:t>
            </a:fld>
            <a:endParaRPr lang="en-US"/>
          </a:p>
        </p:txBody>
      </p:sp>
    </p:spTree>
    <p:extLst>
      <p:ext uri="{BB962C8B-B14F-4D97-AF65-F5344CB8AC3E}">
        <p14:creationId xmlns:p14="http://schemas.microsoft.com/office/powerpoint/2010/main" val="179757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1E89-948E-4CA5-8AAE-4076CC5EC091}"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D0495-687B-485E-9DB8-C690604F01BE}" type="slidenum">
              <a:rPr lang="en-US" smtClean="0"/>
              <a:pPr/>
              <a:t>‹#›</a:t>
            </a:fld>
            <a:endParaRPr lang="en-US"/>
          </a:p>
        </p:txBody>
      </p:sp>
    </p:spTree>
    <p:extLst>
      <p:ext uri="{BB962C8B-B14F-4D97-AF65-F5344CB8AC3E}">
        <p14:creationId xmlns:p14="http://schemas.microsoft.com/office/powerpoint/2010/main" val="228199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1E89-948E-4CA5-8AAE-4076CC5EC091}"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D0495-687B-485E-9DB8-C690604F01BE}" type="slidenum">
              <a:rPr lang="en-US" smtClean="0"/>
              <a:pPr/>
              <a:t>‹#›</a:t>
            </a:fld>
            <a:endParaRPr lang="en-US"/>
          </a:p>
        </p:txBody>
      </p:sp>
    </p:spTree>
    <p:extLst>
      <p:ext uri="{BB962C8B-B14F-4D97-AF65-F5344CB8AC3E}">
        <p14:creationId xmlns:p14="http://schemas.microsoft.com/office/powerpoint/2010/main" val="357790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911E89-948E-4CA5-8AAE-4076CC5EC091}" type="datetimeFigureOut">
              <a:rPr lang="en-US" smtClean="0"/>
              <a:pPr/>
              <a:t>11/15/2019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D0495-687B-485E-9DB8-C690604F01BE}"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657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911E89-948E-4CA5-8AAE-4076CC5EC091}" type="datetimeFigureOut">
              <a:rPr lang="en-US" smtClean="0"/>
              <a:pPr/>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D0495-687B-485E-9DB8-C690604F01BE}" type="slidenum">
              <a:rPr lang="en-US" smtClean="0"/>
              <a:pPr/>
              <a:t>‹#›</a:t>
            </a:fld>
            <a:endParaRPr lang="en-US"/>
          </a:p>
        </p:txBody>
      </p:sp>
    </p:spTree>
    <p:extLst>
      <p:ext uri="{BB962C8B-B14F-4D97-AF65-F5344CB8AC3E}">
        <p14:creationId xmlns:p14="http://schemas.microsoft.com/office/powerpoint/2010/main" val="4138179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911E89-948E-4CA5-8AAE-4076CC5EC091}" type="datetimeFigureOut">
              <a:rPr lang="en-US" smtClean="0"/>
              <a:pPr/>
              <a:t>11/15/2019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1D0495-687B-485E-9DB8-C690604F01BE}" type="slidenum">
              <a:rPr lang="en-US" smtClean="0"/>
              <a:pPr/>
              <a:t>‹#›</a:t>
            </a:fld>
            <a:endParaRPr lang="en-US"/>
          </a:p>
        </p:txBody>
      </p:sp>
    </p:spTree>
    <p:extLst>
      <p:ext uri="{BB962C8B-B14F-4D97-AF65-F5344CB8AC3E}">
        <p14:creationId xmlns:p14="http://schemas.microsoft.com/office/powerpoint/2010/main" val="3846797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911E89-948E-4CA5-8AAE-4076CC5EC091}" type="datetimeFigureOut">
              <a:rPr lang="en-US" smtClean="0"/>
              <a:pPr/>
              <a:t>11/15/2019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1D0495-687B-485E-9DB8-C690604F01BE}" type="slidenum">
              <a:rPr lang="en-US" smtClean="0"/>
              <a:pPr/>
              <a:t>‹#›</a:t>
            </a:fld>
            <a:endParaRPr lang="en-US"/>
          </a:p>
        </p:txBody>
      </p:sp>
    </p:spTree>
    <p:extLst>
      <p:ext uri="{BB962C8B-B14F-4D97-AF65-F5344CB8AC3E}">
        <p14:creationId xmlns:p14="http://schemas.microsoft.com/office/powerpoint/2010/main" val="41822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9911E89-948E-4CA5-8AAE-4076CC5EC091}" type="datetimeFigureOut">
              <a:rPr lang="en-US" smtClean="0"/>
              <a:pPr/>
              <a:t>11/15/2019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91D0495-687B-485E-9DB8-C690604F01BE}" type="slidenum">
              <a:rPr lang="en-US" smtClean="0"/>
              <a:pPr/>
              <a:t>‹#›</a:t>
            </a:fld>
            <a:endParaRPr lang="en-US"/>
          </a:p>
        </p:txBody>
      </p:sp>
    </p:spTree>
    <p:extLst>
      <p:ext uri="{BB962C8B-B14F-4D97-AF65-F5344CB8AC3E}">
        <p14:creationId xmlns:p14="http://schemas.microsoft.com/office/powerpoint/2010/main" val="1714196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9911E89-948E-4CA5-8AAE-4076CC5EC091}" type="datetimeFigureOut">
              <a:rPr lang="en-US" smtClean="0"/>
              <a:pPr/>
              <a:t>11/15/2019</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91D0495-687B-485E-9DB8-C690604F01BE}" type="slidenum">
              <a:rPr lang="en-US" smtClean="0"/>
              <a:pPr/>
              <a:t>‹#›</a:t>
            </a:fld>
            <a:endParaRPr lang="en-US"/>
          </a:p>
        </p:txBody>
      </p:sp>
    </p:spTree>
    <p:extLst>
      <p:ext uri="{BB962C8B-B14F-4D97-AF65-F5344CB8AC3E}">
        <p14:creationId xmlns:p14="http://schemas.microsoft.com/office/powerpoint/2010/main" val="3083342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911E89-948E-4CA5-8AAE-4076CC5EC091}" type="datetimeFigureOut">
              <a:rPr lang="en-US" smtClean="0"/>
              <a:pPr/>
              <a:t>11/15/2019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D0495-687B-485E-9DB8-C690604F01BE}" type="slidenum">
              <a:rPr lang="en-US" smtClean="0"/>
              <a:pPr/>
              <a:t>‹#›</a:t>
            </a:fld>
            <a:endParaRPr lang="en-US"/>
          </a:p>
        </p:txBody>
      </p:sp>
    </p:spTree>
    <p:extLst>
      <p:ext uri="{BB962C8B-B14F-4D97-AF65-F5344CB8AC3E}">
        <p14:creationId xmlns:p14="http://schemas.microsoft.com/office/powerpoint/2010/main" val="1079386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9911E89-948E-4CA5-8AAE-4076CC5EC091}" type="datetimeFigureOut">
              <a:rPr lang="en-US" smtClean="0"/>
              <a:pPr/>
              <a:t>11/15/2019</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91D0495-687B-485E-9DB8-C690604F01BE}" type="slidenum">
              <a:rPr lang="en-US" smtClean="0"/>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5508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4.jpg"/><Relationship Id="rId7" Type="http://schemas.openxmlformats.org/officeDocument/2006/relationships/image" Target="../media/image7.gi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6.png"/><Relationship Id="rId7" Type="http://schemas.openxmlformats.org/officeDocument/2006/relationships/image" Target="../media/image3.jp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2.jp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52400"/>
            <a:ext cx="5638800" cy="609600"/>
          </a:xfrm>
          <a:solidFill>
            <a:schemeClr val="bg1"/>
          </a:solidFill>
        </p:spPr>
        <p:txBody>
          <a:bodyPr/>
          <a:lstStyle/>
          <a:p>
            <a:pPr algn="ctr"/>
            <a:r>
              <a:rPr lang="bn-IN" sz="2800" dirty="0" smtClean="0"/>
              <a:t>সুপ্রিয় শিক্ষার্থীবৃন্দ সবাইকে স্বাগত</a:t>
            </a:r>
            <a:r>
              <a:rPr lang="en-US" sz="2800" dirty="0" smtClean="0"/>
              <a:t>……</a:t>
            </a:r>
            <a:r>
              <a:rPr lang="bn-IN" sz="2800" dirty="0" smtClean="0"/>
              <a:t> </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1295400"/>
            <a:ext cx="1828800" cy="18218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31" y="1381783"/>
            <a:ext cx="1823146" cy="16627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1309047"/>
            <a:ext cx="2385017" cy="18082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4468" y="1260926"/>
            <a:ext cx="1940052" cy="1879092"/>
          </a:xfrm>
          <a:prstGeom prst="rect">
            <a:avLst/>
          </a:prstGeom>
        </p:spPr>
      </p:pic>
      <p:pic>
        <p:nvPicPr>
          <p:cNvPr id="8" name="Picture 7" descr="class-room-2.jpg"/>
          <p:cNvPicPr>
            <a:picLocks noChangeAspect="1"/>
          </p:cNvPicPr>
          <p:nvPr/>
        </p:nvPicPr>
        <p:blipFill>
          <a:blip r:embed="rId6"/>
          <a:stretch>
            <a:fillRect/>
          </a:stretch>
        </p:blipFill>
        <p:spPr>
          <a:xfrm>
            <a:off x="275352" y="3429000"/>
            <a:ext cx="2239248" cy="1778000"/>
          </a:xfrm>
          <a:prstGeom prst="rect">
            <a:avLst/>
          </a:prstGeom>
        </p:spPr>
      </p:pic>
      <p:pic>
        <p:nvPicPr>
          <p:cNvPr id="9" name="Picture 8" descr="708dd350b34ef75d6c6f72b21161b10e-5a859b98f164b.png"/>
          <p:cNvPicPr>
            <a:picLocks noChangeAspect="1"/>
          </p:cNvPicPr>
          <p:nvPr/>
        </p:nvPicPr>
        <p:blipFill>
          <a:blip r:embed="rId7"/>
          <a:stretch>
            <a:fillRect/>
          </a:stretch>
        </p:blipFill>
        <p:spPr>
          <a:xfrm>
            <a:off x="3048000" y="3429000"/>
            <a:ext cx="2610347" cy="1793922"/>
          </a:xfrm>
          <a:prstGeom prst="rect">
            <a:avLst/>
          </a:prstGeom>
        </p:spPr>
      </p:pic>
      <p:pic>
        <p:nvPicPr>
          <p:cNvPr id="10" name="Picture 9" descr="E-Commerce.gif"/>
          <p:cNvPicPr>
            <a:picLocks noChangeAspect="1"/>
          </p:cNvPicPr>
          <p:nvPr/>
        </p:nvPicPr>
        <p:blipFill>
          <a:blip r:embed="rId8"/>
          <a:stretch>
            <a:fillRect/>
          </a:stretch>
        </p:blipFill>
        <p:spPr>
          <a:xfrm>
            <a:off x="6019800" y="3465394"/>
            <a:ext cx="2743200" cy="190499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0">
        <p15:prstTrans prst="curtains"/>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a:spLocks noGrp="1"/>
          </p:cNvSpPr>
          <p:nvPr>
            <p:ph type="ctrTitle"/>
          </p:nvPr>
        </p:nvSpPr>
        <p:spPr>
          <a:xfrm>
            <a:off x="2304766" y="301094"/>
            <a:ext cx="4191000" cy="874777"/>
          </a:xfrm>
        </p:spPr>
        <p:txBody>
          <a:bodyPr>
            <a:normAutofit/>
          </a:bodyPr>
          <a:lstStyle/>
          <a:p>
            <a:pPr algn="ctr"/>
            <a:r>
              <a:rPr lang="bn-IN" sz="3600" dirty="0" smtClean="0"/>
              <a:t>ছবির দিকে লক্ষ করি</a:t>
            </a:r>
            <a:endParaRPr lang="en-US" sz="2800" dirty="0"/>
          </a:p>
        </p:txBody>
      </p:sp>
      <p:pic>
        <p:nvPicPr>
          <p:cNvPr id="7" name="Picture 6" descr="class-room-2.jpg"/>
          <p:cNvPicPr>
            <a:picLocks noChangeAspect="1"/>
          </p:cNvPicPr>
          <p:nvPr/>
        </p:nvPicPr>
        <p:blipFill>
          <a:blip r:embed="rId2"/>
          <a:stretch>
            <a:fillRect/>
          </a:stretch>
        </p:blipFill>
        <p:spPr>
          <a:xfrm>
            <a:off x="2152366" y="1447800"/>
            <a:ext cx="4495800" cy="2819400"/>
          </a:xfrm>
          <a:prstGeom prst="rect">
            <a:avLst/>
          </a:prstGeom>
        </p:spPr>
      </p:pic>
    </p:spTree>
    <p:extLst>
      <p:ext uri="{BB962C8B-B14F-4D97-AF65-F5344CB8AC3E}">
        <p14:creationId xmlns:p14="http://schemas.microsoft.com/office/powerpoint/2010/main" val="3104652281"/>
      </p:ext>
    </p:extLst>
  </p:cSld>
  <p:clrMapOvr>
    <a:masterClrMapping/>
  </p:clrMapOvr>
  <p:transition spd="slow" advTm="0">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457200"/>
            <a:ext cx="4152900" cy="533400"/>
          </a:xfrm>
        </p:spPr>
        <p:txBody>
          <a:bodyPr>
            <a:normAutofit fontScale="90000"/>
          </a:bodyPr>
          <a:lstStyle/>
          <a:p>
            <a:pPr algn="ctr"/>
            <a:r>
              <a:rPr lang="bn-IN" sz="3600" dirty="0" smtClean="0"/>
              <a:t>দলগত কাজ</a:t>
            </a:r>
            <a:endParaRPr lang="en-US" sz="3600" dirty="0"/>
          </a:p>
        </p:txBody>
      </p:sp>
      <p:sp>
        <p:nvSpPr>
          <p:cNvPr id="3" name="Subtitle 2"/>
          <p:cNvSpPr>
            <a:spLocks noGrp="1"/>
          </p:cNvSpPr>
          <p:nvPr>
            <p:ph type="subTitle" idx="1"/>
          </p:nvPr>
        </p:nvSpPr>
        <p:spPr>
          <a:xfrm>
            <a:off x="0" y="3886200"/>
            <a:ext cx="9144000" cy="2971800"/>
          </a:xfrm>
          <a:solidFill>
            <a:schemeClr val="bg1"/>
          </a:solidFill>
        </p:spPr>
        <p:txBody>
          <a:bodyPr>
            <a:normAutofit/>
          </a:bodyPr>
          <a:lstStyle/>
          <a:p>
            <a:pPr algn="ctr"/>
            <a:r>
              <a:rPr lang="bn-IN" sz="4000" b="1" dirty="0" smtClean="0">
                <a:solidFill>
                  <a:schemeClr val="tx1"/>
                </a:solidFill>
              </a:rPr>
              <a:t>শিক্ষার মান বৃদ্ধিতে ই-লার্নিং কী ভূমিকা রাখতে পারে দলে আলোচনা করে উপস্থাপন কর।</a:t>
            </a:r>
            <a:endParaRPr lang="en-US" sz="4000" b="1" dirty="0">
              <a:solidFill>
                <a:schemeClr val="tx1"/>
              </a:solidFill>
            </a:endParaRPr>
          </a:p>
        </p:txBody>
      </p:sp>
      <p:pic>
        <p:nvPicPr>
          <p:cNvPr id="1026" name="Picture 2" descr="C:\Users\HP\Pictures\tCOI6c6VQnySFqMTp7ns_OpenSchoolsOnline-UNSDSN-Jaipur.jpg.png"/>
          <p:cNvPicPr>
            <a:picLocks noChangeAspect="1" noChangeArrowheads="1"/>
          </p:cNvPicPr>
          <p:nvPr/>
        </p:nvPicPr>
        <p:blipFill>
          <a:blip r:embed="rId2"/>
          <a:srcRect/>
          <a:stretch>
            <a:fillRect/>
          </a:stretch>
        </p:blipFill>
        <p:spPr bwMode="auto">
          <a:xfrm>
            <a:off x="1943100" y="1219200"/>
            <a:ext cx="5105400" cy="2209800"/>
          </a:xfrm>
          <a:prstGeom prst="rect">
            <a:avLst/>
          </a:prstGeom>
          <a:noFill/>
        </p:spPr>
      </p:pic>
    </p:spTree>
    <p:extLst>
      <p:ext uri="{BB962C8B-B14F-4D97-AF65-F5344CB8AC3E}">
        <p14:creationId xmlns:p14="http://schemas.microsoft.com/office/powerpoint/2010/main" val="2607972216"/>
      </p:ext>
    </p:extLst>
  </p:cSld>
  <p:clrMapOvr>
    <a:masterClrMapping/>
  </p:clrMapOvr>
  <p:transition spd="slow" advTm="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2000"/>
                                        <p:tgtEl>
                                          <p:spTgt spid="1026"/>
                                        </p:tgtEl>
                                      </p:cBhvr>
                                    </p:animEffect>
                                    <p:anim calcmode="lin" valueType="num">
                                      <p:cBhvr>
                                        <p:cTn id="15" dur="2000" fill="hold"/>
                                        <p:tgtEl>
                                          <p:spTgt spid="1026"/>
                                        </p:tgtEl>
                                        <p:attrNameLst>
                                          <p:attrName>ppt_w</p:attrName>
                                        </p:attrNameLst>
                                      </p:cBhvr>
                                      <p:tavLst>
                                        <p:tav tm="0" fmla="#ppt_w*sin(2.5*pi*$)">
                                          <p:val>
                                            <p:fltVal val="0"/>
                                          </p:val>
                                        </p:tav>
                                        <p:tav tm="100000">
                                          <p:val>
                                            <p:fltVal val="1"/>
                                          </p:val>
                                        </p:tav>
                                      </p:tavLst>
                                    </p:anim>
                                    <p:anim calcmode="lin" valueType="num">
                                      <p:cBhvr>
                                        <p:cTn id="16"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2" presetClass="emph" presetSubtype="0" fill="hold" grpId="0" nodeType="clickEffect">
                                  <p:stCondLst>
                                    <p:cond delay="0"/>
                                  </p:stCondLst>
                                  <p:childTnLst>
                                    <p:animRot by="120000">
                                      <p:cBhvr>
                                        <p:cTn id="20" dur="100" fill="hold">
                                          <p:stCondLst>
                                            <p:cond delay="0"/>
                                          </p:stCondLst>
                                        </p:cTn>
                                        <p:tgtEl>
                                          <p:spTgt spid="3">
                                            <p:bg/>
                                          </p:spTgt>
                                        </p:tgtEl>
                                        <p:attrNameLst>
                                          <p:attrName>r</p:attrName>
                                        </p:attrNameLst>
                                      </p:cBhvr>
                                    </p:animRot>
                                    <p:animRot by="-240000">
                                      <p:cBhvr>
                                        <p:cTn id="21" dur="200" fill="hold">
                                          <p:stCondLst>
                                            <p:cond delay="200"/>
                                          </p:stCondLst>
                                        </p:cTn>
                                        <p:tgtEl>
                                          <p:spTgt spid="3">
                                            <p:bg/>
                                          </p:spTgt>
                                        </p:tgtEl>
                                        <p:attrNameLst>
                                          <p:attrName>r</p:attrName>
                                        </p:attrNameLst>
                                      </p:cBhvr>
                                    </p:animRot>
                                    <p:animRot by="240000">
                                      <p:cBhvr>
                                        <p:cTn id="22" dur="200" fill="hold">
                                          <p:stCondLst>
                                            <p:cond delay="400"/>
                                          </p:stCondLst>
                                        </p:cTn>
                                        <p:tgtEl>
                                          <p:spTgt spid="3">
                                            <p:bg/>
                                          </p:spTgt>
                                        </p:tgtEl>
                                        <p:attrNameLst>
                                          <p:attrName>r</p:attrName>
                                        </p:attrNameLst>
                                      </p:cBhvr>
                                    </p:animRot>
                                    <p:animRot by="-240000">
                                      <p:cBhvr>
                                        <p:cTn id="23" dur="200" fill="hold">
                                          <p:stCondLst>
                                            <p:cond delay="600"/>
                                          </p:stCondLst>
                                        </p:cTn>
                                        <p:tgtEl>
                                          <p:spTgt spid="3">
                                            <p:bg/>
                                          </p:spTgt>
                                        </p:tgtEl>
                                        <p:attrNameLst>
                                          <p:attrName>r</p:attrName>
                                        </p:attrNameLst>
                                      </p:cBhvr>
                                    </p:animRot>
                                    <p:animRot by="120000">
                                      <p:cBhvr>
                                        <p:cTn id="24" dur="200" fill="hold">
                                          <p:stCondLst>
                                            <p:cond delay="800"/>
                                          </p:stCondLst>
                                        </p:cTn>
                                        <p:tgtEl>
                                          <p:spTgt spid="3">
                                            <p:bg/>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3">
                                            <p:txEl>
                                              <p:pRg st="0" end="0"/>
                                            </p:txEl>
                                          </p:spTgt>
                                        </p:tgtEl>
                                        <p:attrNameLst>
                                          <p:attrName>r</p:attrName>
                                        </p:attrNameLst>
                                      </p:cBhvr>
                                    </p:animRot>
                                    <p:animRot by="-240000">
                                      <p:cBhvr>
                                        <p:cTn id="29" dur="200" fill="hold">
                                          <p:stCondLst>
                                            <p:cond delay="200"/>
                                          </p:stCondLst>
                                        </p:cTn>
                                        <p:tgtEl>
                                          <p:spTgt spid="3">
                                            <p:txEl>
                                              <p:pRg st="0" end="0"/>
                                            </p:txEl>
                                          </p:spTgt>
                                        </p:tgtEl>
                                        <p:attrNameLst>
                                          <p:attrName>r</p:attrName>
                                        </p:attrNameLst>
                                      </p:cBhvr>
                                    </p:animRot>
                                    <p:animRot by="240000">
                                      <p:cBhvr>
                                        <p:cTn id="30" dur="200" fill="hold">
                                          <p:stCondLst>
                                            <p:cond delay="400"/>
                                          </p:stCondLst>
                                        </p:cTn>
                                        <p:tgtEl>
                                          <p:spTgt spid="3">
                                            <p:txEl>
                                              <p:pRg st="0" end="0"/>
                                            </p:txEl>
                                          </p:spTgt>
                                        </p:tgtEl>
                                        <p:attrNameLst>
                                          <p:attrName>r</p:attrName>
                                        </p:attrNameLst>
                                      </p:cBhvr>
                                    </p:animRot>
                                    <p:animRot by="-240000">
                                      <p:cBhvr>
                                        <p:cTn id="31" dur="200" fill="hold">
                                          <p:stCondLst>
                                            <p:cond delay="600"/>
                                          </p:stCondLst>
                                        </p:cTn>
                                        <p:tgtEl>
                                          <p:spTgt spid="3">
                                            <p:txEl>
                                              <p:pRg st="0" end="0"/>
                                            </p:txEl>
                                          </p:spTgt>
                                        </p:tgtEl>
                                        <p:attrNameLst>
                                          <p:attrName>r</p:attrName>
                                        </p:attrNameLst>
                                      </p:cBhvr>
                                    </p:animRot>
                                    <p:animRot by="120000">
                                      <p:cBhvr>
                                        <p:cTn id="32"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304800"/>
            <a:ext cx="4038600" cy="762000"/>
          </a:xfrm>
          <a:solidFill>
            <a:schemeClr val="bg1"/>
          </a:solidFill>
        </p:spPr>
        <p:txBody>
          <a:bodyPr>
            <a:normAutofit/>
          </a:bodyPr>
          <a:lstStyle/>
          <a:p>
            <a:pPr algn="ctr"/>
            <a:r>
              <a:rPr lang="bn-IN" sz="3600" b="1" dirty="0" smtClean="0">
                <a:solidFill>
                  <a:schemeClr val="tx1"/>
                </a:solidFill>
              </a:rPr>
              <a:t>ছবির দিকে লক্ষ করি</a:t>
            </a:r>
            <a:endParaRPr lang="en-US" sz="3600" b="1" dirty="0">
              <a:solidFill>
                <a:schemeClr val="tx1"/>
              </a:solidFill>
            </a:endParaRPr>
          </a:p>
        </p:txBody>
      </p:sp>
      <p:sp>
        <p:nvSpPr>
          <p:cNvPr id="3" name="Subtitle 2"/>
          <p:cNvSpPr>
            <a:spLocks noGrp="1"/>
          </p:cNvSpPr>
          <p:nvPr>
            <p:ph type="subTitle" idx="1"/>
          </p:nvPr>
        </p:nvSpPr>
        <p:spPr>
          <a:xfrm>
            <a:off x="0" y="3657600"/>
            <a:ext cx="9144000" cy="3200400"/>
          </a:xfrm>
          <a:solidFill>
            <a:schemeClr val="bg1"/>
          </a:solidFill>
        </p:spPr>
        <p:txBody>
          <a:bodyPr/>
          <a:lstStyle/>
          <a:p>
            <a:endParaRPr lang="bn-IN" sz="3200" b="1" dirty="0" smtClean="0">
              <a:solidFill>
                <a:schemeClr val="tx1"/>
              </a:solidFill>
            </a:endParaRPr>
          </a:p>
          <a:p>
            <a:pPr algn="ctr"/>
            <a:r>
              <a:rPr lang="bn-IN" sz="3200" b="1" dirty="0" smtClean="0">
                <a:solidFill>
                  <a:schemeClr val="tx1"/>
                </a:solidFill>
              </a:rPr>
              <a:t>হাসপাতালে না এসে ও টেলিফোন বা ভিডি ও কলের মাধ্যমে বিশেষজ্ঞ ডাক্তারগণ সেবা বা পরামর্শ দিয়ে থাকেন আর এটাকে বলা হচ্ছে টেলিমেডিসিন বা ই-স্বাস্থ্য সেবা</a:t>
            </a:r>
            <a:r>
              <a:rPr lang="bn-IN" sz="2000" dirty="0" smtClean="0">
                <a:solidFill>
                  <a:schemeClr val="tx1"/>
                </a:solidFill>
              </a:rPr>
              <a:t>।</a:t>
            </a:r>
          </a:p>
          <a:p>
            <a:endParaRPr lang="en-US" sz="2400" dirty="0"/>
          </a:p>
        </p:txBody>
      </p:sp>
      <p:pic>
        <p:nvPicPr>
          <p:cNvPr id="4" name="Picture 3" descr="708dd350b34ef75d6c6f72b21161b10e-5a859b98f164b.png"/>
          <p:cNvPicPr>
            <a:picLocks noChangeAspect="1"/>
          </p:cNvPicPr>
          <p:nvPr/>
        </p:nvPicPr>
        <p:blipFill>
          <a:blip r:embed="rId2" cstate="print"/>
          <a:stretch>
            <a:fillRect/>
          </a:stretch>
        </p:blipFill>
        <p:spPr>
          <a:xfrm>
            <a:off x="0" y="1371600"/>
            <a:ext cx="9144000" cy="2286000"/>
          </a:xfrm>
          <a:prstGeom prst="rect">
            <a:avLst/>
          </a:prstGeom>
        </p:spPr>
      </p:pic>
    </p:spTree>
    <p:extLst>
      <p:ext uri="{BB962C8B-B14F-4D97-AF65-F5344CB8AC3E}">
        <p14:creationId xmlns:p14="http://schemas.microsoft.com/office/powerpoint/2010/main" val="3508236482"/>
      </p:ext>
    </p:extLst>
  </p:cSld>
  <p:clrMapOvr>
    <a:masterClrMapping/>
  </p:clrMapOvr>
  <p:transition spd="slow" advTm="0">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grpId="0" nodeType="clickEffect">
                                  <p:stCondLst>
                                    <p:cond delay="0"/>
                                  </p:stCondLst>
                                  <p:childTnLst>
                                    <p:animScale>
                                      <p:cBhvr>
                                        <p:cTn id="20" dur="2000" fill="hold"/>
                                        <p:tgtEl>
                                          <p:spTgt spid="3">
                                            <p:bg/>
                                          </p:spTgt>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381001"/>
            <a:ext cx="3813412" cy="533399"/>
          </a:xfrm>
        </p:spPr>
        <p:txBody>
          <a:bodyPr/>
          <a:lstStyle/>
          <a:p>
            <a:pPr algn="ctr"/>
            <a:r>
              <a:rPr lang="bn-IN" sz="2400" dirty="0" smtClean="0"/>
              <a:t>ছবির দিকে লক্ষ করি</a:t>
            </a:r>
            <a:endParaRPr lang="en-US" sz="2400" dirty="0"/>
          </a:p>
        </p:txBody>
      </p:sp>
      <p:sp>
        <p:nvSpPr>
          <p:cNvPr id="3" name="Subtitle 2"/>
          <p:cNvSpPr>
            <a:spLocks noGrp="1"/>
          </p:cNvSpPr>
          <p:nvPr>
            <p:ph type="subTitle" idx="1"/>
          </p:nvPr>
        </p:nvSpPr>
        <p:spPr>
          <a:xfrm>
            <a:off x="0" y="2286000"/>
            <a:ext cx="9157648" cy="4572000"/>
          </a:xfrm>
          <a:solidFill>
            <a:schemeClr val="bg1"/>
          </a:solidFill>
        </p:spPr>
        <p:txBody>
          <a:bodyPr>
            <a:noAutofit/>
          </a:bodyPr>
          <a:lstStyle/>
          <a:p>
            <a:endParaRPr lang="bn-IN" sz="2000" b="1" dirty="0" smtClean="0">
              <a:solidFill>
                <a:schemeClr val="tx1"/>
              </a:solidFill>
            </a:endParaRPr>
          </a:p>
          <a:p>
            <a:r>
              <a:rPr lang="bn-IN" sz="2000" b="1" dirty="0" smtClean="0">
                <a:solidFill>
                  <a:schemeClr val="tx1"/>
                </a:solidFill>
              </a:rPr>
              <a:t>এখন ইলেকট্রনিক এর মাধ্যমে বানিজ্য করা যায় যার প্রচলিত নাম ই-কর্মাস বা ই-বানিজ্য এর প্রথম সুবিধা বা পদ্বতি বিক্রেতার সংগে ক্রেতার সরাসরি যোগাযোগ </a:t>
            </a:r>
          </a:p>
          <a:p>
            <a:r>
              <a:rPr lang="bn-IN" sz="2000" b="1" dirty="0" smtClean="0">
                <a:solidFill>
                  <a:schemeClr val="tx1"/>
                </a:solidFill>
              </a:rPr>
              <a:t> বিক্রেতা তার পণ্যের ছবি,ভিডিও দিয়ে ইন্টারনেটে তার দোকানটি খুলে বসতে পারেন।এজন্য তার নিজস্ব একটা ওয়েব সাইট থাকতে হবে ।ক্রেতা অনলাইনে পছন্দের পণ্যটি পছন্দ করেন এবং ডেবিট ক্রেডিট এর মাধ্যমে মূল্য পরিশোধ করেন।এছাড়া ও মোবাইল ব্যাংকিংযের মাধ্যমে মূল্য পরিশোধ করা যায়।মূল্য প্রাপ্তির পর বিক্রেতা তার পণ্যটি ক্রেতা নিজে অথবা পণ্য (কুরিয়ার সার্ভিসের মাধ্যমে)পাঠিয়ে দেন।মোবাইল বা কার্ড ছাড়া ও ই-কর্মাসে আরো একটি বিল পরিশোধ পদ্বতি বা সুবিধা রয়েছে এটিকে বলা হয় প্রাপ্তির পর পরিশোধ বা ক্যাশ অন ডেলিভারী (</a:t>
            </a:r>
            <a:r>
              <a:rPr lang="en-US" sz="2000" b="1" dirty="0" smtClean="0">
                <a:solidFill>
                  <a:schemeClr val="tx1"/>
                </a:solidFill>
              </a:rPr>
              <a:t>COD)</a:t>
            </a:r>
            <a:r>
              <a:rPr lang="bn-IN" sz="2000" b="1" dirty="0" smtClean="0">
                <a:solidFill>
                  <a:schemeClr val="tx1"/>
                </a:solidFill>
              </a:rPr>
              <a:t> ক্রেতা বিক্রেতার ওয়েব সাইটে বসে পছন্দের পণ্যটি অর্ডার দেন। বিক্রেতা তখন পণ্যটি ক্রেতার কাছে পাঠিয়ে দেন ক্রেতা পণ্য পেয়ে বিল পরিশোধ করেন।</a:t>
            </a:r>
            <a:endParaRPr lang="en-US" sz="2000" b="1" dirty="0">
              <a:solidFill>
                <a:schemeClr val="tx1"/>
              </a:solidFill>
            </a:endParaRPr>
          </a:p>
        </p:txBody>
      </p:sp>
      <p:pic>
        <p:nvPicPr>
          <p:cNvPr id="5" name="Picture 4" descr="E-Commerce.gif"/>
          <p:cNvPicPr>
            <a:picLocks noChangeAspect="1"/>
          </p:cNvPicPr>
          <p:nvPr/>
        </p:nvPicPr>
        <p:blipFill>
          <a:blip r:embed="rId2"/>
          <a:stretch>
            <a:fillRect/>
          </a:stretch>
        </p:blipFill>
        <p:spPr>
          <a:xfrm>
            <a:off x="2133600" y="1143000"/>
            <a:ext cx="4267200"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3">
                                            <p:bg/>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8" presetClass="emph" presetSubtype="0" fill="hold" grpId="0" nodeType="clickEffect">
                                  <p:stCondLst>
                                    <p:cond delay="0"/>
                                  </p:stCondLst>
                                  <p:childTnLst>
                                    <p:animRot by="21600000">
                                      <p:cBhvr>
                                        <p:cTn id="19" dur="2000" fill="hold"/>
                                        <p:tgtEl>
                                          <p:spTgt spid="3">
                                            <p:txEl>
                                              <p:pRg st="1" end="1"/>
                                            </p:txEl>
                                          </p:spTgt>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grpId="0" nodeType="clickEffect">
                                  <p:stCondLst>
                                    <p:cond delay="0"/>
                                  </p:stCondLst>
                                  <p:childTnLst>
                                    <p:animRot by="21600000">
                                      <p:cBhvr>
                                        <p:cTn id="23"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28600"/>
            <a:ext cx="2895600" cy="609600"/>
          </a:xfrm>
        </p:spPr>
        <p:txBody>
          <a:bodyPr>
            <a:normAutofit/>
          </a:bodyPr>
          <a:lstStyle/>
          <a:p>
            <a:pPr algn="ctr"/>
            <a:r>
              <a:rPr lang="bn-IN" sz="3600" dirty="0" smtClean="0">
                <a:solidFill>
                  <a:schemeClr val="tx1"/>
                </a:solidFill>
              </a:rPr>
              <a:t>মূল্যায়ন</a:t>
            </a:r>
            <a:endParaRPr lang="en-US" sz="3600" dirty="0">
              <a:solidFill>
                <a:schemeClr val="tx1"/>
              </a:solidFill>
            </a:endParaRPr>
          </a:p>
        </p:txBody>
      </p:sp>
      <p:sp>
        <p:nvSpPr>
          <p:cNvPr id="3" name="Subtitle 2"/>
          <p:cNvSpPr>
            <a:spLocks noGrp="1"/>
          </p:cNvSpPr>
          <p:nvPr>
            <p:ph type="subTitle" idx="1"/>
          </p:nvPr>
        </p:nvSpPr>
        <p:spPr>
          <a:xfrm>
            <a:off x="0" y="926910"/>
            <a:ext cx="9144000" cy="5931090"/>
          </a:xfrm>
          <a:solidFill>
            <a:schemeClr val="bg1"/>
          </a:solidFill>
        </p:spPr>
        <p:txBody>
          <a:bodyPr>
            <a:normAutofit lnSpcReduction="10000"/>
          </a:bodyPr>
          <a:lstStyle/>
          <a:p>
            <a:pPr algn="just"/>
            <a:r>
              <a:rPr lang="bn-IN" sz="2800" b="1" dirty="0" smtClean="0">
                <a:solidFill>
                  <a:schemeClr val="tx1"/>
                </a:solidFill>
              </a:rPr>
              <a:t>১।ই-লার্নিং কি? (ক) ইলেকট্রনিক পদ্বতিতে শিক্ষাদান</a:t>
            </a:r>
          </a:p>
          <a:p>
            <a:pPr algn="just"/>
            <a:r>
              <a:rPr lang="bn-IN" sz="2800" b="1" dirty="0" smtClean="0">
                <a:solidFill>
                  <a:schemeClr val="tx1"/>
                </a:solidFill>
              </a:rPr>
              <a:t>(খ) হাসপাতাল (গ) মাদ্রাসা (ঘ) সংরক্ষন</a:t>
            </a:r>
          </a:p>
          <a:p>
            <a:pPr algn="ctr"/>
            <a:r>
              <a:rPr lang="bn-IN" sz="2800" b="1" dirty="0" smtClean="0">
                <a:solidFill>
                  <a:schemeClr val="tx1"/>
                </a:solidFill>
              </a:rPr>
              <a:t>উত্তর - ক</a:t>
            </a:r>
          </a:p>
          <a:p>
            <a:pPr algn="just"/>
            <a:r>
              <a:rPr lang="bn-IN" sz="2800" b="1" dirty="0" smtClean="0">
                <a:solidFill>
                  <a:schemeClr val="tx1"/>
                </a:solidFill>
              </a:rPr>
              <a:t>২। ই-কমার্স কী ? (ক) প্রতিষ্ঠান (খ) লাভ (গ) টাকা (ঘ) ইলেকট্রনিকের মাধ্যমে বানিজ্য</a:t>
            </a:r>
          </a:p>
          <a:p>
            <a:pPr algn="ctr"/>
            <a:r>
              <a:rPr lang="bn-IN" sz="2800" b="1" dirty="0" smtClean="0">
                <a:solidFill>
                  <a:schemeClr val="tx1"/>
                </a:solidFill>
              </a:rPr>
              <a:t>উত্তর-ঘ</a:t>
            </a:r>
          </a:p>
          <a:p>
            <a:pPr algn="just"/>
            <a:r>
              <a:rPr lang="bn-IN" sz="2800" b="1" dirty="0" smtClean="0">
                <a:solidFill>
                  <a:schemeClr val="tx1"/>
                </a:solidFill>
              </a:rPr>
              <a:t>৩। ই-স্বাস্থ্য সেবা কি? (ক) সিনেমা দেখা (খ) গান শোনা (গ) গল্প  করা (ঘ) টেলিফোন ও ভিডিও কলের মাধ্যমে চিকিৎসা পদ্বতি</a:t>
            </a:r>
          </a:p>
          <a:p>
            <a:pPr algn="ctr"/>
            <a:r>
              <a:rPr lang="bn-IN" sz="2800" b="1" dirty="0" smtClean="0">
                <a:solidFill>
                  <a:schemeClr val="tx1"/>
                </a:solidFill>
              </a:rPr>
              <a:t>উত্তর-ঘ</a:t>
            </a:r>
          </a:p>
          <a:p>
            <a:pPr algn="ctr"/>
            <a:r>
              <a:rPr lang="bn-IN" sz="2800" b="1" dirty="0" smtClean="0">
                <a:solidFill>
                  <a:schemeClr val="tx1"/>
                </a:solidFill>
              </a:rPr>
              <a:t>৪। কম্পিউটারের জনকের নাম কী ? (ক) মার্কজুকার বার্গ (খ) বিল গেটস (গ) গুগলিয়েলমো মার্কনি (ঘ) চার্লস ব্যাবেজ । উত্তর - ঘ</a:t>
            </a:r>
          </a:p>
          <a:p>
            <a:pPr algn="ctr"/>
            <a:endParaRPr lang="en-US" sz="2800" b="1" dirty="0">
              <a:solidFill>
                <a:schemeClr val="bg1"/>
              </a:solidFill>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
                                        </p:tgtEl>
                                        <p:attrNameLst>
                                          <p:attrName>style.color</p:attrName>
                                        </p:attrNameLst>
                                      </p:cBhvr>
                                      <p:to>
                                        <a:schemeClr val="bg1"/>
                                      </p:to>
                                    </p:animClr>
                                    <p:animClr clrSpc="rgb" dir="cw">
                                      <p:cBhvr>
                                        <p:cTn id="7" dur="250" autoRev="1" fill="remove"/>
                                        <p:tgtEl>
                                          <p:spTgt spid="2"/>
                                        </p:tgtEl>
                                        <p:attrNameLst>
                                          <p:attrName>fillcolor</p:attrName>
                                        </p:attrNameLst>
                                      </p:cBhvr>
                                      <p:to>
                                        <a:schemeClr val="bg1"/>
                                      </p:to>
                                    </p:animClr>
                                    <p:set>
                                      <p:cBhvr>
                                        <p:cTn id="8" dur="250" autoRev="1" fill="remove"/>
                                        <p:tgtEl>
                                          <p:spTgt spid="2"/>
                                        </p:tgtEl>
                                        <p:attrNameLst>
                                          <p:attrName>fill.type</p:attrName>
                                        </p:attrNameLst>
                                      </p:cBhvr>
                                      <p:to>
                                        <p:strVal val="solid"/>
                                      </p:to>
                                    </p:set>
                                    <p:set>
                                      <p:cBhvr>
                                        <p:cTn id="9" dur="250" autoRev="1" fill="remove"/>
                                        <p:tgtEl>
                                          <p:spTgt spid="2"/>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randombar(horizontal)">
                                      <p:cBhvr>
                                        <p:cTn id="14" dur="500"/>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9" dur="500"/>
                                        <p:tgtEl>
                                          <p:spTgt spid="3">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randombar(horizontal)">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962400"/>
            <a:ext cx="9144000" cy="3124200"/>
          </a:xfrm>
          <a:solidFill>
            <a:schemeClr val="bg1"/>
          </a:solidFill>
        </p:spPr>
        <p:txBody>
          <a:bodyPr/>
          <a:lstStyle/>
          <a:p>
            <a:pPr algn="ctr"/>
            <a:r>
              <a:rPr lang="bn-IN" sz="4400" b="1" dirty="0" smtClean="0">
                <a:solidFill>
                  <a:schemeClr val="tx1"/>
                </a:solidFill>
              </a:rPr>
              <a:t>ই-স্বাস্থ্য সেবা ও ই- কমার্সের গুরুত্ব লিখে আনবে।</a:t>
            </a:r>
            <a:endParaRPr lang="en-US" sz="4400" b="1" dirty="0">
              <a:solidFill>
                <a:schemeClr val="tx1"/>
              </a:solidFill>
            </a:endParaRPr>
          </a:p>
        </p:txBody>
      </p:sp>
      <p:pic>
        <p:nvPicPr>
          <p:cNvPr id="1026" name="Picture 2" descr="C:\Users\HP\Pictures\Institute_of_Statistical_Research_and_Training_(ISRT),_University_of_Dhaka.jpg"/>
          <p:cNvPicPr>
            <a:picLocks noChangeAspect="1" noChangeArrowheads="1"/>
          </p:cNvPicPr>
          <p:nvPr/>
        </p:nvPicPr>
        <p:blipFill>
          <a:blip r:embed="rId2"/>
          <a:srcRect/>
          <a:stretch>
            <a:fillRect/>
          </a:stretch>
        </p:blipFill>
        <p:spPr bwMode="auto">
          <a:xfrm>
            <a:off x="2276746" y="1447800"/>
            <a:ext cx="3971654" cy="2438400"/>
          </a:xfrm>
          <a:prstGeom prst="rect">
            <a:avLst/>
          </a:prstGeom>
          <a:noFill/>
        </p:spPr>
      </p:pic>
      <p:sp>
        <p:nvSpPr>
          <p:cNvPr id="5" name="TextBox 4"/>
          <p:cNvSpPr txBox="1"/>
          <p:nvPr/>
        </p:nvSpPr>
        <p:spPr>
          <a:xfrm>
            <a:off x="2590800" y="609600"/>
            <a:ext cx="3657600" cy="646331"/>
          </a:xfrm>
          <a:prstGeom prst="rect">
            <a:avLst/>
          </a:prstGeom>
          <a:noFill/>
        </p:spPr>
        <p:txBody>
          <a:bodyPr wrap="square" rtlCol="0">
            <a:spAutoFit/>
          </a:bodyPr>
          <a:lstStyle/>
          <a:p>
            <a:pPr algn="ctr"/>
            <a:r>
              <a:rPr lang="bn-IN" sz="3600" dirty="0" smtClean="0"/>
              <a:t>বাড়ির কাজ</a:t>
            </a:r>
            <a:endParaRPr lang="en-US" dirty="0"/>
          </a:p>
        </p:txBody>
      </p:sp>
    </p:spTree>
  </p:cSld>
  <p:clrMapOvr>
    <a:masterClrMapping/>
  </p:clrMapOvr>
  <p:transition spd="slow" advTm="0">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1026"/>
                                        </p:tgtEl>
                                        <p:attrNameLst>
                                          <p:attrName>style.opacity</p:attrName>
                                        </p:attrNameLst>
                                      </p:cBhvr>
                                      <p:to>
                                        <p:strVal val="0.5"/>
                                      </p:to>
                                    </p:set>
                                    <p:animEffect filter="image" prLst="opacity: 0.5">
                                      <p:cBhvr rctx="IE">
                                        <p:cTn id="12" dur="indefinite"/>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mph" presetSubtype="0" fill="hold" grpId="0" nodeType="clickEffect">
                                  <p:stCondLst>
                                    <p:cond delay="0"/>
                                  </p:stCondLst>
                                  <p:childTnLst>
                                    <p:anim calcmode="discrete" valueType="str">
                                      <p:cBhvr override="childStyle">
                                        <p:cTn id="16" dur="2000" fill="hold"/>
                                        <p:tgtEl>
                                          <p:spTgt spid="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381000"/>
            <a:ext cx="3200400" cy="761999"/>
          </a:xfrm>
          <a:solidFill>
            <a:schemeClr val="bg1"/>
          </a:solidFill>
        </p:spPr>
        <p:txBody>
          <a:bodyPr/>
          <a:lstStyle/>
          <a:p>
            <a:pPr algn="ctr"/>
            <a:r>
              <a:rPr lang="bn-IN" sz="4000" dirty="0" smtClean="0"/>
              <a:t>ধন্যবাদ</a:t>
            </a:r>
            <a:endParaRPr lang="en-US" dirty="0"/>
          </a:p>
        </p:txBody>
      </p:sp>
      <p:sp>
        <p:nvSpPr>
          <p:cNvPr id="3" name="Subtitle 2"/>
          <p:cNvSpPr>
            <a:spLocks noGrp="1"/>
          </p:cNvSpPr>
          <p:nvPr>
            <p:ph type="subTitle" idx="1"/>
          </p:nvPr>
        </p:nvSpPr>
        <p:spPr>
          <a:xfrm>
            <a:off x="0" y="4343400"/>
            <a:ext cx="9144000" cy="2514600"/>
          </a:xfrm>
          <a:solidFill>
            <a:schemeClr val="bg1"/>
          </a:solidFill>
          <a:ln>
            <a:solidFill>
              <a:schemeClr val="bg2">
                <a:lumMod val="50000"/>
              </a:schemeClr>
            </a:solidFill>
          </a:ln>
        </p:spPr>
        <p:txBody>
          <a:bodyPr/>
          <a:lstStyle/>
          <a:p>
            <a:pPr algn="ctr"/>
            <a:r>
              <a:rPr lang="bn-IN" sz="3600" dirty="0" smtClean="0">
                <a:solidFill>
                  <a:schemeClr val="tx1"/>
                </a:solidFill>
              </a:rPr>
              <a:t>সবাই ভালো থেকো আগামী ক্লাসে আবার দেখা হবে ।</a:t>
            </a:r>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71600"/>
            <a:ext cx="1420358" cy="12954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574" y="1340893"/>
            <a:ext cx="1503426" cy="132610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1377287"/>
            <a:ext cx="1600199" cy="128971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4600" y="1313700"/>
            <a:ext cx="1828800" cy="1429500"/>
          </a:xfrm>
          <a:prstGeom prst="rect">
            <a:avLst/>
          </a:prstGeom>
        </p:spPr>
      </p:pic>
      <p:pic>
        <p:nvPicPr>
          <p:cNvPr id="10" name="Picture 9" descr="708dd350b34ef75d6c6f72b21161b10e-5a859b98f164b.png"/>
          <p:cNvPicPr>
            <a:picLocks noChangeAspect="1"/>
          </p:cNvPicPr>
          <p:nvPr/>
        </p:nvPicPr>
        <p:blipFill>
          <a:blip r:embed="rId6" cstate="print"/>
          <a:stretch>
            <a:fillRect/>
          </a:stretch>
        </p:blipFill>
        <p:spPr>
          <a:xfrm>
            <a:off x="206742" y="2743200"/>
            <a:ext cx="1468374" cy="1600200"/>
          </a:xfrm>
          <a:prstGeom prst="rect">
            <a:avLst/>
          </a:prstGeom>
        </p:spPr>
      </p:pic>
      <p:pic>
        <p:nvPicPr>
          <p:cNvPr id="11" name="Picture 10" descr="E-Commerce.gif"/>
          <p:cNvPicPr>
            <a:picLocks noChangeAspect="1"/>
          </p:cNvPicPr>
          <p:nvPr/>
        </p:nvPicPr>
        <p:blipFill>
          <a:blip r:embed="rId7"/>
          <a:stretch>
            <a:fillRect/>
          </a:stretch>
        </p:blipFill>
        <p:spPr>
          <a:xfrm>
            <a:off x="2057400" y="2819399"/>
            <a:ext cx="2514600" cy="1447802"/>
          </a:xfrm>
          <a:prstGeom prst="rect">
            <a:avLst/>
          </a:prstGeom>
        </p:spPr>
      </p:pic>
      <p:pic>
        <p:nvPicPr>
          <p:cNvPr id="12" name="Picture 11" descr="class-room-2.jpg"/>
          <p:cNvPicPr>
            <a:picLocks noChangeAspect="1"/>
          </p:cNvPicPr>
          <p:nvPr/>
        </p:nvPicPr>
        <p:blipFill>
          <a:blip r:embed="rId8"/>
          <a:stretch>
            <a:fillRect/>
          </a:stretch>
        </p:blipFill>
        <p:spPr>
          <a:xfrm>
            <a:off x="5487536" y="2868872"/>
            <a:ext cx="2818264" cy="13716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P\Downloads\received_940441939627123.jpeg"/>
          <p:cNvPicPr>
            <a:picLocks noChangeAspect="1" noChangeArrowheads="1"/>
          </p:cNvPicPr>
          <p:nvPr/>
        </p:nvPicPr>
        <p:blipFill>
          <a:blip r:embed="rId2"/>
          <a:srcRect/>
          <a:stretch>
            <a:fillRect/>
          </a:stretch>
        </p:blipFill>
        <p:spPr bwMode="auto">
          <a:xfrm>
            <a:off x="1295400" y="1792574"/>
            <a:ext cx="1524000" cy="12586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671015" y="701385"/>
            <a:ext cx="2772770" cy="646331"/>
          </a:xfrm>
          <a:prstGeom prst="rect">
            <a:avLst/>
          </a:prstGeom>
          <a:noFill/>
        </p:spPr>
        <p:txBody>
          <a:bodyPr wrap="square" rtlCol="0">
            <a:spAutoFit/>
          </a:bodyPr>
          <a:lstStyle/>
          <a:p>
            <a:pPr algn="ctr"/>
            <a:r>
              <a:rPr lang="en-US" sz="3600" dirty="0" err="1" smtClean="0">
                <a:solidFill>
                  <a:schemeClr val="tx2"/>
                </a:solidFill>
              </a:rPr>
              <a:t>শিক্ষক</a:t>
            </a:r>
            <a:r>
              <a:rPr lang="en-US" sz="3600" dirty="0" smtClean="0">
                <a:solidFill>
                  <a:schemeClr val="tx2"/>
                </a:solidFill>
              </a:rPr>
              <a:t> </a:t>
            </a:r>
            <a:r>
              <a:rPr lang="bn-IN" sz="3600" dirty="0" smtClean="0">
                <a:solidFill>
                  <a:schemeClr val="tx2"/>
                </a:solidFill>
              </a:rPr>
              <a:t>পরিচিতি</a:t>
            </a:r>
            <a:endParaRPr lang="en-US" dirty="0">
              <a:solidFill>
                <a:schemeClr val="tx2"/>
              </a:solidFill>
            </a:endParaRPr>
          </a:p>
        </p:txBody>
      </p:sp>
      <p:sp>
        <p:nvSpPr>
          <p:cNvPr id="5" name="Rectangle 4"/>
          <p:cNvSpPr/>
          <p:nvPr/>
        </p:nvSpPr>
        <p:spPr>
          <a:xfrm>
            <a:off x="5181600" y="3594480"/>
            <a:ext cx="3563203" cy="2862322"/>
          </a:xfrm>
          <a:prstGeom prst="rect">
            <a:avLst/>
          </a:prstGeom>
        </p:spPr>
        <p:txBody>
          <a:bodyPr wrap="square">
            <a:spAutoFit/>
          </a:bodyPr>
          <a:lstStyle/>
          <a:p>
            <a:r>
              <a:rPr lang="bn-IN" sz="3600" dirty="0"/>
              <a:t>শ্রেণীঃ </a:t>
            </a:r>
            <a:r>
              <a:rPr lang="bn-IN" sz="3600" dirty="0" smtClean="0"/>
              <a:t>নবম-দশম</a:t>
            </a:r>
            <a:r>
              <a:rPr lang="bn-IN" sz="3600" dirty="0"/>
              <a:t/>
            </a:r>
            <a:br>
              <a:rPr lang="bn-IN" sz="3600" dirty="0"/>
            </a:br>
            <a:r>
              <a:rPr lang="bn-IN" sz="3600" dirty="0"/>
              <a:t>বিষয়ঃ তথ্য ও যোগাযোগ </a:t>
            </a:r>
            <a:r>
              <a:rPr lang="bn-IN" sz="3600" dirty="0" smtClean="0"/>
              <a:t>প্রযুক্তি</a:t>
            </a:r>
            <a:r>
              <a:rPr lang="en-US" sz="3600" dirty="0"/>
              <a:t> </a:t>
            </a:r>
            <a:r>
              <a:rPr lang="bn-IN" sz="3600" dirty="0"/>
              <a:t/>
            </a:r>
            <a:br>
              <a:rPr lang="bn-IN" sz="3600" dirty="0"/>
            </a:br>
            <a:r>
              <a:rPr lang="bn-IN" sz="3600" dirty="0"/>
              <a:t>সময়ঃ ৫০ মিনিট</a:t>
            </a:r>
            <a:br>
              <a:rPr lang="bn-IN" sz="3600" dirty="0"/>
            </a:br>
            <a:r>
              <a:rPr lang="bn-IN" sz="3600" dirty="0"/>
              <a:t>তারিখঃ </a:t>
            </a:r>
            <a:r>
              <a:rPr lang="bn-IN" sz="3600" dirty="0" smtClean="0"/>
              <a:t>৪-৪-১৯</a:t>
            </a:r>
            <a:endParaRPr lang="en-US" sz="3600" dirty="0"/>
          </a:p>
        </p:txBody>
      </p:sp>
      <p:sp>
        <p:nvSpPr>
          <p:cNvPr id="6" name="TextBox 5"/>
          <p:cNvSpPr txBox="1"/>
          <p:nvPr/>
        </p:nvSpPr>
        <p:spPr>
          <a:xfrm>
            <a:off x="5302155" y="603007"/>
            <a:ext cx="2772770" cy="646331"/>
          </a:xfrm>
          <a:prstGeom prst="rect">
            <a:avLst/>
          </a:prstGeom>
          <a:noFill/>
        </p:spPr>
        <p:txBody>
          <a:bodyPr wrap="square" rtlCol="0">
            <a:spAutoFit/>
          </a:bodyPr>
          <a:lstStyle/>
          <a:p>
            <a:pPr algn="ctr"/>
            <a:r>
              <a:rPr lang="bn-IN" sz="3600" dirty="0" smtClean="0">
                <a:solidFill>
                  <a:schemeClr val="tx2"/>
                </a:solidFill>
              </a:rPr>
              <a:t>পাঠ</a:t>
            </a:r>
            <a:r>
              <a:rPr lang="en-US" sz="3600" dirty="0" smtClean="0">
                <a:solidFill>
                  <a:schemeClr val="tx2"/>
                </a:solidFill>
              </a:rPr>
              <a:t> </a:t>
            </a:r>
            <a:r>
              <a:rPr lang="bn-IN" sz="3600" dirty="0" smtClean="0">
                <a:solidFill>
                  <a:schemeClr val="tx2"/>
                </a:solidFill>
              </a:rPr>
              <a:t>পরিচিতি</a:t>
            </a:r>
            <a:endParaRPr lang="en-US"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371600"/>
            <a:ext cx="2436125" cy="2100618"/>
          </a:xfrm>
          <a:prstGeom prst="rect">
            <a:avLst/>
          </a:prstGeom>
        </p:spPr>
      </p:pic>
      <p:sp>
        <p:nvSpPr>
          <p:cNvPr id="8" name="TextBox 7"/>
          <p:cNvSpPr txBox="1"/>
          <p:nvPr/>
        </p:nvSpPr>
        <p:spPr>
          <a:xfrm>
            <a:off x="0" y="3533632"/>
            <a:ext cx="4876800" cy="2308324"/>
          </a:xfrm>
          <a:prstGeom prst="rect">
            <a:avLst/>
          </a:prstGeom>
          <a:noFill/>
        </p:spPr>
        <p:txBody>
          <a:bodyPr wrap="square" rtlCol="0">
            <a:spAutoFit/>
          </a:bodyPr>
          <a:lstStyle/>
          <a:p>
            <a:pPr algn="ctr"/>
            <a:r>
              <a:rPr lang="en-US" sz="3600" dirty="0" err="1" smtClean="0"/>
              <a:t>মোছাঃ</a:t>
            </a:r>
            <a:r>
              <a:rPr lang="en-US" sz="3600" dirty="0" smtClean="0"/>
              <a:t> </a:t>
            </a:r>
            <a:r>
              <a:rPr lang="en-US" sz="3600" dirty="0" err="1" smtClean="0"/>
              <a:t>শিউলী</a:t>
            </a:r>
            <a:r>
              <a:rPr lang="en-US" sz="3600" dirty="0" smtClean="0"/>
              <a:t> </a:t>
            </a:r>
            <a:r>
              <a:rPr lang="en-US" sz="3600" dirty="0" err="1" smtClean="0"/>
              <a:t>বেগম</a:t>
            </a:r>
            <a:endParaRPr lang="en-US" sz="3600" dirty="0" smtClean="0"/>
          </a:p>
          <a:p>
            <a:pPr algn="ctr"/>
            <a:r>
              <a:rPr lang="en-US" sz="3600" dirty="0" err="1" smtClean="0"/>
              <a:t>আরজিদেবীপুর</a:t>
            </a:r>
            <a:r>
              <a:rPr lang="en-US" sz="3600" dirty="0" smtClean="0"/>
              <a:t> </a:t>
            </a:r>
            <a:r>
              <a:rPr lang="en-US" sz="3600" dirty="0" err="1" smtClean="0"/>
              <a:t>শিয়ালকোট</a:t>
            </a:r>
            <a:r>
              <a:rPr lang="en-US" sz="3600" dirty="0" smtClean="0"/>
              <a:t> </a:t>
            </a:r>
            <a:r>
              <a:rPr lang="en-US" sz="3600" dirty="0" err="1" smtClean="0"/>
              <a:t>আলিম</a:t>
            </a:r>
            <a:r>
              <a:rPr lang="en-US" sz="3600" dirty="0" smtClean="0"/>
              <a:t> </a:t>
            </a:r>
            <a:r>
              <a:rPr lang="en-US" sz="3600" dirty="0" err="1" smtClean="0"/>
              <a:t>মাদ্রাসা</a:t>
            </a:r>
            <a:r>
              <a:rPr lang="en-US" sz="3600" dirty="0" smtClean="0"/>
              <a:t> </a:t>
            </a:r>
          </a:p>
          <a:p>
            <a:pPr algn="ctr"/>
            <a:r>
              <a:rPr lang="en-US" sz="3600" dirty="0" err="1" smtClean="0"/>
              <a:t>সহকারী</a:t>
            </a:r>
            <a:r>
              <a:rPr lang="en-US" sz="3600" dirty="0" smtClean="0"/>
              <a:t> </a:t>
            </a:r>
            <a:r>
              <a:rPr lang="en-US" sz="3600" dirty="0" err="1" smtClean="0"/>
              <a:t>শিক্ষক</a:t>
            </a:r>
            <a:r>
              <a:rPr lang="en-US" sz="3600" dirty="0" smtClean="0"/>
              <a:t> ( </a:t>
            </a:r>
            <a:r>
              <a:rPr lang="en-US" sz="3600" dirty="0" err="1" smtClean="0"/>
              <a:t>আইসিটি</a:t>
            </a:r>
            <a:r>
              <a:rPr lang="en-US" sz="3600" dirty="0" smtClean="0"/>
              <a:t> )</a:t>
            </a:r>
            <a:endParaRPr lang="en-US" sz="3600" dirty="0"/>
          </a:p>
        </p:txBody>
      </p:sp>
    </p:spTree>
    <p:extLst>
      <p:ext uri="{BB962C8B-B14F-4D97-AF65-F5344CB8AC3E}">
        <p14:creationId xmlns:p14="http://schemas.microsoft.com/office/powerpoint/2010/main" val="3338188697"/>
      </p:ext>
    </p:extLst>
  </p:cSld>
  <p:clrMapOvr>
    <a:masterClrMapping/>
  </p:clrMapOvr>
  <p:transition advTm="0">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47900" y="457200"/>
            <a:ext cx="4191000" cy="874777"/>
          </a:xfrm>
        </p:spPr>
        <p:txBody>
          <a:bodyPr>
            <a:normAutofit/>
          </a:bodyPr>
          <a:lstStyle/>
          <a:p>
            <a:pPr algn="ctr"/>
            <a:r>
              <a:rPr lang="bn-IN" sz="3600" dirty="0" smtClean="0"/>
              <a:t>ছবির দিকে লক্ষ করি</a:t>
            </a:r>
            <a:endParaRPr lang="en-US" sz="2800" dirty="0"/>
          </a:p>
        </p:txBody>
      </p:sp>
      <p:pic>
        <p:nvPicPr>
          <p:cNvPr id="4" name="Picture 3" descr="class-room-2.jpg"/>
          <p:cNvPicPr>
            <a:picLocks noChangeAspect="1"/>
          </p:cNvPicPr>
          <p:nvPr/>
        </p:nvPicPr>
        <p:blipFill>
          <a:blip r:embed="rId2"/>
          <a:stretch>
            <a:fillRect/>
          </a:stretch>
        </p:blipFill>
        <p:spPr>
          <a:xfrm>
            <a:off x="381000" y="3990833"/>
            <a:ext cx="2514600" cy="1778000"/>
          </a:xfrm>
          <a:prstGeom prst="rect">
            <a:avLst/>
          </a:prstGeom>
        </p:spPr>
      </p:pic>
      <p:pic>
        <p:nvPicPr>
          <p:cNvPr id="5" name="Picture 4" descr="708dd350b34ef75d6c6f72b21161b10e-5a859b98f164b.png"/>
          <p:cNvPicPr>
            <a:picLocks noChangeAspect="1"/>
          </p:cNvPicPr>
          <p:nvPr/>
        </p:nvPicPr>
        <p:blipFill>
          <a:blip r:embed="rId3"/>
          <a:stretch>
            <a:fillRect/>
          </a:stretch>
        </p:blipFill>
        <p:spPr>
          <a:xfrm>
            <a:off x="3352800" y="3997656"/>
            <a:ext cx="2743200" cy="1905000"/>
          </a:xfrm>
          <a:prstGeom prst="rect">
            <a:avLst/>
          </a:prstGeom>
        </p:spPr>
      </p:pic>
      <p:pic>
        <p:nvPicPr>
          <p:cNvPr id="7" name="Picture 6" descr="E-Commerce.gif"/>
          <p:cNvPicPr>
            <a:picLocks noChangeAspect="1"/>
          </p:cNvPicPr>
          <p:nvPr/>
        </p:nvPicPr>
        <p:blipFill>
          <a:blip r:embed="rId4"/>
          <a:stretch>
            <a:fillRect/>
          </a:stretch>
        </p:blipFill>
        <p:spPr>
          <a:xfrm>
            <a:off x="6324600" y="3962400"/>
            <a:ext cx="2476500" cy="19049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331" y="1381783"/>
            <a:ext cx="1823146" cy="166275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7384" y="1447800"/>
            <a:ext cx="1940052" cy="175260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7200" y="1447800"/>
            <a:ext cx="2385017" cy="166947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4200" y="1295400"/>
            <a:ext cx="1828800" cy="182187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ractur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762000"/>
            <a:ext cx="3200400" cy="707886"/>
          </a:xfrm>
          <a:prstGeom prst="rect">
            <a:avLst/>
          </a:prstGeom>
          <a:noFill/>
        </p:spPr>
        <p:txBody>
          <a:bodyPr wrap="square" rtlCol="0">
            <a:spAutoFit/>
          </a:bodyPr>
          <a:lstStyle/>
          <a:p>
            <a:pPr algn="ctr"/>
            <a:r>
              <a:rPr lang="bn-IN" sz="4000" dirty="0" smtClean="0"/>
              <a:t>আজকের পাঠ</a:t>
            </a:r>
            <a:endParaRPr lang="en-US" dirty="0"/>
          </a:p>
        </p:txBody>
      </p:sp>
      <p:sp>
        <p:nvSpPr>
          <p:cNvPr id="6" name="TextBox 5"/>
          <p:cNvSpPr txBox="1"/>
          <p:nvPr/>
        </p:nvSpPr>
        <p:spPr>
          <a:xfrm>
            <a:off x="-11373" y="2362200"/>
            <a:ext cx="9079173" cy="1200329"/>
          </a:xfrm>
          <a:prstGeom prst="rect">
            <a:avLst/>
          </a:prstGeom>
          <a:noFill/>
        </p:spPr>
        <p:txBody>
          <a:bodyPr wrap="square" rtlCol="0">
            <a:spAutoFit/>
          </a:bodyPr>
          <a:lstStyle/>
          <a:p>
            <a:pPr algn="ctr"/>
            <a:r>
              <a:rPr lang="bn-IN" sz="3600" dirty="0" smtClean="0"/>
              <a:t>তথ্য ও যোগাযোগ প্রযুক্তি এবং আমাদের বাংলাদেশ</a:t>
            </a:r>
            <a:endParaRPr lang="en-US" dirty="0"/>
          </a:p>
        </p:txBody>
      </p:sp>
    </p:spTree>
  </p:cSld>
  <p:clrMapOvr>
    <a:masterClrMapping/>
  </p:clrMapOvr>
  <p:transition spd="slow" advTm="0">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762000"/>
            <a:ext cx="3200400" cy="769441"/>
          </a:xfrm>
          <a:prstGeom prst="rect">
            <a:avLst/>
          </a:prstGeom>
          <a:noFill/>
        </p:spPr>
        <p:txBody>
          <a:bodyPr wrap="square" rtlCol="0">
            <a:spAutoFit/>
          </a:bodyPr>
          <a:lstStyle/>
          <a:p>
            <a:pPr algn="ctr"/>
            <a:r>
              <a:rPr lang="bn-IN" sz="4400" smtClean="0"/>
              <a:t>শিখন ফল</a:t>
            </a:r>
            <a:endParaRPr lang="en-US" dirty="0"/>
          </a:p>
        </p:txBody>
      </p:sp>
      <p:sp>
        <p:nvSpPr>
          <p:cNvPr id="6" name="TextBox 5"/>
          <p:cNvSpPr txBox="1"/>
          <p:nvPr/>
        </p:nvSpPr>
        <p:spPr>
          <a:xfrm>
            <a:off x="0" y="1981200"/>
            <a:ext cx="9079173" cy="3416320"/>
          </a:xfrm>
          <a:prstGeom prst="rect">
            <a:avLst/>
          </a:prstGeom>
          <a:noFill/>
        </p:spPr>
        <p:txBody>
          <a:bodyPr wrap="square" rtlCol="0">
            <a:spAutoFit/>
          </a:bodyPr>
          <a:lstStyle/>
          <a:p>
            <a:pPr algn="ctr"/>
            <a:r>
              <a:rPr lang="bn-IN" sz="3600" dirty="0" smtClean="0"/>
              <a:t>১। তথ্য ও যোগাযোগ প্রযুক্তির উল্লেখযোগ্য ব্যক্তিত্বের অবদান বর্ণনা করতে </a:t>
            </a:r>
            <a:r>
              <a:rPr lang="bn-IN" sz="3600" dirty="0" smtClean="0"/>
              <a:t>পারবে</a:t>
            </a:r>
            <a:r>
              <a:rPr lang="en-US" sz="3600" dirty="0" smtClean="0"/>
              <a:t>;</a:t>
            </a:r>
            <a:endParaRPr lang="bn-IN" sz="3600" dirty="0" smtClean="0"/>
          </a:p>
          <a:p>
            <a:pPr algn="ctr"/>
            <a:r>
              <a:rPr lang="bn-IN" sz="3600" dirty="0" smtClean="0"/>
              <a:t>২। তথ্য ও যোগাযোগ প্রযুক্তির গুরুত্ব ব্যাখ্যা করতে </a:t>
            </a:r>
            <a:r>
              <a:rPr lang="bn-IN" sz="3600" dirty="0" smtClean="0"/>
              <a:t>পারবে</a:t>
            </a:r>
            <a:r>
              <a:rPr lang="en-US" sz="3600" dirty="0" smtClean="0"/>
              <a:t>;</a:t>
            </a:r>
            <a:endParaRPr lang="bn-IN" sz="3600" dirty="0" smtClean="0"/>
          </a:p>
          <a:p>
            <a:pPr algn="ctr"/>
            <a:r>
              <a:rPr lang="bn-IN" sz="3600" dirty="0" smtClean="0"/>
              <a:t>৩। ই-লার্নিং,ই-স্বাস্থ্য সেবা,ও ই-কমার্সের গুরুত্ব ব্যাখ্যা করতে পারবে ।</a:t>
            </a:r>
            <a:endParaRPr lang="en-US" dirty="0"/>
          </a:p>
        </p:txBody>
      </p:sp>
    </p:spTree>
    <p:extLst>
      <p:ext uri="{BB962C8B-B14F-4D97-AF65-F5344CB8AC3E}">
        <p14:creationId xmlns:p14="http://schemas.microsoft.com/office/powerpoint/2010/main" val="1518714641"/>
      </p:ext>
    </p:extLst>
  </p:cSld>
  <p:clrMapOvr>
    <a:masterClrMapping/>
  </p:clrMapOvr>
  <p:transition spd="slow" advTm="0">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47900" y="457200"/>
            <a:ext cx="4191000" cy="874777"/>
          </a:xfrm>
        </p:spPr>
        <p:txBody>
          <a:bodyPr>
            <a:normAutofit/>
          </a:bodyPr>
          <a:lstStyle/>
          <a:p>
            <a:pPr algn="ctr"/>
            <a:r>
              <a:rPr lang="bn-IN" sz="3600" dirty="0" smtClean="0"/>
              <a:t>ছবির দিকে লক্ষ করি</a:t>
            </a:r>
            <a:endParaRPr lang="en-US" sz="2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31" y="1381783"/>
            <a:ext cx="1823146" cy="166275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384" y="1447800"/>
            <a:ext cx="1940052" cy="17526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1447800"/>
            <a:ext cx="2385017" cy="166947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1295400"/>
            <a:ext cx="1828800" cy="1821873"/>
          </a:xfrm>
          <a:prstGeom prst="rect">
            <a:avLst/>
          </a:prstGeom>
        </p:spPr>
      </p:pic>
    </p:spTree>
    <p:extLst>
      <p:ext uri="{BB962C8B-B14F-4D97-AF65-F5344CB8AC3E}">
        <p14:creationId xmlns:p14="http://schemas.microsoft.com/office/powerpoint/2010/main" val="2968210093"/>
      </p:ext>
    </p:extLst>
  </p:cSld>
  <p:clrMapOvr>
    <a:masterClrMapping/>
  </p:clrMapOvr>
  <p:transition spd="slow" advTm="0">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circle(in)">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7050" y="914400"/>
            <a:ext cx="2667000" cy="707886"/>
          </a:xfrm>
          <a:prstGeom prst="rect">
            <a:avLst/>
          </a:prstGeom>
          <a:noFill/>
        </p:spPr>
        <p:txBody>
          <a:bodyPr wrap="square" rtlCol="0">
            <a:spAutoFit/>
          </a:bodyPr>
          <a:lstStyle/>
          <a:p>
            <a:pPr algn="ctr"/>
            <a:r>
              <a:rPr lang="bn-IN" sz="4000" dirty="0" smtClean="0"/>
              <a:t>একক কাজ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1752600"/>
            <a:ext cx="3162300" cy="2362200"/>
          </a:xfrm>
          <a:prstGeom prst="rect">
            <a:avLst/>
          </a:prstGeom>
        </p:spPr>
      </p:pic>
      <p:sp>
        <p:nvSpPr>
          <p:cNvPr id="7" name="TextBox 6"/>
          <p:cNvSpPr txBox="1"/>
          <p:nvPr/>
        </p:nvSpPr>
        <p:spPr>
          <a:xfrm>
            <a:off x="0" y="4343400"/>
            <a:ext cx="9144000" cy="1200329"/>
          </a:xfrm>
          <a:prstGeom prst="rect">
            <a:avLst/>
          </a:prstGeom>
          <a:noFill/>
        </p:spPr>
        <p:txBody>
          <a:bodyPr wrap="square" rtlCol="0">
            <a:spAutoFit/>
          </a:bodyPr>
          <a:lstStyle/>
          <a:p>
            <a:pPr algn="ctr"/>
            <a:r>
              <a:rPr lang="bn-IN" sz="3600" dirty="0" smtClean="0"/>
              <a:t>তথ্য ও যোগাযোগ প্রযুক্তির বিকাশে কয়েকজন উল্লেখযোগ্য ব্যক্তির নাম উল্লেখ কর ।</a:t>
            </a:r>
            <a:endParaRPr lang="en-US" sz="3600" dirty="0"/>
          </a:p>
        </p:txBody>
      </p:sp>
    </p:spTree>
    <p:extLst>
      <p:ext uri="{BB962C8B-B14F-4D97-AF65-F5344CB8AC3E}">
        <p14:creationId xmlns:p14="http://schemas.microsoft.com/office/powerpoint/2010/main" val="3264770728"/>
      </p:ext>
    </p:extLst>
  </p:cSld>
  <p:clrMapOvr>
    <a:masterClrMapping/>
  </p:clrMapOvr>
  <p:transition spd="slow" advTm="0">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5"/>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263" y="1295400"/>
            <a:ext cx="4000500" cy="2362200"/>
          </a:xfrm>
          <a:prstGeom prst="rect">
            <a:avLst/>
          </a:prstGeom>
        </p:spPr>
      </p:pic>
      <p:sp>
        <p:nvSpPr>
          <p:cNvPr id="5" name="Title 5"/>
          <p:cNvSpPr>
            <a:spLocks noGrp="1"/>
          </p:cNvSpPr>
          <p:nvPr>
            <p:ph type="ctrTitle"/>
          </p:nvPr>
        </p:nvSpPr>
        <p:spPr>
          <a:xfrm>
            <a:off x="2304766" y="301094"/>
            <a:ext cx="4191000" cy="874777"/>
          </a:xfrm>
        </p:spPr>
        <p:txBody>
          <a:bodyPr>
            <a:normAutofit/>
          </a:bodyPr>
          <a:lstStyle/>
          <a:p>
            <a:pPr algn="ctr"/>
            <a:r>
              <a:rPr lang="bn-IN" sz="3600" dirty="0" smtClean="0"/>
              <a:t>ছবির দিকে লক্ষ করি</a:t>
            </a:r>
            <a:endParaRPr lang="en-US" sz="2800" dirty="0"/>
          </a:p>
        </p:txBody>
      </p:sp>
      <p:sp>
        <p:nvSpPr>
          <p:cNvPr id="6" name="TextBox 5"/>
          <p:cNvSpPr txBox="1"/>
          <p:nvPr/>
        </p:nvSpPr>
        <p:spPr>
          <a:xfrm>
            <a:off x="2627763" y="3657600"/>
            <a:ext cx="3619500" cy="646331"/>
          </a:xfrm>
          <a:prstGeom prst="rect">
            <a:avLst/>
          </a:prstGeom>
          <a:noFill/>
        </p:spPr>
        <p:txBody>
          <a:bodyPr wrap="square" rtlCol="0">
            <a:spAutoFit/>
          </a:bodyPr>
          <a:lstStyle/>
          <a:p>
            <a:pPr algn="ctr"/>
            <a:r>
              <a:rPr lang="bn-IN" sz="3600" dirty="0" smtClean="0"/>
              <a:t>চার্লস ব্যাবেজ</a:t>
            </a:r>
            <a:endParaRPr lang="en-US" dirty="0"/>
          </a:p>
        </p:txBody>
      </p:sp>
    </p:spTree>
  </p:cSld>
  <p:clrMapOvr>
    <a:masterClrMapping/>
  </p:clrMapOvr>
  <p:transition spd="slow" advTm="0">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09900" y="456815"/>
            <a:ext cx="3505200" cy="609600"/>
          </a:xfrm>
          <a:solidFill>
            <a:schemeClr val="bg1"/>
          </a:solidFill>
        </p:spPr>
        <p:txBody>
          <a:bodyPr>
            <a:normAutofit/>
          </a:bodyPr>
          <a:lstStyle/>
          <a:p>
            <a:pPr algn="ctr"/>
            <a:r>
              <a:rPr lang="bn-IN" sz="3600" dirty="0" smtClean="0">
                <a:solidFill>
                  <a:schemeClr val="tx1"/>
                </a:solidFill>
              </a:rPr>
              <a:t>জোড়ায় কাজ</a:t>
            </a:r>
            <a:endParaRPr lang="en-US" sz="3600" dirty="0">
              <a:solidFill>
                <a:schemeClr val="tx1"/>
              </a:solidFill>
            </a:endParaRPr>
          </a:p>
        </p:txBody>
      </p:sp>
      <p:sp>
        <p:nvSpPr>
          <p:cNvPr id="3" name="Subtitle 2"/>
          <p:cNvSpPr>
            <a:spLocks noGrp="1"/>
          </p:cNvSpPr>
          <p:nvPr>
            <p:ph type="subTitle" idx="1"/>
          </p:nvPr>
        </p:nvSpPr>
        <p:spPr>
          <a:xfrm>
            <a:off x="0" y="4343400"/>
            <a:ext cx="9144000" cy="2895600"/>
          </a:xfrm>
          <a:solidFill>
            <a:schemeClr val="bg1"/>
          </a:solidFill>
          <a:ln cmpd="dbl">
            <a:solidFill>
              <a:schemeClr val="tx1"/>
            </a:solidFill>
          </a:ln>
        </p:spPr>
        <p:txBody>
          <a:bodyPr>
            <a:normAutofit/>
          </a:bodyPr>
          <a:lstStyle/>
          <a:p>
            <a:pPr algn="just"/>
            <a:r>
              <a:rPr lang="bn-IN" sz="4000" b="1" dirty="0" smtClean="0">
                <a:solidFill>
                  <a:schemeClr val="tx1"/>
                </a:solidFill>
              </a:rPr>
              <a:t>তথ্য ও যোগাযোগ প্রযুক্তি বিকাশে চার্লস ব্যাবেজের অবদান লিখ । </a:t>
            </a:r>
          </a:p>
          <a:p>
            <a:pPr algn="ctr"/>
            <a:r>
              <a:rPr lang="bn-IN" sz="4000" b="1" dirty="0" smtClean="0">
                <a:solidFill>
                  <a:schemeClr val="tx1"/>
                </a:solidFill>
              </a:rPr>
              <a:t> </a:t>
            </a:r>
            <a:endParaRPr lang="en-US" sz="4000" b="1" dirty="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295400"/>
            <a:ext cx="4419600" cy="2819015"/>
          </a:xfrm>
          <a:prstGeom prst="rect">
            <a:avLst/>
          </a:prstGeom>
        </p:spPr>
      </p:pic>
    </p:spTree>
    <p:extLst>
      <p:ext uri="{BB962C8B-B14F-4D97-AF65-F5344CB8AC3E}">
        <p14:creationId xmlns:p14="http://schemas.microsoft.com/office/powerpoint/2010/main" val="4241820085"/>
      </p:ext>
    </p:extLst>
  </p:cSld>
  <p:clrMapOvr>
    <a:masterClrMapping/>
  </p:clrMapOvr>
  <p:transition spd="slow" advTm="0">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nodeType="clickEffect">
                                  <p:stCondLst>
                                    <p:cond delay="0"/>
                                  </p:stCondLst>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heel(1)">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heel(1)">
                                      <p:cBhvr>
                                        <p:cTn id="2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671</TotalTime>
  <Words>437</Words>
  <Application>Microsoft Office PowerPoint</Application>
  <PresentationFormat>On-screen Show (4:3)</PresentationFormat>
  <Paragraphs>47</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Calibri Light</vt:lpstr>
      <vt:lpstr>Vrinda</vt:lpstr>
      <vt:lpstr>Retrospect</vt:lpstr>
      <vt:lpstr>সুপ্রিয় শিক্ষার্থীবৃন্দ সবাইকে স্বাগত…… </vt:lpstr>
      <vt:lpstr>PowerPoint Presentation</vt:lpstr>
      <vt:lpstr>ছবির দিকে লক্ষ করি</vt:lpstr>
      <vt:lpstr>PowerPoint Presentation</vt:lpstr>
      <vt:lpstr>PowerPoint Presentation</vt:lpstr>
      <vt:lpstr>ছবির দিকে লক্ষ করি</vt:lpstr>
      <vt:lpstr>PowerPoint Presentation</vt:lpstr>
      <vt:lpstr>ছবির দিকে লক্ষ করি</vt:lpstr>
      <vt:lpstr>জোড়ায় কাজ</vt:lpstr>
      <vt:lpstr>ছবির দিকে লক্ষ করি</vt:lpstr>
      <vt:lpstr>দলগত কাজ</vt:lpstr>
      <vt:lpstr>ছবির দিকে লক্ষ করি</vt:lpstr>
      <vt:lpstr>ছবির দিকে লক্ষ করি</vt:lpstr>
      <vt:lpstr>মূল্যায়ন</vt:lpstr>
      <vt:lpstr>PowerPoint Presentation</vt:lpstr>
      <vt:lpstr>ধন্যবাদ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সবাইকে স্বাগত</dc:title>
  <dc:creator>HP</dc:creator>
  <cp:lastModifiedBy>HP</cp:lastModifiedBy>
  <cp:revision>123</cp:revision>
  <dcterms:created xsi:type="dcterms:W3CDTF">2019-07-19T03:29:14Z</dcterms:created>
  <dcterms:modified xsi:type="dcterms:W3CDTF">2019-11-15T05:08:27Z</dcterms:modified>
</cp:coreProperties>
</file>