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51" r:id="rId2"/>
    <p:sldId id="349" r:id="rId3"/>
    <p:sldId id="326" r:id="rId4"/>
    <p:sldId id="328" r:id="rId5"/>
    <p:sldId id="350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B903-D091-4C86-B87F-5A08741D073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B51E3-8967-4083-9D55-A02C6BC5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5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70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56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3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24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5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73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79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MONIRUL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5314" y="76200"/>
            <a:ext cx="12050485" cy="66947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 cmpd="tri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C66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428" y="6531428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MONIRUL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FLhRRglgVogzdC8oMWEFaHi6ebVUvqv7/view?usp=sharin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206828"/>
            <a:ext cx="11767457" cy="64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370" y="261256"/>
            <a:ext cx="11636829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	Open at page no. 165 from the text and 	read it to answer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questions that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follow.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7542" y="2971802"/>
            <a:ext cx="269965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10 Minutes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8597" y="3809999"/>
            <a:ext cx="11658601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imagine a citizen’s ordinary day at work. The morning --- ----- --- --- --- --- --- --- --- --- --- ---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---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---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---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powerful communication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tool in modern life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.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6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44" y="-99288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- Questions: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8" y="2347181"/>
            <a:ext cx="12173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4. </a:t>
            </a:r>
            <a:r>
              <a:rPr lang="en-US" sz="3600" b="1" dirty="0"/>
              <a:t>‘It has been a powerful communication tool in modern life.’ </a:t>
            </a:r>
            <a:r>
              <a:rPr lang="en-US" sz="3600" b="1" dirty="0" smtClean="0"/>
              <a:t>	Explain the statement</a:t>
            </a:r>
            <a:r>
              <a:rPr lang="en-US" sz="3600" b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94" y="1421877"/>
            <a:ext cx="12173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3. </a:t>
            </a:r>
            <a:r>
              <a:rPr lang="en-US" sz="3600" b="1" dirty="0"/>
              <a:t>How do the commercial servers serve in the process of an </a:t>
            </a:r>
            <a:r>
              <a:rPr lang="en-US" sz="3600" b="1" dirty="0" smtClean="0"/>
              <a:t>	e-mail</a:t>
            </a:r>
            <a:r>
              <a:rPr lang="en-US" sz="36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94" y="881430"/>
            <a:ext cx="12173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2. </a:t>
            </a:r>
            <a:r>
              <a:rPr lang="en-US" sz="3600" b="1" dirty="0"/>
              <a:t>How do emails operate?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93" y="351700"/>
            <a:ext cx="12173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1. </a:t>
            </a:r>
            <a:r>
              <a:rPr lang="en-US" sz="3600" b="1" dirty="0"/>
              <a:t>What is an </a:t>
            </a:r>
            <a:r>
              <a:rPr lang="en-US" sz="3600" b="1" dirty="0" smtClean="0"/>
              <a:t>e-mail</a:t>
            </a:r>
            <a:r>
              <a:rPr lang="en-US" sz="36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315" y="5099904"/>
            <a:ext cx="1156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see the answers of the four questions serially here.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57" y="4364951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no-1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e-mail is an electronic mail used for sending and receiving digital text message.</a:t>
            </a:r>
          </a:p>
          <a:p>
            <a:pPr algn="just"/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37" y="3530666"/>
            <a:ext cx="1207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5. </a:t>
            </a:r>
            <a:r>
              <a:rPr lang="en-US" sz="3600" b="1" dirty="0"/>
              <a:t>How do </a:t>
            </a:r>
            <a:r>
              <a:rPr lang="en-US" sz="3600" b="1" dirty="0" smtClean="0"/>
              <a:t>e-mails </a:t>
            </a:r>
            <a:r>
              <a:rPr lang="en-US" sz="3600" b="1" dirty="0"/>
              <a:t>affect our daily work schedule?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39" y="4369574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no-2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E-mails operate through a networks of computers linked by internet.</a:t>
            </a:r>
          </a:p>
          <a:p>
            <a:pPr algn="just"/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759" y="4364958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no-3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commercial servers serve in an e-mail process by accepting the text message from the sender, following it and delivering instantly to the digital mailbox of the recipient.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906" y="4360346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no-4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‘it’ means an e-mail. At present we can instantly communicate with any person with the help of an e-mail. Thus it has been a powerful communication tool.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27" y="4346495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no-5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Sending and receiving dozens of e-mails in everyday has become a habit of many of us. Thus e-mail affects our daily work schedule.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5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75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"/>
                            </p:stCondLst>
                            <p:childTnLst>
                              <p:par>
                                <p:cTn id="5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2.22222E-6 L 2.5E-6 -0.07222 " pathEditMode="relative" rAng="0" ptsTypes="AA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build="allAtOnce"/>
      <p:bldP spid="10" grpId="1" build="allAtOnce"/>
      <p:bldP spid="4" grpId="0" animBg="1"/>
      <p:bldP spid="2" grpId="0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4" y="979055"/>
            <a:ext cx="11881427" cy="5683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55" y="0"/>
            <a:ext cx="12066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 TASK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3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pairs and discuss the steps of your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normal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days, weekends, etc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just">
              <a:defRPr/>
            </a:pPr>
            <a:endParaRPr lang="en-US" sz="4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	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At first discuss in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pairs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852" y="2871934"/>
            <a:ext cx="6232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Group Leader A: --- --- ----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1852" y="3792620"/>
            <a:ext cx="6206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Group </a:t>
            </a:r>
            <a:r>
              <a:rPr lang="en-US" sz="4400" b="1" dirty="0"/>
              <a:t>Leader </a:t>
            </a:r>
            <a:r>
              <a:rPr lang="en-US" sz="4400" b="1" dirty="0" smtClean="0"/>
              <a:t>B: --- --- ---- 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1852" y="4805217"/>
            <a:ext cx="618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Group </a:t>
            </a:r>
            <a:r>
              <a:rPr lang="en-US" sz="4400" b="1" dirty="0"/>
              <a:t>Leader </a:t>
            </a:r>
            <a:r>
              <a:rPr lang="en-US" sz="4400" b="1" dirty="0" smtClean="0"/>
              <a:t>C: --- --- ---- 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1852" y="5817814"/>
            <a:ext cx="6246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Group </a:t>
            </a:r>
            <a:r>
              <a:rPr lang="en-US" sz="4400" b="1" dirty="0"/>
              <a:t>Leader </a:t>
            </a:r>
            <a:r>
              <a:rPr lang="en-US" sz="4400" b="1" dirty="0" smtClean="0"/>
              <a:t>D: --- --- ----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974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	Pair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work. Read the following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exchanged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between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friends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Like an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letter, an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e-mail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 close one is casually written.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Identify the mistakes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main body of the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message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discuss with your partner,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correct 	them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300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82" y="2782"/>
            <a:ext cx="120442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Subject: Details of Dhaka Tour</a:t>
            </a:r>
          </a:p>
          <a:p>
            <a:pPr algn="just"/>
            <a:r>
              <a:rPr lang="en-US" sz="3600" b="1" dirty="0"/>
              <a:t>FROM: Alexa Dowson&lt;alexa.dowson@yahoo.com&gt;</a:t>
            </a:r>
          </a:p>
          <a:p>
            <a:pPr algn="just"/>
            <a:r>
              <a:rPr lang="en-US" sz="3600" b="1" dirty="0"/>
              <a:t>TO: </a:t>
            </a:r>
            <a:r>
              <a:rPr lang="en-US" sz="3600" b="1" dirty="0" err="1"/>
              <a:t>Moutushi</a:t>
            </a:r>
            <a:r>
              <a:rPr lang="en-US" sz="3600" b="1" dirty="0"/>
              <a:t> </a:t>
            </a:r>
            <a:r>
              <a:rPr lang="en-US" sz="3600" b="1" dirty="0" err="1"/>
              <a:t>Laboni</a:t>
            </a:r>
            <a:r>
              <a:rPr lang="en-US" sz="3600" b="1" dirty="0"/>
              <a:t>&lt;moutushi1997@ymail.com&gt;</a:t>
            </a:r>
          </a:p>
          <a:p>
            <a:pPr algn="just"/>
            <a:r>
              <a:rPr lang="en-US" sz="3600" b="1" dirty="0"/>
              <a:t>Monday, May 21, 2012 6:20 AM</a:t>
            </a:r>
          </a:p>
          <a:p>
            <a:pPr algn="just"/>
            <a:r>
              <a:rPr lang="en-US" sz="3600" b="1" dirty="0" smtClean="0"/>
              <a:t>Hi </a:t>
            </a:r>
            <a:r>
              <a:rPr lang="en-US" sz="3600" b="1" dirty="0" err="1"/>
              <a:t>Moutushi</a:t>
            </a:r>
            <a:r>
              <a:rPr lang="en-US" sz="3600" b="1" dirty="0"/>
              <a:t>!</a:t>
            </a:r>
          </a:p>
          <a:p>
            <a:pPr algn="just"/>
            <a:r>
              <a:rPr lang="en-US" sz="3600" b="1" dirty="0"/>
              <a:t>Thanks for your mail. I’ll fly from Ottawa on 7:36 hours local time on 13 July </a:t>
            </a:r>
            <a:r>
              <a:rPr lang="en-US" sz="3600" b="1" dirty="0" smtClean="0"/>
              <a:t>with Qatar </a:t>
            </a:r>
            <a:r>
              <a:rPr lang="en-US" sz="3600" b="1" dirty="0"/>
              <a:t>Airlines via London-Doha and land Dhaka on 15 July around 13:41hours </a:t>
            </a:r>
            <a:r>
              <a:rPr lang="en-US" sz="3600" b="1" dirty="0" smtClean="0"/>
              <a:t>local time</a:t>
            </a:r>
            <a:r>
              <a:rPr lang="en-US" sz="3600" b="1" dirty="0"/>
              <a:t>. Wish to stay 2 days in the Cox’s Bazar and 1 day in </a:t>
            </a:r>
            <a:r>
              <a:rPr lang="en-US" sz="3600" b="1" dirty="0" err="1"/>
              <a:t>khulna</a:t>
            </a:r>
            <a:r>
              <a:rPr lang="en-US" sz="3600" b="1" dirty="0"/>
              <a:t>. Return flight on </a:t>
            </a:r>
            <a:r>
              <a:rPr lang="en-US" sz="3600" b="1" dirty="0" smtClean="0"/>
              <a:t>21 </a:t>
            </a:r>
            <a:r>
              <a:rPr lang="en-US" sz="3600" b="1" dirty="0" err="1" smtClean="0"/>
              <a:t>july</a:t>
            </a:r>
            <a:r>
              <a:rPr lang="en-US" sz="3600" b="1" dirty="0" smtClean="0"/>
              <a:t> </a:t>
            </a:r>
            <a:r>
              <a:rPr lang="en-US" sz="3600" b="1" dirty="0"/>
              <a:t>at 3:04 hours local time.</a:t>
            </a:r>
          </a:p>
          <a:p>
            <a:pPr algn="just"/>
            <a:r>
              <a:rPr lang="en-US" sz="3600" b="1" dirty="0"/>
              <a:t>Keep fine and in touch. Hope to see you soon!</a:t>
            </a:r>
          </a:p>
          <a:p>
            <a:pPr algn="just"/>
            <a:r>
              <a:rPr lang="en-US" sz="3600" b="1" dirty="0"/>
              <a:t>Alexa</a:t>
            </a:r>
          </a:p>
        </p:txBody>
      </p:sp>
    </p:spTree>
    <p:extLst>
      <p:ext uri="{BB962C8B-B14F-4D97-AF65-F5344CB8AC3E}">
        <p14:creationId xmlns:p14="http://schemas.microsoft.com/office/powerpoint/2010/main" val="24703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/>
              <a:t>F: </a:t>
            </a:r>
            <a:r>
              <a:rPr lang="en-US" sz="4400" b="1" dirty="0" err="1"/>
              <a:t>Pairwork</a:t>
            </a:r>
            <a:r>
              <a:rPr lang="en-US" sz="4400" b="1" dirty="0"/>
              <a:t>. The email in section E is a reply by </a:t>
            </a:r>
            <a:r>
              <a:rPr lang="en-US" sz="4400" b="1" dirty="0" smtClean="0"/>
              <a:t>	Alexa </a:t>
            </a:r>
            <a:r>
              <a:rPr lang="en-US" sz="4400" b="1" dirty="0"/>
              <a:t>to </a:t>
            </a:r>
            <a:r>
              <a:rPr lang="en-US" sz="4400" b="1" dirty="0" err="1" smtClean="0"/>
              <a:t>Moutushi’s</a:t>
            </a:r>
            <a:r>
              <a:rPr lang="en-US" sz="4400" b="1" dirty="0" smtClean="0"/>
              <a:t> previous </a:t>
            </a:r>
            <a:r>
              <a:rPr lang="en-US" sz="4400" b="1" dirty="0"/>
              <a:t>email. Imagine </a:t>
            </a:r>
            <a:r>
              <a:rPr lang="en-US" sz="4400" b="1" dirty="0" smtClean="0"/>
              <a:t>	what </a:t>
            </a:r>
            <a:r>
              <a:rPr lang="en-US" sz="4400" b="1" dirty="0" err="1"/>
              <a:t>Moutushi</a:t>
            </a:r>
            <a:r>
              <a:rPr lang="en-US" sz="4400" b="1" dirty="0"/>
              <a:t> might </a:t>
            </a:r>
            <a:r>
              <a:rPr lang="en-US" sz="4400" b="1" dirty="0" smtClean="0"/>
              <a:t>have </a:t>
            </a:r>
            <a:r>
              <a:rPr lang="en-US" sz="4400" b="1" dirty="0"/>
              <a:t>written to Alexa</a:t>
            </a:r>
            <a:r>
              <a:rPr lang="en-US" sz="4400" b="1" dirty="0" smtClean="0"/>
              <a:t>. 	Write </a:t>
            </a:r>
            <a:r>
              <a:rPr lang="en-US" sz="4400" b="1" dirty="0"/>
              <a:t>that email.</a:t>
            </a:r>
          </a:p>
        </p:txBody>
      </p:sp>
    </p:spTree>
    <p:extLst>
      <p:ext uri="{BB962C8B-B14F-4D97-AF65-F5344CB8AC3E}">
        <p14:creationId xmlns:p14="http://schemas.microsoft.com/office/powerpoint/2010/main" val="41558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" y="36353"/>
            <a:ext cx="121919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G: 	Read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following text. It gives the information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about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email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Choose the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appropriate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forms of the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box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	complete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sentences. You can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verb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more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 once.</a:t>
            </a:r>
          </a:p>
        </p:txBody>
      </p:sp>
    </p:spTree>
    <p:extLst>
      <p:ext uri="{BB962C8B-B14F-4D97-AF65-F5344CB8AC3E}">
        <p14:creationId xmlns:p14="http://schemas.microsoft.com/office/powerpoint/2010/main" val="24031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240" y="1684317"/>
            <a:ext cx="12201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Sending text messages electronically could </a:t>
            </a:r>
            <a:r>
              <a:rPr lang="en-US" sz="3600" b="1" dirty="0" smtClean="0"/>
              <a:t>be ____ to </a:t>
            </a:r>
            <a:r>
              <a:rPr lang="en-US" sz="3600" b="1" dirty="0"/>
              <a:t>date back to the </a:t>
            </a:r>
            <a:r>
              <a:rPr lang="en-US" sz="3600" b="1" dirty="0" smtClean="0"/>
              <a:t>Morse code </a:t>
            </a:r>
            <a:r>
              <a:rPr lang="en-US" sz="3600" b="1" dirty="0"/>
              <a:t>telegraph of the mid 1800s and the 1939 New York World’s Fair. In the fair</a:t>
            </a:r>
            <a:r>
              <a:rPr lang="en-US" sz="3600" b="1" dirty="0" smtClean="0"/>
              <a:t>, IBM ____ </a:t>
            </a:r>
            <a:r>
              <a:rPr lang="en-US" sz="3600" b="1" dirty="0"/>
              <a:t>a letter of congratulations from San Francisco to New York on </a:t>
            </a:r>
            <a:r>
              <a:rPr lang="en-US" sz="3600" b="1" dirty="0" smtClean="0"/>
              <a:t>an IBM </a:t>
            </a:r>
            <a:r>
              <a:rPr lang="en-US" sz="3600" b="1" dirty="0"/>
              <a:t>radio-type, ____</a:t>
            </a:r>
            <a:r>
              <a:rPr lang="en-US" sz="3600" b="1" dirty="0" smtClean="0"/>
              <a:t>    it </a:t>
            </a:r>
            <a:r>
              <a:rPr lang="en-US" sz="3600" b="1" dirty="0"/>
              <a:t>a high-speed substitute for mail service in the </a:t>
            </a:r>
            <a:r>
              <a:rPr lang="en-US" sz="3600" b="1" dirty="0" smtClean="0"/>
              <a:t>world of </a:t>
            </a:r>
            <a:r>
              <a:rPr lang="en-US" sz="3600" b="1" dirty="0"/>
              <a:t>tomorrow. </a:t>
            </a:r>
            <a:r>
              <a:rPr lang="en-US" sz="3600" b="1" dirty="0" err="1"/>
              <a:t>Teleprinters</a:t>
            </a:r>
            <a:r>
              <a:rPr lang="en-US" sz="3600" b="1" dirty="0"/>
              <a:t> were ____</a:t>
            </a:r>
            <a:r>
              <a:rPr lang="en-US" sz="3600" b="1" dirty="0" smtClean="0"/>
              <a:t> </a:t>
            </a:r>
            <a:r>
              <a:rPr lang="en-US" sz="3600" b="1" dirty="0"/>
              <a:t>in Germany during </a:t>
            </a:r>
            <a:r>
              <a:rPr lang="en-US" sz="3600" b="1" dirty="0" smtClean="0"/>
              <a:t> World  War  II.  The use   ________ until  </a:t>
            </a:r>
            <a:r>
              <a:rPr lang="en-US" sz="3600" b="1" dirty="0"/>
              <a:t>the late </a:t>
            </a:r>
            <a:r>
              <a:rPr lang="en-US" sz="3600" b="1" dirty="0" smtClean="0"/>
              <a:t>1960s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0073" y="90374"/>
          <a:ext cx="11868730" cy="1280160"/>
        </p:xfrm>
        <a:graphic>
          <a:graphicData uri="http://schemas.openxmlformats.org/drawingml/2006/table">
            <a:tbl>
              <a:tblPr firstRow="1" bandRow="1"/>
              <a:tblGrid>
                <a:gridCol w="2373746">
                  <a:extLst>
                    <a:ext uri="{9D8B030D-6E8A-4147-A177-3AD203B41FA5}">
                      <a16:colId xmlns:a16="http://schemas.microsoft.com/office/drawing/2014/main" val="3202941425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2526791838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4066962584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35954974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2622262201"/>
                    </a:ext>
                  </a:extLst>
                </a:gridCol>
              </a:tblGrid>
              <a:tr h="495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say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remain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call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80970"/>
                  </a:ext>
                </a:extLst>
              </a:tr>
              <a:tr h="495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expand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allow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develop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spread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94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11299" y="1665838"/>
            <a:ext cx="141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1048" y="2760343"/>
            <a:ext cx="141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0807" y="3864082"/>
            <a:ext cx="167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calling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3036" y="4413639"/>
            <a:ext cx="167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070" y="4972438"/>
            <a:ext cx="242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3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240" y="1462643"/>
            <a:ext cx="12201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when there </a:t>
            </a:r>
            <a:r>
              <a:rPr lang="en-US" sz="3600" b="1" dirty="0"/>
              <a:t>was a worldwide Telex network. Additionally, there </a:t>
            </a:r>
            <a:r>
              <a:rPr lang="en-US" sz="3600" b="1" dirty="0" smtClean="0"/>
              <a:t>  was  the </a:t>
            </a:r>
            <a:r>
              <a:rPr lang="en-US" sz="3600" b="1" dirty="0"/>
              <a:t>similar American system ____ </a:t>
            </a:r>
            <a:r>
              <a:rPr lang="en-US" sz="3600" b="1" dirty="0" smtClean="0"/>
              <a:t> TWX which  ________   important </a:t>
            </a:r>
            <a:r>
              <a:rPr lang="en-US" sz="3600" b="1" dirty="0"/>
              <a:t>until the late 1980s.</a:t>
            </a:r>
          </a:p>
          <a:p>
            <a:pPr lvl="0" algn="just"/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introduction of MIT’s Compatible Time-Sharing System (CTSS) in 1961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time multiple users were </a:t>
            </a:r>
            <a:r>
              <a:rPr lang="en-US" sz="3600" b="1" dirty="0" smtClean="0"/>
              <a:t>_______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log into a central system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remote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dial-up terminals. They were also able to store and share files on the central disk. Informal methods of using this to pass messages </a:t>
            </a:r>
            <a:r>
              <a:rPr lang="en-US" sz="3600" b="1" dirty="0" smtClean="0"/>
              <a:t>________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were  </a:t>
            </a:r>
            <a:r>
              <a:rPr lang="en-US" sz="3600" b="1" dirty="0"/>
              <a:t>____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to create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true email system.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0073" y="90374"/>
          <a:ext cx="11868730" cy="1280160"/>
        </p:xfrm>
        <a:graphic>
          <a:graphicData uri="http://schemas.openxmlformats.org/drawingml/2006/table">
            <a:tbl>
              <a:tblPr firstRow="1" bandRow="1"/>
              <a:tblGrid>
                <a:gridCol w="2373746">
                  <a:extLst>
                    <a:ext uri="{9D8B030D-6E8A-4147-A177-3AD203B41FA5}">
                      <a16:colId xmlns:a16="http://schemas.microsoft.com/office/drawing/2014/main" val="3202941425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2526791838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4066962584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35954974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2622262201"/>
                    </a:ext>
                  </a:extLst>
                </a:gridCol>
              </a:tblGrid>
              <a:tr h="495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say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remain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call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80970"/>
                  </a:ext>
                </a:extLst>
              </a:tr>
              <a:tr h="495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expand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allow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develop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spread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944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98503" y="1989109"/>
            <a:ext cx="141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3788" y="2529435"/>
            <a:ext cx="275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14036" y="4187360"/>
            <a:ext cx="240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7815" y="5845282"/>
            <a:ext cx="240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9679" y="5840665"/>
            <a:ext cx="240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4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" y="247144"/>
            <a:ext cx="11773299" cy="6325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19272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Welcome to all.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4" y="-34898"/>
            <a:ext cx="618785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698" y="-40466"/>
            <a:ext cx="6004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5112 -0.00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60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49115 -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H:	Read </a:t>
            </a:r>
            <a:r>
              <a:rPr lang="en-US" sz="3600" b="1" dirty="0"/>
              <a:t>the following grid first. Then listen to the </a:t>
            </a:r>
            <a:r>
              <a:rPr lang="en-US" sz="3600" b="1" dirty="0" smtClean="0"/>
              <a:t>CD/teacher 	and </a:t>
            </a:r>
            <a:r>
              <a:rPr lang="en-US" sz="3600" b="1" dirty="0"/>
              <a:t>tick </a:t>
            </a:r>
            <a:r>
              <a:rPr lang="en-US" sz="3600" b="1" dirty="0" smtClean="0"/>
              <a:t>the right </a:t>
            </a:r>
            <a:r>
              <a:rPr lang="en-US" sz="3600" b="1" dirty="0"/>
              <a:t>box in the following </a:t>
            </a:r>
            <a:r>
              <a:rPr lang="en-US" sz="3600" b="1" dirty="0" smtClean="0"/>
              <a:t>grid</a:t>
            </a:r>
            <a:r>
              <a:rPr lang="en-US" sz="3600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9085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Comparison </a:t>
            </a:r>
            <a:r>
              <a:rPr lang="en-US" sz="3600" b="1" dirty="0" smtClean="0"/>
              <a:t>among </a:t>
            </a:r>
            <a:r>
              <a:rPr lang="en-US" sz="3600" b="1" dirty="0"/>
              <a:t>emails, phone conversations and face to face </a:t>
            </a:r>
            <a:r>
              <a:rPr lang="en-US" sz="3600" b="1" dirty="0" smtClean="0"/>
              <a:t>meetings.</a:t>
            </a:r>
            <a:endParaRPr lang="en-US" sz="3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0074" y="2318319"/>
          <a:ext cx="11951853" cy="4422369"/>
        </p:xfrm>
        <a:graphic>
          <a:graphicData uri="http://schemas.openxmlformats.org/drawingml/2006/table">
            <a:tbl>
              <a:tblPr firstRow="1" bandRow="1"/>
              <a:tblGrid>
                <a:gridCol w="3518217">
                  <a:extLst>
                    <a:ext uri="{9D8B030D-6E8A-4147-A177-3AD203B41FA5}">
                      <a16:colId xmlns:a16="http://schemas.microsoft.com/office/drawing/2014/main" val="2783210958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2842651503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542189021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4052237435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1950700649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1862242713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1449335368"/>
                    </a:ext>
                  </a:extLst>
                </a:gridCol>
              </a:tblGrid>
              <a:tr h="681643">
                <a:tc rowSpan="2"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Time-consuming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reliable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efficient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495853"/>
                  </a:ext>
                </a:extLst>
              </a:tr>
              <a:tr h="6816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less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more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less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more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less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more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46873"/>
                  </a:ext>
                </a:extLst>
              </a:tr>
              <a:tr h="681643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/>
                        <a:t>E-mails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69454"/>
                  </a:ext>
                </a:extLst>
              </a:tr>
              <a:tr h="681643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/>
                        <a:t>Phone</a:t>
                      </a:r>
                      <a:r>
                        <a:rPr lang="en-US" sz="3600" b="1" baseline="0" dirty="0" smtClean="0"/>
                        <a:t> conversations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08912"/>
                  </a:ext>
                </a:extLst>
              </a:tr>
              <a:tr h="681643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/>
                        <a:t>F to</a:t>
                      </a:r>
                      <a:r>
                        <a:rPr lang="en-US" sz="3600" b="1" baseline="0" dirty="0" smtClean="0"/>
                        <a:t> F meetings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0040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4793677" y="1671988"/>
            <a:ext cx="655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hlinkClick r:id="rId2"/>
              </a:rPr>
              <a:t>CLICK HERE TO LISTEN THE TEXT.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532" y="3920102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61930" y="3924718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055928" y="3920102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1703" y="4885296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70247" y="4825261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47371" y="4802170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29348" y="5795074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9491" y="5781220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679682" y="5795074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74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93963"/>
            <a:ext cx="11730182" cy="6456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10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0"/>
            <a:ext cx="1219199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following question taken information from the passage C.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/>
              <a:t>1.    Which of the following has the closest meaning of the 	word ‘log’ in the passage?</a:t>
            </a:r>
            <a:endParaRPr lang="en-US" sz="3600" b="1" dirty="0"/>
          </a:p>
          <a:p>
            <a:r>
              <a:rPr lang="en-US" sz="3600" b="1" dirty="0" smtClean="0"/>
              <a:t>	a) send    </a:t>
            </a:r>
            <a:r>
              <a:rPr lang="en-US" sz="3600" b="1" dirty="0"/>
              <a:t>b</a:t>
            </a:r>
            <a:r>
              <a:rPr lang="en-US" sz="3600" b="1" dirty="0" smtClean="0"/>
              <a:t>) timber  c) start    </a:t>
            </a:r>
            <a:r>
              <a:rPr lang="en-US" sz="3600" b="1" dirty="0"/>
              <a:t>d</a:t>
            </a:r>
            <a:r>
              <a:rPr lang="en-US" sz="3600" b="1" dirty="0" smtClean="0"/>
              <a:t>) enter</a:t>
            </a:r>
            <a:endParaRPr lang="en-US" sz="3600" b="1" dirty="0"/>
          </a:p>
          <a:p>
            <a:r>
              <a:rPr lang="en-US" sz="3600" b="1" dirty="0" smtClean="0"/>
              <a:t>2.      E-mails work through a network of computers connected 	by the ---- ---- .</a:t>
            </a:r>
            <a:endParaRPr lang="en-US" sz="3600" b="1" dirty="0"/>
          </a:p>
          <a:p>
            <a:r>
              <a:rPr lang="en-US" sz="3600" b="1" dirty="0" smtClean="0"/>
              <a:t>	a) television                 b) transistor</a:t>
            </a:r>
            <a:endParaRPr lang="en-US" sz="3600" b="1" dirty="0"/>
          </a:p>
          <a:p>
            <a:r>
              <a:rPr lang="en-US" sz="3600" b="1" dirty="0" smtClean="0"/>
              <a:t>	c) radio                         d) internet </a:t>
            </a:r>
            <a:endParaRPr lang="en-US" sz="3600" b="1" dirty="0"/>
          </a:p>
          <a:p>
            <a:r>
              <a:rPr lang="en-US" sz="3600" b="1" dirty="0" smtClean="0"/>
              <a:t>3. If we use e-mail, we can save our --- --- --- .</a:t>
            </a:r>
          </a:p>
          <a:p>
            <a:r>
              <a:rPr lang="en-US" sz="3600" b="1" dirty="0" smtClean="0"/>
              <a:t>	a) wealth                         b) paper</a:t>
            </a:r>
            <a:endParaRPr lang="en-US" sz="3600" b="1" dirty="0"/>
          </a:p>
          <a:p>
            <a:r>
              <a:rPr lang="en-US" sz="3600" b="1" dirty="0" smtClean="0"/>
              <a:t>	c) property                      d) riches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11457" y="2445076"/>
            <a:ext cx="272472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d</a:t>
            </a:r>
            <a:r>
              <a:rPr lang="en-US" sz="3600" b="1" dirty="0" smtClean="0">
                <a:solidFill>
                  <a:srgbClr val="7030A0"/>
                </a:solidFill>
              </a:rPr>
              <a:t>) enter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810" y="4647160"/>
            <a:ext cx="291201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 d</a:t>
            </a:r>
            <a:r>
              <a:rPr lang="en-US" sz="3600" b="1" dirty="0" smtClean="0">
                <a:solidFill>
                  <a:srgbClr val="7030A0"/>
                </a:solidFill>
              </a:rPr>
              <a:t>) internet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8755" y="5760282"/>
            <a:ext cx="297723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 b</a:t>
            </a:r>
            <a:r>
              <a:rPr lang="en-US" sz="3600" b="1" dirty="0" smtClean="0">
                <a:solidFill>
                  <a:srgbClr val="7030A0"/>
                </a:solidFill>
              </a:rPr>
              <a:t>) paper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99" y="-731235"/>
            <a:ext cx="5079106" cy="50791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15678" y="3949830"/>
            <a:ext cx="91911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student will write one advantage and one disadvantage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e-mail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894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2079171"/>
            <a:ext cx="11767457" cy="4573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50833"/>
            <a:ext cx="12386821" cy="186204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0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399" y="-53040"/>
            <a:ext cx="1202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Look at the pictures and say what you 	see in them.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6" y="1232554"/>
            <a:ext cx="4826229" cy="3591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14" y="444026"/>
            <a:ext cx="5190822" cy="3533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74" y="3450210"/>
            <a:ext cx="3407791" cy="3407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5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2" y="812798"/>
            <a:ext cx="11831784" cy="9144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57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Media and modes of e-communication</a:t>
            </a:r>
            <a:endParaRPr lang="en-US" sz="57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3828"/>
            <a:ext cx="12192000" cy="3886201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Unit  </a:t>
            </a:r>
            <a:r>
              <a:rPr lang="en-US" sz="9600" b="1" dirty="0"/>
              <a:t>: </a:t>
            </a:r>
            <a:r>
              <a:rPr lang="en-US" sz="9600" b="1" dirty="0" smtClean="0"/>
              <a:t>XIII </a:t>
            </a:r>
            <a:endParaRPr lang="en-US" sz="9600" b="1" dirty="0"/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[Media and modes of e-communication]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600" b="1" dirty="0"/>
              <a:t>Lesson : 1</a:t>
            </a:r>
          </a:p>
        </p:txBody>
      </p:sp>
    </p:spTree>
    <p:extLst>
      <p:ext uri="{BB962C8B-B14F-4D97-AF65-F5344CB8AC3E}">
        <p14:creationId xmlns:p14="http://schemas.microsoft.com/office/powerpoint/2010/main" val="34348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8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8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4.81481E-6 L -0.00052 0.625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181695"/>
            <a:ext cx="10836852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899" y="1266975"/>
            <a:ext cx="1083685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899" y="2657054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 the Internet;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898" y="3484591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and write e-mails;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898" y="4344996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narrate incidents in a logical sequence;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898" y="5159221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texts;</a:t>
            </a:r>
          </a:p>
        </p:txBody>
      </p:sp>
      <p:sp>
        <p:nvSpPr>
          <p:cNvPr id="8" name="Rectangle 7"/>
          <p:cNvSpPr/>
          <p:nvPr/>
        </p:nvSpPr>
        <p:spPr>
          <a:xfrm>
            <a:off x="636807" y="5911980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 in debate.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49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963" y="152451"/>
            <a:ext cx="11881546" cy="19851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100" b="1" dirty="0" smtClean="0">
                <a:latin typeface="TimesNewRomanPS-BoldMT"/>
              </a:rPr>
              <a:t>B:	Work </a:t>
            </a:r>
            <a:r>
              <a:rPr lang="en-US" sz="4100" b="1" dirty="0">
                <a:latin typeface="TimesNewRomanPS-BoldMT"/>
              </a:rPr>
              <a:t>in pairs. Discuss which of the </a:t>
            </a:r>
            <a:r>
              <a:rPr lang="en-US" sz="4100" b="1" dirty="0" smtClean="0">
                <a:latin typeface="TimesNewRomanPS-BoldMT"/>
              </a:rPr>
              <a:t>	following </a:t>
            </a:r>
            <a:r>
              <a:rPr lang="en-US" sz="4100" b="1" dirty="0">
                <a:latin typeface="TimesNewRomanPS-BoldMT"/>
              </a:rPr>
              <a:t>words you are </a:t>
            </a:r>
            <a:r>
              <a:rPr lang="en-US" sz="4100" b="1" dirty="0" smtClean="0">
                <a:latin typeface="TimesNewRomanPS-BoldMT"/>
              </a:rPr>
              <a:t>familiar with.</a:t>
            </a:r>
          </a:p>
          <a:p>
            <a:pPr algn="just"/>
            <a:r>
              <a:rPr lang="en-US" sz="4100" b="1" dirty="0" smtClean="0">
                <a:latin typeface="TimesNewRomanPS-BoldMT"/>
              </a:rPr>
              <a:t>How are </a:t>
            </a:r>
            <a:r>
              <a:rPr lang="en-US" sz="4100" b="1" dirty="0">
                <a:latin typeface="TimesNewRomanPS-BoldMT"/>
              </a:rPr>
              <a:t>they related to </a:t>
            </a:r>
            <a:r>
              <a:rPr lang="en-US" sz="4100" b="1" dirty="0" smtClean="0">
                <a:latin typeface="TimesNewRomanPS-BoldMT"/>
              </a:rPr>
              <a:t>e-	communications</a:t>
            </a:r>
            <a:r>
              <a:rPr lang="en-US" sz="4100" b="1" dirty="0">
                <a:latin typeface="TimesNewRomanPS-BoldMT"/>
              </a:rPr>
              <a:t>?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1292" y="5546474"/>
            <a:ext cx="3547700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100" b="1" dirty="0" smtClean="0">
                <a:latin typeface="TimesNewRomanPSMT"/>
              </a:rPr>
              <a:t>smart </a:t>
            </a:r>
            <a:r>
              <a:rPr lang="en-US" sz="4100" b="1" dirty="0">
                <a:latin typeface="TimesNewRomanPSMT"/>
              </a:rPr>
              <a:t>phone,</a:t>
            </a:r>
            <a:endParaRPr lang="en-US" sz="4100" b="1" dirty="0"/>
          </a:p>
        </p:txBody>
      </p:sp>
      <p:sp>
        <p:nvSpPr>
          <p:cNvPr id="3" name="Rectangle 2"/>
          <p:cNvSpPr/>
          <p:nvPr/>
        </p:nvSpPr>
        <p:spPr>
          <a:xfrm>
            <a:off x="206529" y="2318323"/>
            <a:ext cx="2389485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/>
              <a:t>F</a:t>
            </a:r>
            <a:r>
              <a:rPr lang="en-US" sz="4100" b="1" dirty="0" smtClean="0"/>
              <a:t>acebook</a:t>
            </a:r>
            <a:r>
              <a:rPr lang="en-US" sz="4100" b="1" dirty="0"/>
              <a:t>,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6969" y="2299677"/>
            <a:ext cx="1890522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e-mail,</a:t>
            </a:r>
            <a:endParaRPr lang="en-US" sz="4100" dirty="0"/>
          </a:p>
        </p:txBody>
      </p:sp>
      <p:sp>
        <p:nvSpPr>
          <p:cNvPr id="5" name="Rectangle 4"/>
          <p:cNvSpPr/>
          <p:nvPr/>
        </p:nvSpPr>
        <p:spPr>
          <a:xfrm>
            <a:off x="6911450" y="2288496"/>
            <a:ext cx="2417288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web site,</a:t>
            </a:r>
            <a:endParaRPr lang="en-US" sz="4100" dirty="0"/>
          </a:p>
        </p:txBody>
      </p:sp>
      <p:sp>
        <p:nvSpPr>
          <p:cNvPr id="7" name="Rectangle 6"/>
          <p:cNvSpPr/>
          <p:nvPr/>
        </p:nvSpPr>
        <p:spPr>
          <a:xfrm>
            <a:off x="10453585" y="2316973"/>
            <a:ext cx="1489034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blog,</a:t>
            </a:r>
            <a:endParaRPr lang="en-US" sz="4100" dirty="0"/>
          </a:p>
        </p:txBody>
      </p:sp>
      <p:sp>
        <p:nvSpPr>
          <p:cNvPr id="8" name="Rectangle 7"/>
          <p:cNvSpPr/>
          <p:nvPr/>
        </p:nvSpPr>
        <p:spPr>
          <a:xfrm>
            <a:off x="226452" y="3456058"/>
            <a:ext cx="3431147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e-commerce,</a:t>
            </a:r>
            <a:endParaRPr lang="en-US" sz="4100" dirty="0"/>
          </a:p>
        </p:txBody>
      </p:sp>
      <p:sp>
        <p:nvSpPr>
          <p:cNvPr id="9" name="Rectangle 8"/>
          <p:cNvSpPr/>
          <p:nvPr/>
        </p:nvSpPr>
        <p:spPr>
          <a:xfrm>
            <a:off x="4356484" y="3444514"/>
            <a:ext cx="1896550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twitter,</a:t>
            </a:r>
            <a:endParaRPr lang="en-US" sz="4100" dirty="0"/>
          </a:p>
        </p:txBody>
      </p:sp>
      <p:sp>
        <p:nvSpPr>
          <p:cNvPr id="10" name="Rectangle 9"/>
          <p:cNvSpPr/>
          <p:nvPr/>
        </p:nvSpPr>
        <p:spPr>
          <a:xfrm>
            <a:off x="7061868" y="3453752"/>
            <a:ext cx="2821054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e-learning,</a:t>
            </a:r>
            <a:endParaRPr lang="en-US" sz="4100" dirty="0"/>
          </a:p>
        </p:txBody>
      </p:sp>
      <p:sp>
        <p:nvSpPr>
          <p:cNvPr id="11" name="Rectangle 10"/>
          <p:cNvSpPr/>
          <p:nvPr/>
        </p:nvSpPr>
        <p:spPr>
          <a:xfrm>
            <a:off x="10326255" y="3429654"/>
            <a:ext cx="1662554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 smtClean="0">
                <a:solidFill>
                  <a:prstClr val="black"/>
                </a:solidFill>
                <a:latin typeface="TimesNewRomanPSMT"/>
              </a:rPr>
              <a:t>iPod,</a:t>
            </a:r>
            <a:endParaRPr lang="en-US" sz="4100" dirty="0"/>
          </a:p>
        </p:txBody>
      </p:sp>
      <p:sp>
        <p:nvSpPr>
          <p:cNvPr id="12" name="Rectangle 11"/>
          <p:cNvSpPr/>
          <p:nvPr/>
        </p:nvSpPr>
        <p:spPr>
          <a:xfrm>
            <a:off x="212413" y="4462633"/>
            <a:ext cx="2491576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tablet pc,</a:t>
            </a:r>
            <a:endParaRPr lang="en-US" sz="4100" dirty="0"/>
          </a:p>
        </p:txBody>
      </p:sp>
      <p:sp>
        <p:nvSpPr>
          <p:cNvPr id="13" name="Rectangle 12"/>
          <p:cNvSpPr/>
          <p:nvPr/>
        </p:nvSpPr>
        <p:spPr>
          <a:xfrm>
            <a:off x="4908610" y="4547947"/>
            <a:ext cx="7041276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information super highway,</a:t>
            </a:r>
            <a:endParaRPr lang="en-US" sz="4100" dirty="0"/>
          </a:p>
        </p:txBody>
      </p:sp>
      <p:sp>
        <p:nvSpPr>
          <p:cNvPr id="14" name="Rectangle 13"/>
          <p:cNvSpPr/>
          <p:nvPr/>
        </p:nvSpPr>
        <p:spPr>
          <a:xfrm>
            <a:off x="190379" y="5566290"/>
            <a:ext cx="4028845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social network,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42191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1674" y="260333"/>
            <a:ext cx="11757890" cy="6369065"/>
            <a:chOff x="221674" y="260333"/>
            <a:chExt cx="11757890" cy="63690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74" y="260333"/>
              <a:ext cx="4387536" cy="63591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66" y="270030"/>
              <a:ext cx="5270698" cy="635936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64" y="270228"/>
              <a:ext cx="2790702" cy="634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72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-8436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072" y="844373"/>
            <a:ext cx="221628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Greeting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1014" y="614635"/>
            <a:ext cx="5403273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/>
              <a:t>Sth</a:t>
            </a:r>
            <a:r>
              <a:rPr lang="en-US" sz="3600" b="1" dirty="0" smtClean="0"/>
              <a:t> that you say or do to greet </a:t>
            </a:r>
            <a:r>
              <a:rPr lang="en-US" sz="3600" b="1" dirty="0" err="1" smtClean="0"/>
              <a:t>sb</a:t>
            </a:r>
            <a:endParaRPr lang="en-US" sz="3600" b="1" dirty="0" smtClean="0"/>
          </a:p>
          <a:p>
            <a:pPr algn="just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complements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55" y="2931032"/>
            <a:ext cx="2273582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Dominate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1014" y="2621048"/>
            <a:ext cx="539374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Take over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control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593" y="5254516"/>
            <a:ext cx="2271844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1013" y="4801934"/>
            <a:ext cx="540327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See in your mind’s eye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visualize, envisage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65" y="597991"/>
            <a:ext cx="2799196" cy="1866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26" y="2401487"/>
            <a:ext cx="2245014" cy="216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8" y="4118917"/>
            <a:ext cx="1400416" cy="2551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73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44" y="480005"/>
            <a:ext cx="2594343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inevitable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1181" y="205477"/>
            <a:ext cx="6093361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That you cannot avoid or prevent</a:t>
            </a:r>
          </a:p>
          <a:p>
            <a:r>
              <a:rPr lang="en-US" sz="3600" b="1" dirty="0" err="1" smtClean="0">
                <a:solidFill>
                  <a:srgbClr val="7030A0"/>
                </a:solidFill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</a:rPr>
              <a:t>: inseparable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5" y="2846039"/>
            <a:ext cx="236517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recipient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181" y="2292130"/>
            <a:ext cx="6114119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person or thing that receives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receiver, </a:t>
            </a:r>
          </a:p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Ant: donor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937" y="4879355"/>
            <a:ext cx="5931349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Involving several parts, elements or members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manifold, numerous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1" y="5118841"/>
            <a:ext cx="220980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87" y="2438582"/>
            <a:ext cx="2621077" cy="1544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23329"/>
            <a:ext cx="2468418" cy="2468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63" y="84084"/>
            <a:ext cx="2193287" cy="2193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932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882</Words>
  <Application>Microsoft Office PowerPoint</Application>
  <PresentationFormat>Widescreen</PresentationFormat>
  <Paragraphs>156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TimesNewRomanPS-BoldMT</vt:lpstr>
      <vt:lpstr>TimesNewRomanPSMT</vt:lpstr>
      <vt:lpstr>Wingdings</vt:lpstr>
      <vt:lpstr>2_Office Theme</vt:lpstr>
      <vt:lpstr>PowerPoint Presentation</vt:lpstr>
      <vt:lpstr>PowerPoint Presentation</vt:lpstr>
      <vt:lpstr>PowerPoint Presentation</vt:lpstr>
      <vt:lpstr>Media and modes of e-communication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1212</cp:revision>
  <dcterms:created xsi:type="dcterms:W3CDTF">2019-06-12T06:53:09Z</dcterms:created>
  <dcterms:modified xsi:type="dcterms:W3CDTF">2019-11-14T13:50:57Z</dcterms:modified>
</cp:coreProperties>
</file>