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26"/>
  </p:notesMasterIdLst>
  <p:sldIdLst>
    <p:sldId id="262" r:id="rId3"/>
    <p:sldId id="264" r:id="rId4"/>
    <p:sldId id="269" r:id="rId5"/>
    <p:sldId id="256" r:id="rId6"/>
    <p:sldId id="281" r:id="rId7"/>
    <p:sldId id="282" r:id="rId8"/>
    <p:sldId id="270" r:id="rId9"/>
    <p:sldId id="280" r:id="rId10"/>
    <p:sldId id="271" r:id="rId11"/>
    <p:sldId id="278" r:id="rId12"/>
    <p:sldId id="272" r:id="rId13"/>
    <p:sldId id="285" r:id="rId14"/>
    <p:sldId id="275" r:id="rId15"/>
    <p:sldId id="274" r:id="rId16"/>
    <p:sldId id="283" r:id="rId17"/>
    <p:sldId id="273" r:id="rId18"/>
    <p:sldId id="258" r:id="rId19"/>
    <p:sldId id="284" r:id="rId20"/>
    <p:sldId id="279" r:id="rId21"/>
    <p:sldId id="276" r:id="rId22"/>
    <p:sldId id="277" r:id="rId23"/>
    <p:sldId id="259" r:id="rId24"/>
    <p:sldId id="26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586" autoAdjust="0"/>
  </p:normalViewPr>
  <p:slideViewPr>
    <p:cSldViewPr>
      <p:cViewPr varScale="1">
        <p:scale>
          <a:sx n="66" d="100"/>
          <a:sy n="66" d="100"/>
        </p:scale>
        <p:origin x="150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8C7AB0-7618-4B77-934C-00F8A33F3201}" type="doc">
      <dgm:prSet loTypeId="urn:microsoft.com/office/officeart/2005/8/layout/radial1" loCatId="cycle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58F6808-168A-46B3-81E5-1E098BB40691}">
      <dgm:prSet phldrT="[Text]"/>
      <dgm:spPr/>
      <dgm:t>
        <a:bodyPr/>
        <a:lstStyle/>
        <a:p>
          <a:r>
            <a:rPr lang="bn-BD" b="0" dirty="0">
              <a:effectLst/>
              <a:latin typeface="NikoshBAN" pitchFamily="2" charset="0"/>
              <a:cs typeface="NikoshBAN" pitchFamily="2" charset="0"/>
            </a:rPr>
            <a:t>নতুন</a:t>
          </a:r>
          <a:r>
            <a:rPr lang="bn-BD" b="0" baseline="0" dirty="0">
              <a:effectLst/>
              <a:latin typeface="NikoshBAN" pitchFamily="2" charset="0"/>
              <a:cs typeface="NikoshBAN" pitchFamily="2" charset="0"/>
            </a:rPr>
            <a:t> শিখলাম </a:t>
          </a:r>
          <a:endParaRPr lang="en-US" b="0" dirty="0">
            <a:effectLst/>
            <a:latin typeface="NikoshBAN" pitchFamily="2" charset="0"/>
            <a:cs typeface="NikoshBAN" pitchFamily="2" charset="0"/>
          </a:endParaRPr>
        </a:p>
      </dgm:t>
    </dgm:pt>
    <dgm:pt modelId="{07D2B781-78DC-45F8-AFFE-652C7C069730}" type="parTrans" cxnId="{C8CCFDC7-B388-47A5-B3D0-A619085B55F5}">
      <dgm:prSet/>
      <dgm:spPr/>
      <dgm:t>
        <a:bodyPr/>
        <a:lstStyle/>
        <a:p>
          <a:endParaRPr lang="en-US"/>
        </a:p>
      </dgm:t>
    </dgm:pt>
    <dgm:pt modelId="{F03570F8-F2B7-41FB-ADD0-A5E802445BC4}" type="sibTrans" cxnId="{C8CCFDC7-B388-47A5-B3D0-A619085B55F5}">
      <dgm:prSet/>
      <dgm:spPr/>
      <dgm:t>
        <a:bodyPr/>
        <a:lstStyle/>
        <a:p>
          <a:endParaRPr lang="en-US"/>
        </a:p>
      </dgm:t>
    </dgm:pt>
    <dgm:pt modelId="{28332847-BA54-4144-AD7A-26F2DDD7D90F}">
      <dgm:prSet phldrT="[Text]"/>
      <dgm:spPr/>
      <dgm:t>
        <a:bodyPr/>
        <a:lstStyle/>
        <a:p>
          <a:r>
            <a:rPr lang="bn-BD" b="0" dirty="0">
              <a:effectLst/>
              <a:latin typeface="NikoshBAN" pitchFamily="2" charset="0"/>
              <a:cs typeface="NikoshBAN" pitchFamily="2" charset="0"/>
            </a:rPr>
            <a:t>ল্যাপটপ </a:t>
          </a:r>
          <a:endParaRPr lang="en-US" b="0" dirty="0">
            <a:effectLst/>
            <a:latin typeface="NikoshBAN" pitchFamily="2" charset="0"/>
            <a:cs typeface="NikoshBAN" pitchFamily="2" charset="0"/>
          </a:endParaRPr>
        </a:p>
      </dgm:t>
    </dgm:pt>
    <dgm:pt modelId="{32D3A66D-3979-469E-BD8D-E6410AFA9399}" type="parTrans" cxnId="{69D2B037-7A53-4001-BE4B-062C4FF9F4EA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4922EDB1-DD9F-4484-9129-E0C7837DF12E}" type="sibTrans" cxnId="{69D2B037-7A53-4001-BE4B-062C4FF9F4EA}">
      <dgm:prSet/>
      <dgm:spPr/>
      <dgm:t>
        <a:bodyPr/>
        <a:lstStyle/>
        <a:p>
          <a:endParaRPr lang="en-US"/>
        </a:p>
      </dgm:t>
    </dgm:pt>
    <dgm:pt modelId="{24852950-1937-416E-BFB1-BA9563E83527}">
      <dgm:prSet custT="1"/>
      <dgm:spPr/>
      <dgm:t>
        <a:bodyPr/>
        <a:lstStyle/>
        <a:p>
          <a:r>
            <a:rPr lang="bn-BD" sz="2800" b="0" dirty="0">
              <a:effectLst/>
              <a:latin typeface="NikoshBAN" pitchFamily="2" charset="0"/>
              <a:cs typeface="NikoshBAN" pitchFamily="2" charset="0"/>
            </a:rPr>
            <a:t>ডেক্সটপ</a:t>
          </a:r>
          <a:endParaRPr lang="en-US" sz="2800" b="0" dirty="0">
            <a:effectLst/>
            <a:latin typeface="NikoshBAN" pitchFamily="2" charset="0"/>
            <a:cs typeface="NikoshBAN" pitchFamily="2" charset="0"/>
          </a:endParaRPr>
        </a:p>
      </dgm:t>
    </dgm:pt>
    <dgm:pt modelId="{00318ED1-CAC3-4A55-A603-70520BA9B016}" type="parTrans" cxnId="{F3E2C440-D86B-4C1F-A26C-DE529F5FBCBA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4FC0F1BB-4316-48D6-BE14-53310952EC59}" type="sibTrans" cxnId="{F3E2C440-D86B-4C1F-A26C-DE529F5FBCBA}">
      <dgm:prSet/>
      <dgm:spPr/>
      <dgm:t>
        <a:bodyPr/>
        <a:lstStyle/>
        <a:p>
          <a:endParaRPr lang="en-US"/>
        </a:p>
      </dgm:t>
    </dgm:pt>
    <dgm:pt modelId="{C3C9D783-1D77-4F1B-BCE3-8545722F50E5}">
      <dgm:prSet/>
      <dgm:spPr/>
      <dgm:t>
        <a:bodyPr/>
        <a:lstStyle/>
        <a:p>
          <a:r>
            <a:rPr lang="bn-BD" b="0" dirty="0">
              <a:effectLst/>
              <a:latin typeface="NikoshBAN" pitchFamily="2" charset="0"/>
              <a:cs typeface="NikoshBAN" pitchFamily="2" charset="0"/>
            </a:rPr>
            <a:t>নোটবুক </a:t>
          </a:r>
          <a:endParaRPr lang="en-US" b="0" dirty="0">
            <a:effectLst/>
            <a:latin typeface="NikoshBAN" pitchFamily="2" charset="0"/>
            <a:cs typeface="NikoshBAN" pitchFamily="2" charset="0"/>
          </a:endParaRPr>
        </a:p>
      </dgm:t>
    </dgm:pt>
    <dgm:pt modelId="{70297A9D-7156-4F85-89ED-DD6117B17E99}" type="parTrans" cxnId="{E38C8D09-E72A-47F8-8F01-E4E24A261BE9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1A379391-FA7A-408F-A8B8-4EB02A7AB72F}" type="sibTrans" cxnId="{E38C8D09-E72A-47F8-8F01-E4E24A261BE9}">
      <dgm:prSet/>
      <dgm:spPr/>
      <dgm:t>
        <a:bodyPr/>
        <a:lstStyle/>
        <a:p>
          <a:endParaRPr lang="en-US"/>
        </a:p>
      </dgm:t>
    </dgm:pt>
    <dgm:pt modelId="{D9A24381-1B88-4DDC-8678-909BF85D455C}">
      <dgm:prSet custT="1"/>
      <dgm:spPr/>
      <dgm:t>
        <a:bodyPr/>
        <a:lstStyle/>
        <a:p>
          <a:r>
            <a:rPr lang="bn-BD" sz="2800" b="0" dirty="0">
              <a:effectLst/>
              <a:latin typeface="NikoshBAN" pitchFamily="2" charset="0"/>
              <a:ea typeface="Calibri"/>
              <a:cs typeface="NikoshBAN" pitchFamily="2" charset="0"/>
            </a:rPr>
            <a:t>জিপিএস </a:t>
          </a:r>
          <a:endParaRPr lang="en-US" sz="2800" b="0" dirty="0">
            <a:effectLst/>
            <a:latin typeface="NikoshBAN" pitchFamily="2" charset="0"/>
            <a:cs typeface="NikoshBAN" pitchFamily="2" charset="0"/>
          </a:endParaRPr>
        </a:p>
      </dgm:t>
    </dgm:pt>
    <dgm:pt modelId="{3E19E9BC-2185-4FE2-9FAB-330354CC2BB7}" type="parTrans" cxnId="{55FF2889-6B6C-4FB5-9BEC-FAEB8F15E756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7799FA8F-AA39-4214-B7B3-2BEEA7BA095F}" type="sibTrans" cxnId="{55FF2889-6B6C-4FB5-9BEC-FAEB8F15E756}">
      <dgm:prSet/>
      <dgm:spPr/>
      <dgm:t>
        <a:bodyPr/>
        <a:lstStyle/>
        <a:p>
          <a:endParaRPr lang="en-US"/>
        </a:p>
      </dgm:t>
    </dgm:pt>
    <dgm:pt modelId="{3961D7F3-886D-4B42-BA38-7BF576E60914}">
      <dgm:prSet/>
      <dgm:spPr/>
      <dgm:t>
        <a:bodyPr/>
        <a:lstStyle/>
        <a:p>
          <a:r>
            <a:rPr lang="bn-BD" b="0" dirty="0">
              <a:effectLst/>
              <a:latin typeface="NikoshBAN" pitchFamily="2" charset="0"/>
              <a:cs typeface="NikoshBAN" pitchFamily="2" charset="0"/>
            </a:rPr>
            <a:t>স্মার্ট ফোন </a:t>
          </a:r>
          <a:endParaRPr lang="en-US" b="0" dirty="0">
            <a:effectLst/>
            <a:latin typeface="NikoshBAN" pitchFamily="2" charset="0"/>
            <a:cs typeface="NikoshBAN" pitchFamily="2" charset="0"/>
          </a:endParaRPr>
        </a:p>
      </dgm:t>
    </dgm:pt>
    <dgm:pt modelId="{DF49A4DF-35B0-49F9-BEC4-DFF7B1460DD5}" type="parTrans" cxnId="{3664CC7E-EF12-4A24-8162-4451C27E7D36}">
      <dgm:prSet/>
      <dgm:spPr/>
      <dgm:t>
        <a:bodyPr/>
        <a:lstStyle/>
        <a:p>
          <a:endParaRPr lang="en-US" b="0">
            <a:effectLst/>
            <a:latin typeface="NikoshBAN" pitchFamily="2" charset="0"/>
            <a:cs typeface="NikoshBAN" pitchFamily="2" charset="0"/>
          </a:endParaRPr>
        </a:p>
      </dgm:t>
    </dgm:pt>
    <dgm:pt modelId="{E6C22FFA-5DAC-4C1D-B24A-A9A7C1A3FA61}" type="sibTrans" cxnId="{3664CC7E-EF12-4A24-8162-4451C27E7D36}">
      <dgm:prSet/>
      <dgm:spPr/>
      <dgm:t>
        <a:bodyPr/>
        <a:lstStyle/>
        <a:p>
          <a:endParaRPr lang="en-US"/>
        </a:p>
      </dgm:t>
    </dgm:pt>
    <dgm:pt modelId="{5BC0325B-E839-40D9-98E2-9927A4F30FA2}" type="pres">
      <dgm:prSet presAssocID="{298C7AB0-7618-4B77-934C-00F8A33F3201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6ECCF22-A82A-4251-B60F-5E9F56988E03}" type="pres">
      <dgm:prSet presAssocID="{D58F6808-168A-46B3-81E5-1E098BB40691}" presName="centerShape" presStyleLbl="node0" presStyleIdx="0" presStyleCnt="1" custScaleX="91559" custScaleY="84149"/>
      <dgm:spPr/>
    </dgm:pt>
    <dgm:pt modelId="{91E319DE-C4C5-4FFB-9E7B-D449587F273D}" type="pres">
      <dgm:prSet presAssocID="{00318ED1-CAC3-4A55-A603-70520BA9B016}" presName="Name9" presStyleLbl="parChTrans1D2" presStyleIdx="0" presStyleCnt="5"/>
      <dgm:spPr/>
    </dgm:pt>
    <dgm:pt modelId="{F8B669F9-5E00-45EC-815C-DF486B3E424E}" type="pres">
      <dgm:prSet presAssocID="{00318ED1-CAC3-4A55-A603-70520BA9B016}" presName="connTx" presStyleLbl="parChTrans1D2" presStyleIdx="0" presStyleCnt="5"/>
      <dgm:spPr/>
    </dgm:pt>
    <dgm:pt modelId="{84AFAD30-37C8-4F16-9C7A-549D6A5DF0AA}" type="pres">
      <dgm:prSet presAssocID="{24852950-1937-416E-BFB1-BA9563E83527}" presName="node" presStyleLbl="node1" presStyleIdx="0" presStyleCnt="5">
        <dgm:presLayoutVars>
          <dgm:bulletEnabled val="1"/>
        </dgm:presLayoutVars>
      </dgm:prSet>
      <dgm:spPr/>
    </dgm:pt>
    <dgm:pt modelId="{A9B49A36-A765-4C96-960A-A29D316545AB}" type="pres">
      <dgm:prSet presAssocID="{3E19E9BC-2185-4FE2-9FAB-330354CC2BB7}" presName="Name9" presStyleLbl="parChTrans1D2" presStyleIdx="1" presStyleCnt="5"/>
      <dgm:spPr/>
    </dgm:pt>
    <dgm:pt modelId="{4F6454B9-40A9-498A-AA6E-96C9EFD58D43}" type="pres">
      <dgm:prSet presAssocID="{3E19E9BC-2185-4FE2-9FAB-330354CC2BB7}" presName="connTx" presStyleLbl="parChTrans1D2" presStyleIdx="1" presStyleCnt="5"/>
      <dgm:spPr/>
    </dgm:pt>
    <dgm:pt modelId="{183EAE00-E668-46B1-9EDB-9D214F2A30F5}" type="pres">
      <dgm:prSet presAssocID="{D9A24381-1B88-4DDC-8678-909BF85D455C}" presName="node" presStyleLbl="node1" presStyleIdx="1" presStyleCnt="5">
        <dgm:presLayoutVars>
          <dgm:bulletEnabled val="1"/>
        </dgm:presLayoutVars>
      </dgm:prSet>
      <dgm:spPr/>
    </dgm:pt>
    <dgm:pt modelId="{886BBF2C-1407-48C1-8383-BABA2AA0701D}" type="pres">
      <dgm:prSet presAssocID="{DF49A4DF-35B0-49F9-BEC4-DFF7B1460DD5}" presName="Name9" presStyleLbl="parChTrans1D2" presStyleIdx="2" presStyleCnt="5"/>
      <dgm:spPr/>
    </dgm:pt>
    <dgm:pt modelId="{948F0890-3389-40BE-82AD-2F4A32515737}" type="pres">
      <dgm:prSet presAssocID="{DF49A4DF-35B0-49F9-BEC4-DFF7B1460DD5}" presName="connTx" presStyleLbl="parChTrans1D2" presStyleIdx="2" presStyleCnt="5"/>
      <dgm:spPr/>
    </dgm:pt>
    <dgm:pt modelId="{C28BA288-6D97-4BCF-B4BE-D82D26449317}" type="pres">
      <dgm:prSet presAssocID="{3961D7F3-886D-4B42-BA38-7BF576E60914}" presName="node" presStyleLbl="node1" presStyleIdx="2" presStyleCnt="5">
        <dgm:presLayoutVars>
          <dgm:bulletEnabled val="1"/>
        </dgm:presLayoutVars>
      </dgm:prSet>
      <dgm:spPr/>
    </dgm:pt>
    <dgm:pt modelId="{3D502647-E0D5-46AF-8598-EFDE1374A73C}" type="pres">
      <dgm:prSet presAssocID="{70297A9D-7156-4F85-89ED-DD6117B17E99}" presName="Name9" presStyleLbl="parChTrans1D2" presStyleIdx="3" presStyleCnt="5"/>
      <dgm:spPr/>
    </dgm:pt>
    <dgm:pt modelId="{F4CA45A0-9C1D-437C-9263-09A0415C53C9}" type="pres">
      <dgm:prSet presAssocID="{70297A9D-7156-4F85-89ED-DD6117B17E99}" presName="connTx" presStyleLbl="parChTrans1D2" presStyleIdx="3" presStyleCnt="5"/>
      <dgm:spPr/>
    </dgm:pt>
    <dgm:pt modelId="{FBF2663E-D84B-4B72-9A35-1A1BC93FB464}" type="pres">
      <dgm:prSet presAssocID="{C3C9D783-1D77-4F1B-BCE3-8545722F50E5}" presName="node" presStyleLbl="node1" presStyleIdx="3" presStyleCnt="5">
        <dgm:presLayoutVars>
          <dgm:bulletEnabled val="1"/>
        </dgm:presLayoutVars>
      </dgm:prSet>
      <dgm:spPr/>
    </dgm:pt>
    <dgm:pt modelId="{11DBDD34-12CC-4147-855C-0E2EA9C1A361}" type="pres">
      <dgm:prSet presAssocID="{32D3A66D-3979-469E-BD8D-E6410AFA9399}" presName="Name9" presStyleLbl="parChTrans1D2" presStyleIdx="4" presStyleCnt="5"/>
      <dgm:spPr/>
    </dgm:pt>
    <dgm:pt modelId="{8CA115E1-CB10-4675-B975-3BD638DE251F}" type="pres">
      <dgm:prSet presAssocID="{32D3A66D-3979-469E-BD8D-E6410AFA9399}" presName="connTx" presStyleLbl="parChTrans1D2" presStyleIdx="4" presStyleCnt="5"/>
      <dgm:spPr/>
    </dgm:pt>
    <dgm:pt modelId="{C092AA98-35A4-4445-9BBF-81966DB98483}" type="pres">
      <dgm:prSet presAssocID="{28332847-BA54-4144-AD7A-26F2DDD7D90F}" presName="node" presStyleLbl="node1" presStyleIdx="4" presStyleCnt="5">
        <dgm:presLayoutVars>
          <dgm:bulletEnabled val="1"/>
        </dgm:presLayoutVars>
      </dgm:prSet>
      <dgm:spPr/>
    </dgm:pt>
  </dgm:ptLst>
  <dgm:cxnLst>
    <dgm:cxn modelId="{E38C8D09-E72A-47F8-8F01-E4E24A261BE9}" srcId="{D58F6808-168A-46B3-81E5-1E098BB40691}" destId="{C3C9D783-1D77-4F1B-BCE3-8545722F50E5}" srcOrd="3" destOrd="0" parTransId="{70297A9D-7156-4F85-89ED-DD6117B17E99}" sibTransId="{1A379391-FA7A-408F-A8B8-4EB02A7AB72F}"/>
    <dgm:cxn modelId="{D9739509-FEF9-4EE2-AA45-4DF821A75E83}" type="presOf" srcId="{24852950-1937-416E-BFB1-BA9563E83527}" destId="{84AFAD30-37C8-4F16-9C7A-549D6A5DF0AA}" srcOrd="0" destOrd="0" presId="urn:microsoft.com/office/officeart/2005/8/layout/radial1"/>
    <dgm:cxn modelId="{35EF4128-CCC0-4F8D-A6A4-495E32859614}" type="presOf" srcId="{00318ED1-CAC3-4A55-A603-70520BA9B016}" destId="{91E319DE-C4C5-4FFB-9E7B-D449587F273D}" srcOrd="0" destOrd="0" presId="urn:microsoft.com/office/officeart/2005/8/layout/radial1"/>
    <dgm:cxn modelId="{F03EB431-667D-4225-B9B2-9CB2C2AFDCAC}" type="presOf" srcId="{3E19E9BC-2185-4FE2-9FAB-330354CC2BB7}" destId="{4F6454B9-40A9-498A-AA6E-96C9EFD58D43}" srcOrd="1" destOrd="0" presId="urn:microsoft.com/office/officeart/2005/8/layout/radial1"/>
    <dgm:cxn modelId="{970C9A34-E1DB-422B-9245-D3999EE874C4}" type="presOf" srcId="{C3C9D783-1D77-4F1B-BCE3-8545722F50E5}" destId="{FBF2663E-D84B-4B72-9A35-1A1BC93FB464}" srcOrd="0" destOrd="0" presId="urn:microsoft.com/office/officeart/2005/8/layout/radial1"/>
    <dgm:cxn modelId="{69D2B037-7A53-4001-BE4B-062C4FF9F4EA}" srcId="{D58F6808-168A-46B3-81E5-1E098BB40691}" destId="{28332847-BA54-4144-AD7A-26F2DDD7D90F}" srcOrd="4" destOrd="0" parTransId="{32D3A66D-3979-469E-BD8D-E6410AFA9399}" sibTransId="{4922EDB1-DD9F-4484-9129-E0C7837DF12E}"/>
    <dgm:cxn modelId="{F3E2C440-D86B-4C1F-A26C-DE529F5FBCBA}" srcId="{D58F6808-168A-46B3-81E5-1E098BB40691}" destId="{24852950-1937-416E-BFB1-BA9563E83527}" srcOrd="0" destOrd="0" parTransId="{00318ED1-CAC3-4A55-A603-70520BA9B016}" sibTransId="{4FC0F1BB-4316-48D6-BE14-53310952EC59}"/>
    <dgm:cxn modelId="{6AAA8F41-5FEF-4176-8159-848177E3BEA6}" type="presOf" srcId="{D9A24381-1B88-4DDC-8678-909BF85D455C}" destId="{183EAE00-E668-46B1-9EDB-9D214F2A30F5}" srcOrd="0" destOrd="0" presId="urn:microsoft.com/office/officeart/2005/8/layout/radial1"/>
    <dgm:cxn modelId="{F6E4DF64-ECE7-4859-815D-ADFDDBEA9C20}" type="presOf" srcId="{D58F6808-168A-46B3-81E5-1E098BB40691}" destId="{86ECCF22-A82A-4251-B60F-5E9F56988E03}" srcOrd="0" destOrd="0" presId="urn:microsoft.com/office/officeart/2005/8/layout/radial1"/>
    <dgm:cxn modelId="{0987E648-9F6F-42F9-9E48-5736AA5CF963}" type="presOf" srcId="{DF49A4DF-35B0-49F9-BEC4-DFF7B1460DD5}" destId="{886BBF2C-1407-48C1-8383-BABA2AA0701D}" srcOrd="0" destOrd="0" presId="urn:microsoft.com/office/officeart/2005/8/layout/radial1"/>
    <dgm:cxn modelId="{B545196A-D161-4E02-BF8A-17B3F836415B}" type="presOf" srcId="{DF49A4DF-35B0-49F9-BEC4-DFF7B1460DD5}" destId="{948F0890-3389-40BE-82AD-2F4A32515737}" srcOrd="1" destOrd="0" presId="urn:microsoft.com/office/officeart/2005/8/layout/radial1"/>
    <dgm:cxn modelId="{CE058D58-45EC-405F-A9F9-14A1911B9411}" type="presOf" srcId="{00318ED1-CAC3-4A55-A603-70520BA9B016}" destId="{F8B669F9-5E00-45EC-815C-DF486B3E424E}" srcOrd="1" destOrd="0" presId="urn:microsoft.com/office/officeart/2005/8/layout/radial1"/>
    <dgm:cxn modelId="{36FB2E5A-15DF-4492-AE97-C73269EEF842}" type="presOf" srcId="{70297A9D-7156-4F85-89ED-DD6117B17E99}" destId="{3D502647-E0D5-46AF-8598-EFDE1374A73C}" srcOrd="0" destOrd="0" presId="urn:microsoft.com/office/officeart/2005/8/layout/radial1"/>
    <dgm:cxn modelId="{3664CC7E-EF12-4A24-8162-4451C27E7D36}" srcId="{D58F6808-168A-46B3-81E5-1E098BB40691}" destId="{3961D7F3-886D-4B42-BA38-7BF576E60914}" srcOrd="2" destOrd="0" parTransId="{DF49A4DF-35B0-49F9-BEC4-DFF7B1460DD5}" sibTransId="{E6C22FFA-5DAC-4C1D-B24A-A9A7C1A3FA61}"/>
    <dgm:cxn modelId="{55FF2889-6B6C-4FB5-9BEC-FAEB8F15E756}" srcId="{D58F6808-168A-46B3-81E5-1E098BB40691}" destId="{D9A24381-1B88-4DDC-8678-909BF85D455C}" srcOrd="1" destOrd="0" parTransId="{3E19E9BC-2185-4FE2-9FAB-330354CC2BB7}" sibTransId="{7799FA8F-AA39-4214-B7B3-2BEEA7BA095F}"/>
    <dgm:cxn modelId="{95E4F7A7-40A9-4B86-9AF2-07D6DF656919}" type="presOf" srcId="{32D3A66D-3979-469E-BD8D-E6410AFA9399}" destId="{8CA115E1-CB10-4675-B975-3BD638DE251F}" srcOrd="1" destOrd="0" presId="urn:microsoft.com/office/officeart/2005/8/layout/radial1"/>
    <dgm:cxn modelId="{5E61DCA8-FACD-4E76-8BDC-4C5CBE969250}" type="presOf" srcId="{298C7AB0-7618-4B77-934C-00F8A33F3201}" destId="{5BC0325B-E839-40D9-98E2-9927A4F30FA2}" srcOrd="0" destOrd="0" presId="urn:microsoft.com/office/officeart/2005/8/layout/radial1"/>
    <dgm:cxn modelId="{E9415BB7-F933-4429-BB56-8C3E42296640}" type="presOf" srcId="{70297A9D-7156-4F85-89ED-DD6117B17E99}" destId="{F4CA45A0-9C1D-437C-9263-09A0415C53C9}" srcOrd="1" destOrd="0" presId="urn:microsoft.com/office/officeart/2005/8/layout/radial1"/>
    <dgm:cxn modelId="{6D55EEC6-9B22-44A8-A697-B762C25D9016}" type="presOf" srcId="{28332847-BA54-4144-AD7A-26F2DDD7D90F}" destId="{C092AA98-35A4-4445-9BBF-81966DB98483}" srcOrd="0" destOrd="0" presId="urn:microsoft.com/office/officeart/2005/8/layout/radial1"/>
    <dgm:cxn modelId="{C8CCFDC7-B388-47A5-B3D0-A619085B55F5}" srcId="{298C7AB0-7618-4B77-934C-00F8A33F3201}" destId="{D58F6808-168A-46B3-81E5-1E098BB40691}" srcOrd="0" destOrd="0" parTransId="{07D2B781-78DC-45F8-AFFE-652C7C069730}" sibTransId="{F03570F8-F2B7-41FB-ADD0-A5E802445BC4}"/>
    <dgm:cxn modelId="{0948BED2-E0F9-4214-A22B-9FAC549C87AB}" type="presOf" srcId="{32D3A66D-3979-469E-BD8D-E6410AFA9399}" destId="{11DBDD34-12CC-4147-855C-0E2EA9C1A361}" srcOrd="0" destOrd="0" presId="urn:microsoft.com/office/officeart/2005/8/layout/radial1"/>
    <dgm:cxn modelId="{84CD4EDB-D562-45C6-96CE-7C1D443CF805}" type="presOf" srcId="{3961D7F3-886D-4B42-BA38-7BF576E60914}" destId="{C28BA288-6D97-4BCF-B4BE-D82D26449317}" srcOrd="0" destOrd="0" presId="urn:microsoft.com/office/officeart/2005/8/layout/radial1"/>
    <dgm:cxn modelId="{580F63FD-785F-437C-97B1-8067EEFD4420}" type="presOf" srcId="{3E19E9BC-2185-4FE2-9FAB-330354CC2BB7}" destId="{A9B49A36-A765-4C96-960A-A29D316545AB}" srcOrd="0" destOrd="0" presId="urn:microsoft.com/office/officeart/2005/8/layout/radial1"/>
    <dgm:cxn modelId="{4AD853D8-96EF-406B-8299-5887902A5D18}" type="presParOf" srcId="{5BC0325B-E839-40D9-98E2-9927A4F30FA2}" destId="{86ECCF22-A82A-4251-B60F-5E9F56988E03}" srcOrd="0" destOrd="0" presId="urn:microsoft.com/office/officeart/2005/8/layout/radial1"/>
    <dgm:cxn modelId="{4FE4480E-A56F-4A26-B0F3-C331685983F5}" type="presParOf" srcId="{5BC0325B-E839-40D9-98E2-9927A4F30FA2}" destId="{91E319DE-C4C5-4FFB-9E7B-D449587F273D}" srcOrd="1" destOrd="0" presId="urn:microsoft.com/office/officeart/2005/8/layout/radial1"/>
    <dgm:cxn modelId="{F1F74E7C-73D2-48A2-BBF2-2D8525BE92CB}" type="presParOf" srcId="{91E319DE-C4C5-4FFB-9E7B-D449587F273D}" destId="{F8B669F9-5E00-45EC-815C-DF486B3E424E}" srcOrd="0" destOrd="0" presId="urn:microsoft.com/office/officeart/2005/8/layout/radial1"/>
    <dgm:cxn modelId="{0CEC45F0-1252-44DD-A033-5161722353B3}" type="presParOf" srcId="{5BC0325B-E839-40D9-98E2-9927A4F30FA2}" destId="{84AFAD30-37C8-4F16-9C7A-549D6A5DF0AA}" srcOrd="2" destOrd="0" presId="urn:microsoft.com/office/officeart/2005/8/layout/radial1"/>
    <dgm:cxn modelId="{1C333E16-AE0F-4931-805E-0D316EEFD60C}" type="presParOf" srcId="{5BC0325B-E839-40D9-98E2-9927A4F30FA2}" destId="{A9B49A36-A765-4C96-960A-A29D316545AB}" srcOrd="3" destOrd="0" presId="urn:microsoft.com/office/officeart/2005/8/layout/radial1"/>
    <dgm:cxn modelId="{2F02E8E7-715B-4D2F-A9A0-773F522ACC43}" type="presParOf" srcId="{A9B49A36-A765-4C96-960A-A29D316545AB}" destId="{4F6454B9-40A9-498A-AA6E-96C9EFD58D43}" srcOrd="0" destOrd="0" presId="urn:microsoft.com/office/officeart/2005/8/layout/radial1"/>
    <dgm:cxn modelId="{12B19E77-FA25-4E91-97BD-DF672B00A1D6}" type="presParOf" srcId="{5BC0325B-E839-40D9-98E2-9927A4F30FA2}" destId="{183EAE00-E668-46B1-9EDB-9D214F2A30F5}" srcOrd="4" destOrd="0" presId="urn:microsoft.com/office/officeart/2005/8/layout/radial1"/>
    <dgm:cxn modelId="{CF40566A-5F27-4F23-82D0-D31203DA66B5}" type="presParOf" srcId="{5BC0325B-E839-40D9-98E2-9927A4F30FA2}" destId="{886BBF2C-1407-48C1-8383-BABA2AA0701D}" srcOrd="5" destOrd="0" presId="urn:microsoft.com/office/officeart/2005/8/layout/radial1"/>
    <dgm:cxn modelId="{0D1C6876-4748-4E85-8943-65359CE32D37}" type="presParOf" srcId="{886BBF2C-1407-48C1-8383-BABA2AA0701D}" destId="{948F0890-3389-40BE-82AD-2F4A32515737}" srcOrd="0" destOrd="0" presId="urn:microsoft.com/office/officeart/2005/8/layout/radial1"/>
    <dgm:cxn modelId="{0850D37F-4CAC-4D1B-BEE6-F6A9AF6D636C}" type="presParOf" srcId="{5BC0325B-E839-40D9-98E2-9927A4F30FA2}" destId="{C28BA288-6D97-4BCF-B4BE-D82D26449317}" srcOrd="6" destOrd="0" presId="urn:microsoft.com/office/officeart/2005/8/layout/radial1"/>
    <dgm:cxn modelId="{05C562AC-2FE3-46FF-A4AA-D398AAA43A77}" type="presParOf" srcId="{5BC0325B-E839-40D9-98E2-9927A4F30FA2}" destId="{3D502647-E0D5-46AF-8598-EFDE1374A73C}" srcOrd="7" destOrd="0" presId="urn:microsoft.com/office/officeart/2005/8/layout/radial1"/>
    <dgm:cxn modelId="{745BD898-5D46-436D-A70C-A59DAEED322A}" type="presParOf" srcId="{3D502647-E0D5-46AF-8598-EFDE1374A73C}" destId="{F4CA45A0-9C1D-437C-9263-09A0415C53C9}" srcOrd="0" destOrd="0" presId="urn:microsoft.com/office/officeart/2005/8/layout/radial1"/>
    <dgm:cxn modelId="{3ED8D82A-D790-4348-8FC3-9758E7F1E423}" type="presParOf" srcId="{5BC0325B-E839-40D9-98E2-9927A4F30FA2}" destId="{FBF2663E-D84B-4B72-9A35-1A1BC93FB464}" srcOrd="8" destOrd="0" presId="urn:microsoft.com/office/officeart/2005/8/layout/radial1"/>
    <dgm:cxn modelId="{F96BB8B0-CDCF-4FB1-87B4-66674B4BD0B3}" type="presParOf" srcId="{5BC0325B-E839-40D9-98E2-9927A4F30FA2}" destId="{11DBDD34-12CC-4147-855C-0E2EA9C1A361}" srcOrd="9" destOrd="0" presId="urn:microsoft.com/office/officeart/2005/8/layout/radial1"/>
    <dgm:cxn modelId="{99A61A1A-2A81-453E-B9F1-F919DA427EB1}" type="presParOf" srcId="{11DBDD34-12CC-4147-855C-0E2EA9C1A361}" destId="{8CA115E1-CB10-4675-B975-3BD638DE251F}" srcOrd="0" destOrd="0" presId="urn:microsoft.com/office/officeart/2005/8/layout/radial1"/>
    <dgm:cxn modelId="{67AF3DE4-CCE7-4381-BD23-C99B19B74E01}" type="presParOf" srcId="{5BC0325B-E839-40D9-98E2-9927A4F30FA2}" destId="{C092AA98-35A4-4445-9BBF-81966DB98483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ECCF22-A82A-4251-B60F-5E9F56988E03}">
      <dsp:nvSpPr>
        <dsp:cNvPr id="0" name=""/>
        <dsp:cNvSpPr/>
      </dsp:nvSpPr>
      <dsp:spPr>
        <a:xfrm>
          <a:off x="3276599" y="2415507"/>
          <a:ext cx="1600200" cy="147069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400" b="0" kern="1200" dirty="0">
              <a:effectLst/>
              <a:latin typeface="NikoshBAN" pitchFamily="2" charset="0"/>
              <a:cs typeface="NikoshBAN" pitchFamily="2" charset="0"/>
            </a:rPr>
            <a:t>নতুন</a:t>
          </a:r>
          <a:r>
            <a:rPr lang="bn-BD" sz="3400" b="0" kern="1200" baseline="0" dirty="0">
              <a:effectLst/>
              <a:latin typeface="NikoshBAN" pitchFamily="2" charset="0"/>
              <a:cs typeface="NikoshBAN" pitchFamily="2" charset="0"/>
            </a:rPr>
            <a:t> শিখলাম </a:t>
          </a:r>
          <a:endParaRPr lang="en-US" sz="3400" b="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3510943" y="2630885"/>
        <a:ext cx="1131512" cy="1039937"/>
      </dsp:txXfrm>
    </dsp:sp>
    <dsp:sp modelId="{91E319DE-C4C5-4FFB-9E7B-D449587F273D}">
      <dsp:nvSpPr>
        <dsp:cNvPr id="0" name=""/>
        <dsp:cNvSpPr/>
      </dsp:nvSpPr>
      <dsp:spPr>
        <a:xfrm rot="16200000">
          <a:off x="3744272" y="2063787"/>
          <a:ext cx="664855" cy="38583"/>
        </a:xfrm>
        <a:custGeom>
          <a:avLst/>
          <a:gdLst/>
          <a:ahLst/>
          <a:cxnLst/>
          <a:rect l="0" t="0" r="0" b="0"/>
          <a:pathLst>
            <a:path>
              <a:moveTo>
                <a:pt x="0" y="19291"/>
              </a:moveTo>
              <a:lnTo>
                <a:pt x="664855" y="1929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0" kern="1200">
            <a:effectLst/>
            <a:latin typeface="NikoshBAN" pitchFamily="2" charset="0"/>
            <a:cs typeface="NikoshBAN" pitchFamily="2" charset="0"/>
          </a:endParaRPr>
        </a:p>
      </dsp:txBody>
      <dsp:txXfrm>
        <a:off x="4060078" y="2066457"/>
        <a:ext cx="33242" cy="33242"/>
      </dsp:txXfrm>
    </dsp:sp>
    <dsp:sp modelId="{84AFAD30-37C8-4F16-9C7A-549D6A5DF0AA}">
      <dsp:nvSpPr>
        <dsp:cNvPr id="0" name=""/>
        <dsp:cNvSpPr/>
      </dsp:nvSpPr>
      <dsp:spPr>
        <a:xfrm>
          <a:off x="3202837" y="2925"/>
          <a:ext cx="1747725" cy="174772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b="0" kern="1200" dirty="0">
              <a:effectLst/>
              <a:latin typeface="NikoshBAN" pitchFamily="2" charset="0"/>
              <a:cs typeface="NikoshBAN" pitchFamily="2" charset="0"/>
            </a:rPr>
            <a:t>ডেক্সটপ</a:t>
          </a:r>
          <a:endParaRPr lang="en-US" sz="2800" b="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3458785" y="258873"/>
        <a:ext cx="1235829" cy="1235829"/>
      </dsp:txXfrm>
    </dsp:sp>
    <dsp:sp modelId="{A9B49A36-A765-4C96-960A-A29D316545AB}">
      <dsp:nvSpPr>
        <dsp:cNvPr id="0" name=""/>
        <dsp:cNvSpPr/>
      </dsp:nvSpPr>
      <dsp:spPr>
        <a:xfrm rot="20520000">
          <a:off x="4816191" y="2792667"/>
          <a:ext cx="607035" cy="38583"/>
        </a:xfrm>
        <a:custGeom>
          <a:avLst/>
          <a:gdLst/>
          <a:ahLst/>
          <a:cxnLst/>
          <a:rect l="0" t="0" r="0" b="0"/>
          <a:pathLst>
            <a:path>
              <a:moveTo>
                <a:pt x="0" y="19291"/>
              </a:moveTo>
              <a:lnTo>
                <a:pt x="607035" y="1929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0" kern="1200">
            <a:effectLst/>
            <a:latin typeface="NikoshBAN" pitchFamily="2" charset="0"/>
            <a:cs typeface="NikoshBAN" pitchFamily="2" charset="0"/>
          </a:endParaRPr>
        </a:p>
      </dsp:txBody>
      <dsp:txXfrm>
        <a:off x="5104533" y="2796783"/>
        <a:ext cx="30351" cy="30351"/>
      </dsp:txXfrm>
    </dsp:sp>
    <dsp:sp modelId="{183EAE00-E668-46B1-9EDB-9D214F2A30F5}">
      <dsp:nvSpPr>
        <dsp:cNvPr id="0" name=""/>
        <dsp:cNvSpPr/>
      </dsp:nvSpPr>
      <dsp:spPr>
        <a:xfrm>
          <a:off x="5365602" y="1574266"/>
          <a:ext cx="1747725" cy="1747725"/>
        </a:xfrm>
        <a:prstGeom prst="ellipse">
          <a:avLst/>
        </a:prstGeom>
        <a:gradFill rotWithShape="0">
          <a:gsLst>
            <a:gs pos="0">
              <a:schemeClr val="accent2">
                <a:hueOff val="1170380"/>
                <a:satOff val="-1460"/>
                <a:lumOff val="343"/>
                <a:alphaOff val="0"/>
                <a:tint val="50000"/>
                <a:satMod val="300000"/>
              </a:schemeClr>
            </a:gs>
            <a:gs pos="35000">
              <a:schemeClr val="accent2">
                <a:hueOff val="1170380"/>
                <a:satOff val="-1460"/>
                <a:lumOff val="343"/>
                <a:alphaOff val="0"/>
                <a:tint val="37000"/>
                <a:satMod val="300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b="0" kern="1200" dirty="0">
              <a:effectLst/>
              <a:latin typeface="NikoshBAN" pitchFamily="2" charset="0"/>
              <a:ea typeface="Calibri"/>
              <a:cs typeface="NikoshBAN" pitchFamily="2" charset="0"/>
            </a:rPr>
            <a:t>জিপিএস </a:t>
          </a:r>
          <a:endParaRPr lang="en-US" sz="2800" b="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5621550" y="1830214"/>
        <a:ext cx="1235829" cy="1235829"/>
      </dsp:txXfrm>
    </dsp:sp>
    <dsp:sp modelId="{886BBF2C-1407-48C1-8383-BABA2AA0701D}">
      <dsp:nvSpPr>
        <dsp:cNvPr id="0" name=""/>
        <dsp:cNvSpPr/>
      </dsp:nvSpPr>
      <dsp:spPr>
        <a:xfrm rot="3240000">
          <a:off x="4388217" y="4003726"/>
          <a:ext cx="644295" cy="38583"/>
        </a:xfrm>
        <a:custGeom>
          <a:avLst/>
          <a:gdLst/>
          <a:ahLst/>
          <a:cxnLst/>
          <a:rect l="0" t="0" r="0" b="0"/>
          <a:pathLst>
            <a:path>
              <a:moveTo>
                <a:pt x="0" y="19291"/>
              </a:moveTo>
              <a:lnTo>
                <a:pt x="644295" y="1929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0" kern="1200">
            <a:effectLst/>
            <a:latin typeface="NikoshBAN" pitchFamily="2" charset="0"/>
            <a:cs typeface="NikoshBAN" pitchFamily="2" charset="0"/>
          </a:endParaRPr>
        </a:p>
      </dsp:txBody>
      <dsp:txXfrm>
        <a:off x="4694257" y="4006911"/>
        <a:ext cx="32214" cy="32214"/>
      </dsp:txXfrm>
    </dsp:sp>
    <dsp:sp modelId="{C28BA288-6D97-4BCF-B4BE-D82D26449317}">
      <dsp:nvSpPr>
        <dsp:cNvPr id="0" name=""/>
        <dsp:cNvSpPr/>
      </dsp:nvSpPr>
      <dsp:spPr>
        <a:xfrm>
          <a:off x="4539499" y="4116748"/>
          <a:ext cx="1747725" cy="1747725"/>
        </a:xfrm>
        <a:prstGeom prst="ellipse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50000"/>
                <a:satMod val="300000"/>
              </a:schemeClr>
            </a:gs>
            <a:gs pos="35000">
              <a:schemeClr val="accent2">
                <a:hueOff val="2340759"/>
                <a:satOff val="-2919"/>
                <a:lumOff val="686"/>
                <a:alphaOff val="0"/>
                <a:tint val="37000"/>
                <a:satMod val="30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800" b="0" kern="1200" dirty="0">
              <a:effectLst/>
              <a:latin typeface="NikoshBAN" pitchFamily="2" charset="0"/>
              <a:cs typeface="NikoshBAN" pitchFamily="2" charset="0"/>
            </a:rPr>
            <a:t>স্মার্ট ফোন </a:t>
          </a:r>
          <a:endParaRPr lang="en-US" sz="3800" b="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4795447" y="4372696"/>
        <a:ext cx="1235829" cy="1235829"/>
      </dsp:txXfrm>
    </dsp:sp>
    <dsp:sp modelId="{3D502647-E0D5-46AF-8598-EFDE1374A73C}">
      <dsp:nvSpPr>
        <dsp:cNvPr id="0" name=""/>
        <dsp:cNvSpPr/>
      </dsp:nvSpPr>
      <dsp:spPr>
        <a:xfrm rot="7560000">
          <a:off x="3120887" y="4003726"/>
          <a:ext cx="644295" cy="38583"/>
        </a:xfrm>
        <a:custGeom>
          <a:avLst/>
          <a:gdLst/>
          <a:ahLst/>
          <a:cxnLst/>
          <a:rect l="0" t="0" r="0" b="0"/>
          <a:pathLst>
            <a:path>
              <a:moveTo>
                <a:pt x="0" y="19291"/>
              </a:moveTo>
              <a:lnTo>
                <a:pt x="644295" y="1929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0" kern="1200">
            <a:effectLst/>
            <a:latin typeface="NikoshBAN" pitchFamily="2" charset="0"/>
            <a:cs typeface="NikoshBAN" pitchFamily="2" charset="0"/>
          </a:endParaRPr>
        </a:p>
      </dsp:txBody>
      <dsp:txXfrm rot="10800000">
        <a:off x="3426927" y="4006911"/>
        <a:ext cx="32214" cy="32214"/>
      </dsp:txXfrm>
    </dsp:sp>
    <dsp:sp modelId="{FBF2663E-D84B-4B72-9A35-1A1BC93FB464}">
      <dsp:nvSpPr>
        <dsp:cNvPr id="0" name=""/>
        <dsp:cNvSpPr/>
      </dsp:nvSpPr>
      <dsp:spPr>
        <a:xfrm>
          <a:off x="1866174" y="4116748"/>
          <a:ext cx="1747725" cy="1747725"/>
        </a:xfrm>
        <a:prstGeom prst="ellipse">
          <a:avLst/>
        </a:prstGeom>
        <a:gradFill rotWithShape="0">
          <a:gsLst>
            <a:gs pos="0">
              <a:schemeClr val="accent2">
                <a:hueOff val="3511139"/>
                <a:satOff val="-4379"/>
                <a:lumOff val="1030"/>
                <a:alphaOff val="0"/>
                <a:tint val="50000"/>
                <a:satMod val="300000"/>
              </a:schemeClr>
            </a:gs>
            <a:gs pos="35000">
              <a:schemeClr val="accent2">
                <a:hueOff val="3511139"/>
                <a:satOff val="-4379"/>
                <a:lumOff val="1030"/>
                <a:alphaOff val="0"/>
                <a:tint val="37000"/>
                <a:satMod val="300000"/>
              </a:schemeClr>
            </a:gs>
            <a:gs pos="100000">
              <a:schemeClr val="accent2">
                <a:hueOff val="3511139"/>
                <a:satOff val="-4379"/>
                <a:lumOff val="103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800" b="0" kern="1200" dirty="0">
              <a:effectLst/>
              <a:latin typeface="NikoshBAN" pitchFamily="2" charset="0"/>
              <a:cs typeface="NikoshBAN" pitchFamily="2" charset="0"/>
            </a:rPr>
            <a:t>নোটবুক </a:t>
          </a:r>
          <a:endParaRPr lang="en-US" sz="3800" b="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2122122" y="4372696"/>
        <a:ext cx="1235829" cy="1235829"/>
      </dsp:txXfrm>
    </dsp:sp>
    <dsp:sp modelId="{11DBDD34-12CC-4147-855C-0E2EA9C1A361}">
      <dsp:nvSpPr>
        <dsp:cNvPr id="0" name=""/>
        <dsp:cNvSpPr/>
      </dsp:nvSpPr>
      <dsp:spPr>
        <a:xfrm rot="11880000">
          <a:off x="2730172" y="2792667"/>
          <a:ext cx="607035" cy="38583"/>
        </a:xfrm>
        <a:custGeom>
          <a:avLst/>
          <a:gdLst/>
          <a:ahLst/>
          <a:cxnLst/>
          <a:rect l="0" t="0" r="0" b="0"/>
          <a:pathLst>
            <a:path>
              <a:moveTo>
                <a:pt x="0" y="19291"/>
              </a:moveTo>
              <a:lnTo>
                <a:pt x="607035" y="1929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b="0" kern="1200">
            <a:effectLst/>
            <a:latin typeface="NikoshBAN" pitchFamily="2" charset="0"/>
            <a:cs typeface="NikoshBAN" pitchFamily="2" charset="0"/>
          </a:endParaRPr>
        </a:p>
      </dsp:txBody>
      <dsp:txXfrm rot="10800000">
        <a:off x="3018514" y="2796783"/>
        <a:ext cx="30351" cy="30351"/>
      </dsp:txXfrm>
    </dsp:sp>
    <dsp:sp modelId="{C092AA98-35A4-4445-9BBF-81966DB98483}">
      <dsp:nvSpPr>
        <dsp:cNvPr id="0" name=""/>
        <dsp:cNvSpPr/>
      </dsp:nvSpPr>
      <dsp:spPr>
        <a:xfrm>
          <a:off x="1040072" y="1574266"/>
          <a:ext cx="1747725" cy="1747725"/>
        </a:xfrm>
        <a:prstGeom prst="ellipse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800" b="0" kern="1200" dirty="0">
              <a:effectLst/>
              <a:latin typeface="NikoshBAN" pitchFamily="2" charset="0"/>
              <a:cs typeface="NikoshBAN" pitchFamily="2" charset="0"/>
            </a:rPr>
            <a:t>ল্যাপটপ </a:t>
          </a:r>
          <a:endParaRPr lang="en-US" sz="3800" b="0" kern="1200" dirty="0">
            <a:effectLst/>
            <a:latin typeface="NikoshBAN" pitchFamily="2" charset="0"/>
            <a:cs typeface="NikoshBAN" pitchFamily="2" charset="0"/>
          </a:endParaRPr>
        </a:p>
      </dsp:txBody>
      <dsp:txXfrm>
        <a:off x="1296020" y="1830214"/>
        <a:ext cx="1235829" cy="12358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70F379-C01A-4FF8-98E7-DCCB9EE96E9A}" type="datetimeFigureOut">
              <a:rPr lang="en-US" smtClean="0"/>
              <a:t>15-Nov-19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4E80A8-F13C-418F-BA95-692CABD944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221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লোকটি</a:t>
            </a:r>
            <a:r>
              <a:rPr lang="bn-BD" baseline="0" dirty="0"/>
              <a:t> </a:t>
            </a:r>
            <a:r>
              <a:rPr lang="bn-IN" baseline="0" dirty="0"/>
              <a:t>কী</a:t>
            </a:r>
            <a:r>
              <a:rPr lang="bn-BD" baseline="0" dirty="0"/>
              <a:t> ব্যবহার করছে? ছেলেমেয়েরা </a:t>
            </a:r>
            <a:r>
              <a:rPr lang="bn-IN" baseline="0" dirty="0"/>
              <a:t>কী </a:t>
            </a:r>
            <a:r>
              <a:rPr lang="bn-BD" baseline="0" dirty="0"/>
              <a:t>করছে? এই সমস্ত প্রশ্ন থেকেই পাঠ ঘোষ</a:t>
            </a:r>
            <a:r>
              <a:rPr lang="bn-IN" baseline="0" dirty="0"/>
              <a:t>ণা </a:t>
            </a:r>
            <a:r>
              <a:rPr lang="bn-BD" baseline="0" dirty="0"/>
              <a:t>করতে হবে।  আজকের পাঠের বিষয় কী 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E80A8-F13C-418F-BA95-692CABD9440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4176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কী</a:t>
            </a:r>
            <a:r>
              <a:rPr lang="bn-BD" dirty="0"/>
              <a:t> প্রযুক্তি</a:t>
            </a:r>
            <a:r>
              <a:rPr lang="bn-BD" baseline="0" dirty="0"/>
              <a:t> ব্যবহার করছে এই প্রশ্নের মাধ্যমে টেলিভিশন সম্পর্কে জানাতে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E80A8-F13C-418F-BA95-692CABD9440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2406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প্রযুক্তির</a:t>
            </a:r>
            <a:r>
              <a:rPr lang="bn-BD" baseline="0" dirty="0"/>
              <a:t> বড় থেকে ছোট হলেও কার্যক্ষমতা দিন দিন বৃদ্ধি পাচ্ছে।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E80A8-F13C-418F-BA95-692CABD9440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6874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E80A8-F13C-418F-BA95-692CABD9440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235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ছাত্র</a:t>
            </a:r>
            <a:r>
              <a:rPr lang="bn-BD" baseline="0" dirty="0"/>
              <a:t>/ছাত্রীরা তালিকা তৈরি করে শিক্ষককে দেখাবে।  পরে সম্ভাব্য উত্তর দেখাবে।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E80A8-F13C-418F-BA95-692CABD9440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866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ছাত্র</a:t>
            </a:r>
            <a:r>
              <a:rPr lang="bn-BD" baseline="0" dirty="0"/>
              <a:t>/ছাত্রীদের তালিকা দেখার পরে । এই তালিকাটি দেখাতে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E80A8-F13C-418F-BA95-692CABD9440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1295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="0" dirty="0">
                <a:effectLst/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BD" b="0" baseline="0" dirty="0">
                <a:effectLst/>
                <a:latin typeface="NikoshBAN" pitchFamily="2" charset="0"/>
                <a:cs typeface="NikoshBAN" pitchFamily="2" charset="0"/>
              </a:rPr>
              <a:t> জিজ্ঞাসা করতে হবে তোমারা কিকি  নতুনশব্দ শিখলে? শিক্ষার্থীরা উত্তর করার পরে নতুন শব্দগুলো দেখাতে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E80A8-F13C-418F-BA95-692CABD9440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309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bn-BD" dirty="0"/>
              <a:t>উত্তর</a:t>
            </a:r>
            <a:r>
              <a:rPr lang="bn-BD" baseline="0" dirty="0"/>
              <a:t>গুলোর উপরে মাউস দিয়ে ক্লিক করলে সঠিক ও ভুল উত্তর নির্ণয় করা যাবে।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E80A8-F13C-418F-BA95-692CABD9440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499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শিখনফলের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 উপর নির্ভর করবে উপস্থাপনা। তাই শিক্ষককে শিখনফলের দিকে লক্ষ রাখতে হবে। </a:t>
            </a: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E80A8-F13C-418F-BA95-692CABD9440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517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মোবাইল</a:t>
            </a:r>
            <a:r>
              <a:rPr lang="bn-IN" baseline="0" dirty="0"/>
              <a:t> </a:t>
            </a:r>
            <a:r>
              <a:rPr lang="bn-BD" dirty="0"/>
              <a:t>প্রযুক্তি</a:t>
            </a:r>
            <a:r>
              <a:rPr lang="bn-BD" baseline="0" dirty="0"/>
              <a:t> ব্যক্তি জীবনে তথ্য ও যোগাযোগ প্রযুক্তি হিসেবে ব্যবহৃত হয়। প্রতিদিন কাজে লাগে।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E80A8-F13C-418F-BA95-692CABD9440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308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শিক্ষক</a:t>
            </a:r>
            <a:r>
              <a:rPr lang="bn-BD" baseline="0" dirty="0"/>
              <a:t> বোর্ডে একটি ট্যালি করবেন, কোন প্রযুক্তিটি শিক্ষার্থীরা বা তাদের পরিবারের সদস্যরা সবচেয়ে বেশি ব্যবহার করে। যেমন, মোবাইল ফোন কতজন ব্যবহার করে? টেলিভিশিন কতজন? কম্পিউটার? ট্যাব?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E80A8-F13C-418F-BA95-692CABD9440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058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এই</a:t>
            </a:r>
            <a:r>
              <a:rPr lang="bn-BD" baseline="0" dirty="0"/>
              <a:t> ভিডিওতে মোবাইল ফোনের বিভিন্ন ধরনের ব্যবহারের কথা বলা হয়েছে । ভিডিওটি মনোযোগ সহকারে দেখাতে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E80A8-F13C-418F-BA95-692CABD9440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1136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bn-BD" dirty="0"/>
              <a:t>শিক্ষার্থীরা</a:t>
            </a:r>
            <a:r>
              <a:rPr lang="bn-BD" baseline="0" dirty="0"/>
              <a:t> উত্তর করার পরে এই স্লাইডটি দেখাতে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E80A8-F13C-418F-BA95-692CABD9440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001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ছবির</a:t>
            </a:r>
            <a:r>
              <a:rPr lang="bn-BD" baseline="0" dirty="0"/>
              <a:t> মাধ্যমে মোবাইলের ব্যবহার সম্পর্কে ছাত্র/ছাত্রীরা বলতে পারবে।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E80A8-F13C-418F-BA95-692CABD9440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463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কি কাজ করা</a:t>
            </a:r>
            <a:r>
              <a:rPr lang="bn-BD" baseline="0" dirty="0"/>
              <a:t> হচ্ছে?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E80A8-F13C-418F-BA95-692CABD9440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3290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ছবি</a:t>
            </a:r>
            <a:r>
              <a:rPr lang="bn-BD" baseline="0" dirty="0"/>
              <a:t> তোলা, ভিডিও করা, গান শোনা মোবাইলের মাধ্যমে হচ্ছে। ছবিগুলো দেখে ছাত্র/ ছাত্রীরা তথ্য ও যোগাযোগ প্রযুক্তির ব্যবহারের ক্ষেত্র সম্পর্কে বলতে  পারবে।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E80A8-F13C-418F-BA95-692CABD9440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499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585767-7ED6-4349-A447-FB0E925D9946}" type="datetimeFigureOut">
              <a:rPr lang="en-US" smtClean="0"/>
              <a:t>15-Nov-19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691E4B-8572-4F2F-96F1-3641C495E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575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585767-7ED6-4349-A447-FB0E925D9946}" type="datetimeFigureOut">
              <a:rPr lang="en-US" smtClean="0"/>
              <a:t>15-Nov-19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691E4B-8572-4F2F-96F1-3641C495E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497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585767-7ED6-4349-A447-FB0E925D9946}" type="datetimeFigureOut">
              <a:rPr lang="en-US" smtClean="0"/>
              <a:t>15-Nov-19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691E4B-8572-4F2F-96F1-3641C495E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459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511092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15-Nov-19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2348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15-Nov-19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6948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15-Nov-19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496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15-Nov-19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1036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15-Nov-19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6225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15-Nov-19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5350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15-Nov-19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054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585767-7ED6-4349-A447-FB0E925D9946}" type="datetimeFigureOut">
              <a:rPr lang="en-US" smtClean="0"/>
              <a:t>15-Nov-19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691E4B-8572-4F2F-96F1-3641C495E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3731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15-Nov-19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4375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15-Nov-19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0580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15-Nov-19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6704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B1A2F-59D8-4E16-BFC4-9E627108B0D8}" type="datetimeFigureOut">
              <a:rPr lang="en-US" smtClean="0">
                <a:solidFill>
                  <a:prstClr val="black"/>
                </a:solidFill>
              </a:rPr>
              <a:pPr/>
              <a:t>15-Nov-19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D2799B-5756-4733-955C-14DC57409F3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062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585767-7ED6-4349-A447-FB0E925D9946}" type="datetimeFigureOut">
              <a:rPr lang="en-US" smtClean="0"/>
              <a:t>15-Nov-19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691E4B-8572-4F2F-96F1-3641C495E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647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585767-7ED6-4349-A447-FB0E925D9946}" type="datetimeFigureOut">
              <a:rPr lang="en-US" smtClean="0"/>
              <a:t>15-Nov-19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691E4B-8572-4F2F-96F1-3641C495E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947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585767-7ED6-4349-A447-FB0E925D9946}" type="datetimeFigureOut">
              <a:rPr lang="en-US" smtClean="0"/>
              <a:t>15-Nov-19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691E4B-8572-4F2F-96F1-3641C495E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223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585767-7ED6-4349-A447-FB0E925D9946}" type="datetimeFigureOut">
              <a:rPr lang="en-US" smtClean="0"/>
              <a:t>15-Nov-19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691E4B-8572-4F2F-96F1-3641C495E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383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585767-7ED6-4349-A447-FB0E925D9946}" type="datetimeFigureOut">
              <a:rPr lang="en-US" smtClean="0"/>
              <a:t>15-Nov-19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691E4B-8572-4F2F-96F1-3641C495E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25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585767-7ED6-4349-A447-FB0E925D9946}" type="datetimeFigureOut">
              <a:rPr lang="en-US" smtClean="0"/>
              <a:t>15-Nov-19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691E4B-8572-4F2F-96F1-3641C495E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15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2585767-7ED6-4349-A447-FB0E925D9946}" type="datetimeFigureOut">
              <a:rPr lang="en-US" smtClean="0"/>
              <a:t>15-Nov-19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691E4B-8572-4F2F-96F1-3641C495E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518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inus 6"/>
          <p:cNvSpPr/>
          <p:nvPr userDrawn="1"/>
        </p:nvSpPr>
        <p:spPr>
          <a:xfrm>
            <a:off x="-1524000" y="0"/>
            <a:ext cx="12192000" cy="238125"/>
          </a:xfrm>
          <a:prstGeom prst="mathMinus">
            <a:avLst>
              <a:gd name="adj1" fmla="val 69945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Minus 8"/>
          <p:cNvSpPr/>
          <p:nvPr userDrawn="1"/>
        </p:nvSpPr>
        <p:spPr>
          <a:xfrm rot="5400000">
            <a:off x="-4414837" y="3271837"/>
            <a:ext cx="9067800" cy="238125"/>
          </a:xfrm>
          <a:prstGeom prst="mathMinus">
            <a:avLst>
              <a:gd name="adj1" fmla="val 69945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Minus 9"/>
          <p:cNvSpPr/>
          <p:nvPr userDrawn="1"/>
        </p:nvSpPr>
        <p:spPr>
          <a:xfrm>
            <a:off x="-1600200" y="6619874"/>
            <a:ext cx="12344400" cy="238126"/>
          </a:xfrm>
          <a:prstGeom prst="mathMinus">
            <a:avLst>
              <a:gd name="adj1" fmla="val 69945"/>
            </a:avLst>
          </a:prstGeom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Minus 10"/>
          <p:cNvSpPr/>
          <p:nvPr userDrawn="1"/>
        </p:nvSpPr>
        <p:spPr>
          <a:xfrm rot="5400000">
            <a:off x="4448174" y="3305175"/>
            <a:ext cx="9144001" cy="247651"/>
          </a:xfrm>
          <a:prstGeom prst="mathMinus">
            <a:avLst>
              <a:gd name="adj1" fmla="val 69945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L-Shape 11"/>
          <p:cNvSpPr/>
          <p:nvPr userDrawn="1"/>
        </p:nvSpPr>
        <p:spPr>
          <a:xfrm rot="5400000">
            <a:off x="-38100" y="38100"/>
            <a:ext cx="1295400" cy="1219200"/>
          </a:xfrm>
          <a:prstGeom prst="corner">
            <a:avLst>
              <a:gd name="adj1" fmla="val 17284"/>
              <a:gd name="adj2" fmla="val 1481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L-Shape 12"/>
          <p:cNvSpPr/>
          <p:nvPr userDrawn="1"/>
        </p:nvSpPr>
        <p:spPr>
          <a:xfrm rot="16200000">
            <a:off x="7886700" y="5600699"/>
            <a:ext cx="1295400" cy="1219200"/>
          </a:xfrm>
          <a:prstGeom prst="corner">
            <a:avLst>
              <a:gd name="adj1" fmla="val 17284"/>
              <a:gd name="adj2" fmla="val 1481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-Shape 13"/>
          <p:cNvSpPr/>
          <p:nvPr userDrawn="1"/>
        </p:nvSpPr>
        <p:spPr>
          <a:xfrm>
            <a:off x="0" y="5638800"/>
            <a:ext cx="1295400" cy="1219200"/>
          </a:xfrm>
          <a:prstGeom prst="corner">
            <a:avLst>
              <a:gd name="adj1" fmla="val 17284"/>
              <a:gd name="adj2" fmla="val 14815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-Shape 14"/>
          <p:cNvSpPr/>
          <p:nvPr userDrawn="1"/>
        </p:nvSpPr>
        <p:spPr>
          <a:xfrm rot="10800000">
            <a:off x="7848600" y="0"/>
            <a:ext cx="1295400" cy="1219200"/>
          </a:xfrm>
          <a:prstGeom prst="corner">
            <a:avLst>
              <a:gd name="adj1" fmla="val 17284"/>
              <a:gd name="adj2" fmla="val 14815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082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7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2658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5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057400" y="381000"/>
            <a:ext cx="4343400" cy="1295400"/>
          </a:xfrm>
          <a:prstGeom prst="roundRect">
            <a:avLst/>
          </a:prstGeom>
          <a:noFill/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0" cap="none" spc="0" normalizeH="0" baseline="0" noProof="0" dirty="0" err="1">
                <a:ln w="0"/>
                <a:solidFill>
                  <a:sysClr val="windowText" lastClr="000000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স্বাগতম</a:t>
            </a:r>
            <a:endParaRPr kumimoji="0" lang="en-GB" sz="8800" b="1" i="0" u="none" strike="noStrike" kern="0" cap="none" spc="0" normalizeH="0" baseline="0" noProof="0" dirty="0">
              <a:ln w="0"/>
              <a:solidFill>
                <a:sysClr val="windowText" lastClr="000000"/>
              </a:solidFill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847" y="1862454"/>
            <a:ext cx="5161353" cy="39287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950" y="381000"/>
            <a:ext cx="1358900" cy="15065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0" y="398463"/>
            <a:ext cx="1358900" cy="15065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6851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582" y="685800"/>
            <a:ext cx="5694218" cy="394377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533400" y="5029200"/>
            <a:ext cx="8153400" cy="523220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itchFamily="2" charset="0"/>
                <a:cs typeface="NikoshBAN" pitchFamily="2" charset="0"/>
              </a:rPr>
              <a:t>SMS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পাঠানোর জন্য তথ্য ও যোগাযোগ প্রযুক্তি ব্যবহার করা হয় 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94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914400"/>
            <a:ext cx="3956399" cy="31321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143000" y="4343400"/>
            <a:ext cx="6781802" cy="120032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তথ্য ও যোগাযোগ প্রযুক্তি ব্যবহার করে সাধারণ মানুষও ছবি তুলতে ও  ভিডিও করতে পারে।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81" y="1018275"/>
            <a:ext cx="3956399" cy="294533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01852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693" y="1066800"/>
            <a:ext cx="3978279" cy="2845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07" y="1061113"/>
            <a:ext cx="3840969" cy="2892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719434" y="4053751"/>
            <a:ext cx="8074537" cy="52322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মোবাইল ফোন ও ল্যাপটপ ব্যবহার করে ভিডিও গান দেখা ও শোনা  যায়।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89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5039899"/>
            <a:ext cx="7924800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টেলিভিশনে বিভিন্ন অনুষ্ঠান, খবর দেখা ও শোনা যায়।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137" y="914400"/>
            <a:ext cx="4138863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16" y="914400"/>
            <a:ext cx="4398684" cy="305368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82207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p Arrow 4"/>
          <p:cNvSpPr/>
          <p:nvPr/>
        </p:nvSpPr>
        <p:spPr>
          <a:xfrm rot="5400000">
            <a:off x="3830679" y="1308203"/>
            <a:ext cx="838200" cy="73639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7322" y="5536070"/>
            <a:ext cx="807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কম্পিউটার দিন দিন ছোট হচ্ছে এবং স্মার্ট ফোন দিয়েও কম্পিউটার এর কাজ করা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যাচ্ছে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যার ফলে প্রযুক্তি সাধারণ মানুষের হাতের মুঠোয় এসেছে।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79" y="500513"/>
            <a:ext cx="2787770" cy="204294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1" y="546963"/>
            <a:ext cx="3048000" cy="19964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39" y="2927445"/>
            <a:ext cx="2447925" cy="1866900"/>
          </a:xfrm>
          <a:prstGeom prst="rect">
            <a:avLst/>
          </a:prstGeom>
        </p:spPr>
      </p:pic>
      <p:sp>
        <p:nvSpPr>
          <p:cNvPr id="8" name="Up Arrow 7"/>
          <p:cNvSpPr/>
          <p:nvPr/>
        </p:nvSpPr>
        <p:spPr>
          <a:xfrm rot="5400000">
            <a:off x="3462482" y="3632304"/>
            <a:ext cx="838200" cy="73639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421" y="3343276"/>
            <a:ext cx="2124075" cy="21526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73897" y="2543459"/>
            <a:ext cx="1023795" cy="523220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ডেস্কটপ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24715" y="4843790"/>
            <a:ext cx="1525098" cy="523220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ট্যাবলেট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24680" y="2543459"/>
            <a:ext cx="1414320" cy="523220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ল্যাপটপ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78661" y="3942269"/>
            <a:ext cx="1735861" cy="523220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স্মার্ট ফোন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40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192382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এসো আমরা ভিডিওটি দেখে জিপিএস এর ব্যবহার সম্পর্কে ধারণ লাভ করি।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967207"/>
              </p:ext>
            </p:extLst>
          </p:nvPr>
        </p:nvGraphicFramePr>
        <p:xfrm>
          <a:off x="2971800" y="2895599"/>
          <a:ext cx="2133600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2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71800" y="2895599"/>
                        <a:ext cx="2133600" cy="1800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06123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3" r="19039"/>
          <a:stretch/>
        </p:blipFill>
        <p:spPr>
          <a:xfrm>
            <a:off x="762000" y="855049"/>
            <a:ext cx="2576945" cy="32340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57200" y="4495800"/>
            <a:ext cx="8382000" cy="156966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গাড়ীতে জিপিএস ব্যবহার করে পৃথিবীর যে কোন স্থানের অবস্থান বের করা যায় এবং ঠিকানা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জানা না থাকলেও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জিপিএস-এর সাহায্যে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খুঁজে পাওয়া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যায়।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762000"/>
            <a:ext cx="4267200" cy="33271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9199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2949476"/>
            <a:ext cx="7696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>
                <a:ea typeface="Calibri"/>
                <a:cs typeface="NikoshBAN"/>
              </a:rPr>
              <a:t>মনে কর তুমি ঠিক করেছ কোনো ধরনের তথ্য প্রযুক্তি ব্যবহার না করে তোমার দিন কাটবে । সারা দিনে কোন কাজগুলো তুমি করতে পারবে না তার একটা তালিকা তৈরি কর</a:t>
            </a:r>
            <a:r>
              <a:rPr lang="hi-IN" sz="3600" dirty="0">
                <a:ea typeface="Calibri"/>
                <a:cs typeface="NikoshBAN"/>
              </a:rPr>
              <a:t>। </a:t>
            </a:r>
            <a:endParaRPr lang="en-US" sz="3600" dirty="0">
              <a:ea typeface="Calibri"/>
              <a:cs typeface="Vrinda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676400" y="510637"/>
            <a:ext cx="5998263" cy="2232563"/>
            <a:chOff x="2376711" y="76200"/>
            <a:chExt cx="6699320" cy="2625437"/>
          </a:xfrm>
        </p:grpSpPr>
        <p:sp>
          <p:nvSpPr>
            <p:cNvPr id="7" name="TextBox 6"/>
            <p:cNvSpPr txBox="1"/>
            <p:nvPr/>
          </p:nvSpPr>
          <p:spPr>
            <a:xfrm>
              <a:off x="5780952" y="730233"/>
              <a:ext cx="3295079" cy="904843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4000" b="1" i="0" u="none" strike="noStrike" kern="1100" cap="all" spc="0" normalizeH="0" baseline="0" noProof="0" dirty="0">
                  <a:ln w="9000" cmpd="sng">
                    <a:solidFill>
                      <a:srgbClr val="FFC000">
                        <a:shade val="50000"/>
                        <a:satMod val="120000"/>
                      </a:srgbClr>
                    </a:solidFill>
                    <a:prstDash val="solid"/>
                  </a:ln>
                  <a:effectLst>
                    <a:reflection blurRad="12700" stA="28000" endPos="45000" dist="1000" dir="5400000" sy="-100000" algn="bl" rotWithShape="0"/>
                  </a:effectLst>
                  <a:uLnTx/>
                  <a:uFillTx/>
                  <a:latin typeface="SolaimanLipi" pitchFamily="65" charset="0"/>
                  <a:ea typeface="NikoshBAN" pitchFamily="2" charset="0"/>
                  <a:cs typeface="SolaimanLipi" pitchFamily="65" charset="0"/>
                  <a:sym typeface="Wingdings"/>
                </a:rPr>
                <a:t></a:t>
              </a:r>
              <a:r>
                <a:rPr kumimoji="0" lang="bn-BD" sz="4400" b="1" i="0" u="none" strike="noStrike" kern="0" cap="none" spc="0" normalizeH="0" baseline="0" noProof="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দল</a:t>
              </a:r>
              <a:r>
                <a:rPr lang="en-US" sz="4400" kern="0" dirty="0" err="1">
                  <a:ln w="1905"/>
                  <a:latin typeface="NikoshBAN" pitchFamily="2" charset="0"/>
                  <a:cs typeface="NikoshBAN" pitchFamily="2" charset="0"/>
                </a:rPr>
                <a:t>গত</a:t>
              </a:r>
              <a:r>
                <a:rPr lang="en-US" sz="4400" kern="0" dirty="0">
                  <a:ln w="1905"/>
                  <a:latin typeface="NikoshBAN" pitchFamily="2" charset="0"/>
                  <a:cs typeface="NikoshBAN" pitchFamily="2" charset="0"/>
                </a:rPr>
                <a:t> </a:t>
              </a:r>
              <a:r>
                <a:rPr kumimoji="0" lang="bn-BD" sz="4400" b="1" i="0" u="none" strike="noStrike" kern="0" cap="none" spc="0" normalizeH="0" baseline="0" noProof="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কাজ</a:t>
              </a:r>
              <a:r>
                <a:rPr kumimoji="0" lang="en-US" sz="4400" b="1" i="0" u="none" strike="noStrike" kern="0" cap="none" spc="0" normalizeH="0" baseline="0" noProof="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 </a:t>
              </a:r>
              <a:r>
                <a:rPr kumimoji="0" lang="bn-BD" sz="4400" b="1" i="0" u="none" strike="noStrike" kern="0" cap="none" spc="0" normalizeH="0" baseline="0" noProof="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rPr>
                <a:t> </a:t>
              </a:r>
              <a:endParaRPr kumimoji="0" lang="en-US" sz="4400" b="1" i="0" u="none" strike="noStrike" kern="0" cap="none" spc="0" normalizeH="0" baseline="0" noProof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6711" y="76200"/>
              <a:ext cx="3124200" cy="2625437"/>
            </a:xfrm>
            <a:prstGeom prst="ellipse">
              <a:avLst/>
            </a:prstGeom>
            <a:ln w="31750">
              <a:solidFill>
                <a:sysClr val="windowText" lastClr="000000"/>
              </a:solidFill>
              <a:miter lim="800000"/>
              <a:headEnd/>
              <a:tailEnd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Oval 8"/>
            <p:cNvSpPr/>
            <p:nvPr/>
          </p:nvSpPr>
          <p:spPr>
            <a:xfrm>
              <a:off x="2376711" y="76200"/>
              <a:ext cx="3124200" cy="2625437"/>
            </a:xfrm>
            <a:prstGeom prst="ellipse">
              <a:avLst/>
            </a:prstGeom>
            <a:noFill/>
            <a:ln w="44450" cap="flat" cmpd="thickThin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11241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ard 1"/>
          <p:cNvSpPr/>
          <p:nvPr/>
        </p:nvSpPr>
        <p:spPr>
          <a:xfrm>
            <a:off x="533400" y="685800"/>
            <a:ext cx="7580194" cy="4724400"/>
          </a:xfrm>
          <a:prstGeom prst="flowChartPunchedCar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সম্ভাব্য উত্তর 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১। দূরে কথা বলা যাবে না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২। দূরের আত্মীয়ের খবর পাওয়া কঠিন হবে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৩। দৈনন্দিন হিসাব-নিকাশ সহজ হবে না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৪। বিনোদন কম হবে (টেলিভিশন, রেডিও ছাড়া)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৫। জাতীয় ও আন্তর্জাতিক খবর, খেলার খবর পাব না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৬। পেপার পত্রিকা পাব না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৭। সুন্দর পাঠ্যপুস্তক পাব না; সহজলভ্য হবে না। 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936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489145588"/>
              </p:ext>
            </p:extLst>
          </p:nvPr>
        </p:nvGraphicFramePr>
        <p:xfrm>
          <a:off x="533400" y="533400"/>
          <a:ext cx="81534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2014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ECCF22-A82A-4251-B60F-5E9F56988E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E319DE-C4C5-4FFB-9E7B-D449587F27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AFAD30-37C8-4F16-9C7A-549D6A5DF0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9B49A36-A765-4C96-960A-A29D316545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83EAE00-E668-46B1-9EDB-9D214F2A30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86BBF2C-1407-48C1-8383-BABA2AA070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28BA288-6D97-4BCF-B4BE-D82D264493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D502647-E0D5-46AF-8598-EFDE1374A7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BF2663E-D84B-4B72-9A35-1A1BC93FB4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DBDD34-12CC-4147-855C-0E2EA9C1A3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092AA98-35A4-4445-9BBF-81966DB984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AtOnc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267200" cy="521176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  <a:defRPr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৭ম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  <a:defRPr/>
            </a:pP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তথ্য ও যোগাযোগ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  <a:defRPr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	: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১ম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  <a:defRPr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  <a:defRPr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সময়: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৫০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মিনিট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 </a:t>
            </a:r>
            <a:endParaRPr lang="en-US" sz="36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  <a:defRPr/>
            </a:pPr>
            <a:endParaRPr lang="en-US" sz="36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762000"/>
            <a:ext cx="4038600" cy="5364163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</a:pP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IN" sz="3600" dirty="0">
                <a:latin typeface="NikoshBAN" pitchFamily="2" charset="0"/>
                <a:cs typeface="NikoshBAN" pitchFamily="2" charset="0"/>
              </a:rPr>
              <a:t>আবদুল জলিল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(আই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 </a:t>
            </a:r>
            <a:endParaRPr lang="bn-BD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IN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কূড়ালিয়া নূরীয়া দাখিল মাদ্রাসা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IN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বোরহানউদ্দিন, ভোলা।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1800" dirty="0" err="1">
                <a:latin typeface="NikoshBAN" pitchFamily="2" charset="0"/>
                <a:cs typeface="NikoshBAN" pitchFamily="2" charset="0"/>
              </a:rPr>
              <a:t>Email:jalilkuralia@gmail.com</a:t>
            </a:r>
            <a:endParaRPr lang="en-US" sz="1800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2000" dirty="0">
                <a:latin typeface="NikoshBAN" pitchFamily="2" charset="0"/>
                <a:cs typeface="NikoshBAN" pitchFamily="2" charset="0"/>
              </a:rPr>
              <a:t>Mobile: 01710814140</a:t>
            </a:r>
            <a:endParaRPr lang="bn-BD" sz="2000" dirty="0"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419600" y="762000"/>
            <a:ext cx="0" cy="5715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343400" y="762000"/>
            <a:ext cx="0" cy="5715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14D6155D-6189-432D-9D59-31AA8BFA89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6" y="1524000"/>
            <a:ext cx="1398525" cy="1905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140499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0" y="372070"/>
            <a:ext cx="1659429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4400" dirty="0">
                <a:latin typeface="NikoshBAN" pitchFamily="2" charset="0"/>
                <a:ea typeface="Calibri"/>
                <a:cs typeface="NikoshBAN" pitchFamily="2" charset="0"/>
              </a:rPr>
              <a:t>মূল্যায়ন </a:t>
            </a:r>
            <a:endParaRPr lang="en-US" sz="4400" dirty="0"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443842"/>
            <a:ext cx="868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2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১. নিচের কোন প্রযুক্তিটি সাধারণ মানুষের বেশি কাজে লাগে?</a:t>
            </a:r>
            <a:endParaRPr lang="en-US" sz="32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1" y="1981200"/>
            <a:ext cx="4190999" cy="911453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latin typeface="NikoshBAN" pitchFamily="2" charset="0"/>
                <a:ea typeface="Calibri"/>
                <a:cs typeface="NikoshBAN" pitchFamily="2" charset="0"/>
              </a:rPr>
              <a:t>ক. কৃষি প্রযুক্তি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2819400"/>
            <a:ext cx="3886199" cy="667672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ea typeface="Calibri"/>
                <a:cs typeface="NikoshBAN" pitchFamily="2" charset="0"/>
              </a:rPr>
              <a:t>গ. তথ্য ও যোগাযোগ প্রযুক্তি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00599" y="1981200"/>
            <a:ext cx="4038601" cy="10668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bn-BD" sz="3200" dirty="0">
                <a:latin typeface="NikoshBAN" pitchFamily="2" charset="0"/>
                <a:ea typeface="Calibri"/>
                <a:cs typeface="NikoshBAN" pitchFamily="2" charset="0"/>
              </a:rPr>
              <a:t>খ. মোটরগাড়ি প্রযুক্তি</a:t>
            </a:r>
            <a:endParaRPr lang="en-US" sz="3200" dirty="0"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81600" y="2819400"/>
            <a:ext cx="3505200" cy="66767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latin typeface="NikoshBAN" pitchFamily="2" charset="0"/>
                <a:ea typeface="Calibri"/>
                <a:cs typeface="NikoshBAN" pitchFamily="2" charset="0"/>
              </a:rPr>
              <a:t>ঘ. রকেট প্রযুক্তি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3834825"/>
            <a:ext cx="8610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2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২. কোনটি ধীরে ধীরে একটি বুদ্ধিমান যন্ত্রে পরিণত হতে  চলছে? </a:t>
            </a:r>
          </a:p>
        </p:txBody>
      </p:sp>
      <p:sp>
        <p:nvSpPr>
          <p:cNvPr id="9" name="Rectangle 8"/>
          <p:cNvSpPr/>
          <p:nvPr/>
        </p:nvSpPr>
        <p:spPr>
          <a:xfrm>
            <a:off x="762001" y="4714182"/>
            <a:ext cx="2971799" cy="619818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ea typeface="Calibri"/>
                <a:cs typeface="NikoshBAN" pitchFamily="2" charset="0"/>
              </a:rPr>
              <a:t>ক. মোবাইল ফোন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2001" y="5525543"/>
            <a:ext cx="2514601" cy="619818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ea typeface="Calibri"/>
                <a:cs typeface="NikoshBAN" pitchFamily="2" charset="0"/>
              </a:rPr>
              <a:t>গ. ল্যান্ডফোন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65963" y="4667509"/>
            <a:ext cx="1679863" cy="619818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latin typeface="NikoshBAN" pitchFamily="2" charset="0"/>
                <a:ea typeface="Calibri"/>
                <a:cs typeface="NikoshBAN" pitchFamily="2" charset="0"/>
              </a:rPr>
              <a:t>খ. রেডিও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807527" y="5529782"/>
            <a:ext cx="2126674" cy="619818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latin typeface="NikoshBAN" pitchFamily="2" charset="0"/>
                <a:ea typeface="Calibri"/>
                <a:cs typeface="NikoshBAN" pitchFamily="2" charset="0"/>
              </a:rPr>
              <a:t>ঘ. টেলিভিশন</a:t>
            </a:r>
            <a:endParaRPr lang="en-US" sz="3200" dirty="0"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16" name="Multiply 15"/>
          <p:cNvSpPr/>
          <p:nvPr/>
        </p:nvSpPr>
        <p:spPr>
          <a:xfrm>
            <a:off x="2760260" y="2170226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Multiply 16"/>
          <p:cNvSpPr/>
          <p:nvPr/>
        </p:nvSpPr>
        <p:spPr>
          <a:xfrm>
            <a:off x="7964606" y="22479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Multiply 17"/>
          <p:cNvSpPr/>
          <p:nvPr/>
        </p:nvSpPr>
        <p:spPr>
          <a:xfrm>
            <a:off x="7204882" y="2925877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L-Shape 18"/>
          <p:cNvSpPr/>
          <p:nvPr/>
        </p:nvSpPr>
        <p:spPr>
          <a:xfrm rot="19213881">
            <a:off x="4294333" y="2982531"/>
            <a:ext cx="596912" cy="24020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L-Shape 19"/>
          <p:cNvSpPr/>
          <p:nvPr/>
        </p:nvSpPr>
        <p:spPr>
          <a:xfrm rot="19213881">
            <a:off x="3333452" y="4805057"/>
            <a:ext cx="596912" cy="24020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Multiply 20"/>
          <p:cNvSpPr/>
          <p:nvPr/>
        </p:nvSpPr>
        <p:spPr>
          <a:xfrm>
            <a:off x="6030707" y="4736886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Multiply 24"/>
          <p:cNvSpPr/>
          <p:nvPr/>
        </p:nvSpPr>
        <p:spPr>
          <a:xfrm>
            <a:off x="6487907" y="5568752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Multiply 25"/>
          <p:cNvSpPr/>
          <p:nvPr/>
        </p:nvSpPr>
        <p:spPr>
          <a:xfrm>
            <a:off x="2792673" y="56162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464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5" grpId="0" animBg="1"/>
      <p:bldP spid="2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446782"/>
            <a:ext cx="838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2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৩. কিসের মাধ্যমে আমরা কোন জায়গার অবস্থান সম্পর্কে   </a:t>
            </a:r>
          </a:p>
          <a:p>
            <a:pPr lvl="0"/>
            <a:r>
              <a:rPr lang="bn-BD" sz="32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    জানতে পারি? </a:t>
            </a:r>
            <a:endParaRPr lang="en-US" sz="32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3305211"/>
            <a:ext cx="8534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2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৪. নিচের কোনটি ব্যক্তিগত যোগাযোগের সবচেয়ে জনপ্রিয় মাধ্যম? </a:t>
            </a:r>
            <a:endParaRPr lang="en-US" sz="32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454055"/>
            <a:ext cx="2971800" cy="7620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ক. ডেক্সটপ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0" y="1502391"/>
            <a:ext cx="2971800" cy="7620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 খ. নোটবুক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88642" y="2392909"/>
            <a:ext cx="2971800" cy="7620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ঘ. জি পি এস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2362200"/>
            <a:ext cx="2971800" cy="7620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গ. ল্যাপটপ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9073" y="3872553"/>
            <a:ext cx="2971800" cy="7620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ক. টেলিফোন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49591" y="3962400"/>
            <a:ext cx="2971800" cy="7620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/>
            <a:r>
              <a:rPr lang="bn-BD" sz="32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খ. ফ্যাক্স </a:t>
            </a:r>
            <a:endParaRPr lang="en-US" sz="3200" dirty="0">
              <a:solidFill>
                <a:prstClr val="black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07892" y="4724400"/>
            <a:ext cx="2971800" cy="7620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ঘ. মোবাইল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9073" y="4724400"/>
            <a:ext cx="2971800" cy="762000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prstClr val="black"/>
                </a:solidFill>
                <a:latin typeface="NikoshBAN" pitchFamily="2" charset="0"/>
                <a:ea typeface="Calibri"/>
                <a:cs typeface="NikoshBAN" pitchFamily="2" charset="0"/>
              </a:rPr>
              <a:t>গ. কম্পিউটার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L-Shape 12"/>
          <p:cNvSpPr/>
          <p:nvPr/>
        </p:nvSpPr>
        <p:spPr>
          <a:xfrm rot="19213881">
            <a:off x="6404278" y="2602535"/>
            <a:ext cx="596912" cy="24020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Multiply 13"/>
          <p:cNvSpPr/>
          <p:nvPr/>
        </p:nvSpPr>
        <p:spPr>
          <a:xfrm>
            <a:off x="6101494" y="17145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Multiply 14"/>
          <p:cNvSpPr/>
          <p:nvPr/>
        </p:nvSpPr>
        <p:spPr>
          <a:xfrm>
            <a:off x="2632260" y="1616691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Multiply 15"/>
          <p:cNvSpPr/>
          <p:nvPr/>
        </p:nvSpPr>
        <p:spPr>
          <a:xfrm>
            <a:off x="2572809" y="24765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Multiply 16"/>
          <p:cNvSpPr/>
          <p:nvPr/>
        </p:nvSpPr>
        <p:spPr>
          <a:xfrm>
            <a:off x="2984221" y="3986853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Multiply 17"/>
          <p:cNvSpPr/>
          <p:nvPr/>
        </p:nvSpPr>
        <p:spPr>
          <a:xfrm>
            <a:off x="5844710" y="40767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Multiply 18"/>
          <p:cNvSpPr/>
          <p:nvPr/>
        </p:nvSpPr>
        <p:spPr>
          <a:xfrm>
            <a:off x="3033421" y="4838700"/>
            <a:ext cx="457200" cy="533400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L-Shape 19"/>
          <p:cNvSpPr/>
          <p:nvPr/>
        </p:nvSpPr>
        <p:spPr>
          <a:xfrm rot="19213881">
            <a:off x="6260238" y="4968760"/>
            <a:ext cx="596912" cy="240209"/>
          </a:xfrm>
          <a:prstGeom prst="corner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3057942"/>
            <a:ext cx="8153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dirty="0">
                <a:ea typeface="Calibri"/>
                <a:cs typeface="NikoshBAN"/>
              </a:rPr>
              <a:t>ব্যক্তিগত যোগাযোগের জন্য তুমি কোন তথ্য ও যোগাযোগ প্রযুক্তি বেশি পছন্দ কর</a:t>
            </a:r>
            <a:r>
              <a:rPr lang="bn-IN" sz="4400" dirty="0">
                <a:ea typeface="Calibri"/>
                <a:cs typeface="NikoshBAN"/>
              </a:rPr>
              <a:t>-ব্যাখ্যা কর। </a:t>
            </a:r>
            <a:endParaRPr lang="en-US" sz="4400" dirty="0">
              <a:ea typeface="Calibri"/>
              <a:cs typeface="Vrind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03506" y="1097434"/>
            <a:ext cx="2943434" cy="830997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800" b="1" i="0" u="none" strike="noStrike" kern="1100" cap="all" spc="0" normalizeH="0" baseline="0" noProof="0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SolaimanLipi" pitchFamily="65" charset="0"/>
                <a:ea typeface="NikoshBAN" pitchFamily="2" charset="0"/>
                <a:cs typeface="SolaimanLipi" pitchFamily="65" charset="0"/>
                <a:sym typeface="Wingdings"/>
              </a:rPr>
              <a:t></a:t>
            </a:r>
            <a:r>
              <a:rPr kumimoji="0" lang="bn-BD" sz="4800" b="1" i="0" u="none" strike="noStrike" kern="0" cap="none" spc="0" normalizeH="0" baseline="0" noProof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বাড়ির কাজ</a:t>
            </a:r>
            <a:endParaRPr kumimoji="0" lang="en-US" sz="4800" b="1" i="0" u="none" strike="noStrike" kern="0" cap="none" spc="0" normalizeH="0" baseline="0" noProof="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295400" y="516721"/>
            <a:ext cx="2362200" cy="1992421"/>
            <a:chOff x="3352800" y="762000"/>
            <a:chExt cx="3581400" cy="3017520"/>
          </a:xfrm>
        </p:grpSpPr>
        <p:pic>
          <p:nvPicPr>
            <p:cNvPr id="7" name="Picture 6" descr="home-icon.jpg"/>
            <p:cNvPicPr>
              <a:picLocks noChangeAspect="1"/>
            </p:cNvPicPr>
            <p:nvPr/>
          </p:nvPicPr>
          <p:blipFill>
            <a:blip r:embed="rId2">
              <a:lum bright="40000" contrast="-4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352800" y="762000"/>
              <a:ext cx="3581400" cy="2865120"/>
            </a:xfrm>
            <a:prstGeom prst="ellipse">
              <a:avLst/>
            </a:prstGeom>
            <a:ln w="34925">
              <a:solidFill>
                <a:sysClr val="windowText" lastClr="000000"/>
              </a:solidFill>
            </a:ln>
            <a:effectLst>
              <a:softEdge rad="112500"/>
            </a:effectLst>
          </p:spPr>
        </p:pic>
        <p:sp>
          <p:nvSpPr>
            <p:cNvPr id="8" name="Oval 7"/>
            <p:cNvSpPr/>
            <p:nvPr/>
          </p:nvSpPr>
          <p:spPr>
            <a:xfrm>
              <a:off x="3581400" y="762000"/>
              <a:ext cx="3352800" cy="3017520"/>
            </a:xfrm>
            <a:prstGeom prst="ellipse">
              <a:avLst/>
            </a:prstGeom>
            <a:noFill/>
            <a:ln w="41275" cap="flat" cmpd="thickThin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32011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295400" y="4389755"/>
            <a:ext cx="6571258" cy="791845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BD" sz="5400" b="1" kern="10" spc="50" dirty="0">
                <a:ln w="11430"/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ধন্যবাদ </a:t>
            </a:r>
            <a:r>
              <a:rPr lang="as-IN" sz="5400" b="1" kern="10" spc="50" dirty="0">
                <a:ln w="11430"/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 </a:t>
            </a:r>
            <a:r>
              <a:rPr lang="en-US" sz="5400" b="1" kern="10" spc="50" dirty="0" err="1">
                <a:ln w="11430"/>
                <a:solidFill>
                  <a:srgbClr val="008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endParaRPr lang="en-US" sz="5400" b="1" kern="10" spc="50" dirty="0">
              <a:ln w="11430"/>
              <a:solidFill>
                <a:srgbClr val="008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887283"/>
            <a:ext cx="5363917" cy="30138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85825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76052" y="838200"/>
            <a:ext cx="66294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ব্যক্তি জীবনে তথ্য ও যোগাযোগ প্রযুক্তি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343" y="1898745"/>
            <a:ext cx="3258208" cy="26670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57" y="1916063"/>
            <a:ext cx="3730457" cy="2649683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762001" y="4724400"/>
            <a:ext cx="3886200" cy="523220"/>
          </a:xfrm>
          <a:prstGeom prst="rect">
            <a:avLst/>
          </a:prstGeom>
          <a:noFill/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টেলিভিশনে অনুষ্ঠান দেখা হচ্ছে।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34149" y="4724400"/>
            <a:ext cx="3676133" cy="523220"/>
          </a:xfrm>
          <a:prstGeom prst="rect">
            <a:avLst/>
          </a:prstGeom>
          <a:noFill/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মোবাইল ফোনে কথা বলা হচ্ছে।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557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1295400"/>
            <a:ext cx="8382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>
                <a:latin typeface="NikoshBAN" pitchFamily="2" charset="0"/>
                <a:cs typeface="NikoshBAN" pitchFamily="2" charset="0"/>
              </a:rPr>
              <a:t>এই পাঠ শেষে শিক্ষার্থীরা... </a:t>
            </a:r>
            <a:endParaRPr lang="bn-BD" sz="2800" b="1" dirty="0">
              <a:latin typeface="NikoshBAN" pitchFamily="2" charset="0"/>
              <a:ea typeface="Calibri"/>
              <a:cs typeface="NikoshBAN" pitchFamily="2" charset="0"/>
            </a:endParaRPr>
          </a:p>
          <a:p>
            <a:r>
              <a:rPr lang="bn-BD" sz="2800" dirty="0">
                <a:latin typeface="NikoshBAN" pitchFamily="2" charset="0"/>
                <a:ea typeface="Calibri"/>
                <a:cs typeface="NikoshBAN" pitchFamily="2" charset="0"/>
              </a:rPr>
              <a:t>১</a:t>
            </a:r>
            <a:r>
              <a:rPr lang="hi-IN" sz="2800" dirty="0">
                <a:latin typeface="NikoshBAN" pitchFamily="2" charset="0"/>
                <a:ea typeface="Calibri"/>
                <a:cs typeface="NikoshBAN" pitchFamily="2" charset="0"/>
              </a:rPr>
              <a:t>। </a:t>
            </a:r>
            <a:r>
              <a:rPr lang="bn-BD" sz="2800" dirty="0">
                <a:latin typeface="NikoshBAN" pitchFamily="2" charset="0"/>
                <a:ea typeface="Calibri"/>
                <a:cs typeface="NikoshBAN" pitchFamily="2" charset="0"/>
              </a:rPr>
              <a:t>ব্যক্তিগত প্রয়োজনে অন্যান্য প্রযুক্তির তুলনায় তথ্য ও যোগাযোগ </a:t>
            </a:r>
            <a:endParaRPr lang="bn-IN" sz="2800" dirty="0">
              <a:latin typeface="NikoshBAN" pitchFamily="2" charset="0"/>
              <a:ea typeface="Calibri"/>
              <a:cs typeface="NikoshBAN" pitchFamily="2" charset="0"/>
            </a:endParaRPr>
          </a:p>
          <a:p>
            <a:r>
              <a:rPr lang="bn-IN" sz="2800" dirty="0">
                <a:latin typeface="NikoshBAN" pitchFamily="2" charset="0"/>
                <a:ea typeface="Calibri"/>
                <a:cs typeface="NikoshBAN" pitchFamily="2" charset="0"/>
              </a:rPr>
              <a:t>    </a:t>
            </a:r>
            <a:r>
              <a:rPr lang="bn-BD" sz="2800" dirty="0">
                <a:latin typeface="NikoshBAN" pitchFamily="2" charset="0"/>
                <a:ea typeface="Calibri"/>
                <a:cs typeface="NikoshBAN" pitchFamily="2" charset="0"/>
              </a:rPr>
              <a:t>প্রযুক্তির গুরুত্ব </a:t>
            </a:r>
            <a:r>
              <a:rPr lang="bn-IN" sz="2800" dirty="0">
                <a:latin typeface="NikoshBAN" pitchFamily="2" charset="0"/>
                <a:ea typeface="Calibri"/>
                <a:cs typeface="NikoshBAN" pitchFamily="2" charset="0"/>
              </a:rPr>
              <a:t>বর্ণনা করতে </a:t>
            </a:r>
            <a:r>
              <a:rPr lang="bn-BD" sz="2800" dirty="0">
                <a:latin typeface="NikoshBAN" pitchFamily="2" charset="0"/>
                <a:ea typeface="Calibri"/>
                <a:cs typeface="NikoshBAN" pitchFamily="2" charset="0"/>
              </a:rPr>
              <a:t>পারবে</a:t>
            </a:r>
            <a:r>
              <a:rPr lang="bn-IN" sz="2800" dirty="0">
                <a:latin typeface="NikoshBAN" pitchFamily="2" charset="0"/>
                <a:ea typeface="Calibri"/>
                <a:cs typeface="NikoshBAN" pitchFamily="2" charset="0"/>
              </a:rPr>
              <a:t>;</a:t>
            </a:r>
            <a:r>
              <a:rPr lang="bn-BD" sz="28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</a:p>
          <a:p>
            <a:r>
              <a:rPr lang="bn-BD" sz="2800" dirty="0">
                <a:latin typeface="NikoshBAN" pitchFamily="2" charset="0"/>
                <a:ea typeface="Calibri"/>
                <a:cs typeface="NikoshBAN" pitchFamily="2" charset="0"/>
              </a:rPr>
              <a:t>২</a:t>
            </a:r>
            <a:r>
              <a:rPr lang="hi-IN" sz="2800" dirty="0">
                <a:latin typeface="NikoshBAN" pitchFamily="2" charset="0"/>
                <a:ea typeface="Calibri"/>
                <a:cs typeface="NikoshBAN" pitchFamily="2" charset="0"/>
              </a:rPr>
              <a:t>। </a:t>
            </a:r>
            <a:r>
              <a:rPr lang="bn-BD" sz="2800" dirty="0">
                <a:latin typeface="NikoshBAN" pitchFamily="2" charset="0"/>
                <a:ea typeface="Calibri"/>
                <a:cs typeface="NikoshBAN" pitchFamily="2" charset="0"/>
              </a:rPr>
              <a:t>একজন সাধারণ মানু</a:t>
            </a:r>
            <a:r>
              <a:rPr lang="bn-IN" sz="2800" dirty="0">
                <a:latin typeface="NikoshBAN" pitchFamily="2" charset="0"/>
                <a:ea typeface="Calibri"/>
                <a:cs typeface="NikoshBAN" pitchFamily="2" charset="0"/>
              </a:rPr>
              <a:t>ষের</a:t>
            </a:r>
            <a:r>
              <a:rPr lang="bn-BD" sz="2800" dirty="0">
                <a:latin typeface="NikoshBAN" pitchFamily="2" charset="0"/>
                <a:ea typeface="Calibri"/>
                <a:cs typeface="NikoshBAN" pitchFamily="2" charset="0"/>
              </a:rPr>
              <a:t> দৈনন্দিন কি কি তথ্য ও যোগাযোগ  </a:t>
            </a:r>
          </a:p>
          <a:p>
            <a:r>
              <a:rPr lang="bn-BD" sz="2800" dirty="0">
                <a:latin typeface="NikoshBAN" pitchFamily="2" charset="0"/>
                <a:ea typeface="Calibri"/>
                <a:cs typeface="NikoshBAN" pitchFamily="2" charset="0"/>
              </a:rPr>
              <a:t>   প্রযুক্তি ব্যবহা</a:t>
            </a:r>
            <a:r>
              <a:rPr lang="bn-IN" sz="2800" dirty="0">
                <a:latin typeface="NikoshBAN" pitchFamily="2" charset="0"/>
                <a:ea typeface="Calibri"/>
                <a:cs typeface="NikoshBAN" pitchFamily="2" charset="0"/>
              </a:rPr>
              <a:t>রের </a:t>
            </a:r>
            <a:r>
              <a:rPr lang="bn-BD" sz="2800" dirty="0">
                <a:latin typeface="NikoshBAN" pitchFamily="2" charset="0"/>
                <a:ea typeface="Calibri"/>
                <a:cs typeface="NikoshBAN" pitchFamily="2" charset="0"/>
              </a:rPr>
              <a:t>তালিকা প্রস্তুত  করতে পারবে</a:t>
            </a:r>
            <a:r>
              <a:rPr lang="bn-IN" sz="2800" dirty="0">
                <a:latin typeface="NikoshBAN" pitchFamily="2" charset="0"/>
                <a:ea typeface="Calibri"/>
                <a:cs typeface="NikoshBAN" pitchFamily="2" charset="0"/>
              </a:rPr>
              <a:t>;</a:t>
            </a:r>
            <a:r>
              <a:rPr lang="hi-IN" sz="2800" dirty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endParaRPr lang="bn-BD" sz="2800" dirty="0">
              <a:latin typeface="NikoshBAN" pitchFamily="2" charset="0"/>
              <a:ea typeface="Calibri"/>
              <a:cs typeface="NikoshBAN" pitchFamily="2" charset="0"/>
            </a:endParaRPr>
          </a:p>
          <a:p>
            <a:r>
              <a:rPr lang="bn-BD" sz="2800" dirty="0">
                <a:latin typeface="NikoshBAN" pitchFamily="2" charset="0"/>
                <a:ea typeface="Calibri"/>
                <a:cs typeface="NikoshBAN" pitchFamily="2" charset="0"/>
              </a:rPr>
              <a:t>৩। ব্যক্তিগত যোগাযোগ এর মাধ্যম হিসেবে তথ্য ও যোগাযোগ </a:t>
            </a:r>
            <a:endParaRPr lang="bn-IN" sz="2800" dirty="0">
              <a:latin typeface="NikoshBAN" pitchFamily="2" charset="0"/>
              <a:ea typeface="Calibri"/>
              <a:cs typeface="NikoshBAN" pitchFamily="2" charset="0"/>
            </a:endParaRPr>
          </a:p>
          <a:p>
            <a:r>
              <a:rPr lang="bn-IN" sz="2800" dirty="0">
                <a:latin typeface="NikoshBAN" pitchFamily="2" charset="0"/>
                <a:ea typeface="Calibri"/>
                <a:cs typeface="NikoshBAN" pitchFamily="2" charset="0"/>
              </a:rPr>
              <a:t>    </a:t>
            </a:r>
            <a:r>
              <a:rPr lang="bn-BD" sz="2800" dirty="0">
                <a:latin typeface="NikoshBAN" pitchFamily="2" charset="0"/>
                <a:ea typeface="Calibri"/>
                <a:cs typeface="NikoshBAN" pitchFamily="2" charset="0"/>
              </a:rPr>
              <a:t>প্রযুক্তির ভূমিকা বর্ণনা করতে পারবে</a:t>
            </a:r>
            <a:r>
              <a:rPr lang="bn-IN" sz="2800" dirty="0">
                <a:latin typeface="NikoshBAN" pitchFamily="2" charset="0"/>
                <a:ea typeface="Calibri"/>
                <a:cs typeface="NikoshBAN" pitchFamily="2" charset="0"/>
              </a:rPr>
              <a:t>;</a:t>
            </a:r>
            <a:endParaRPr lang="en-US" sz="2800" dirty="0">
              <a:latin typeface="NikoshBAN" pitchFamily="2" charset="0"/>
              <a:ea typeface="Calibri"/>
              <a:cs typeface="NikoshBAN" pitchFamily="2" charset="0"/>
            </a:endParaRPr>
          </a:p>
          <a:p>
            <a:r>
              <a:rPr lang="bn-BD" sz="2800" dirty="0">
                <a:latin typeface="NikoshBAN" pitchFamily="2" charset="0"/>
                <a:ea typeface="Calibri"/>
                <a:cs typeface="NikoshBAN" pitchFamily="2" charset="0"/>
              </a:rPr>
              <a:t>৪</a:t>
            </a:r>
            <a:r>
              <a:rPr lang="hi-IN" sz="2800" dirty="0">
                <a:latin typeface="NikoshBAN" pitchFamily="2" charset="0"/>
                <a:ea typeface="Calibri"/>
                <a:cs typeface="NikoshBAN" pitchFamily="2" charset="0"/>
              </a:rPr>
              <a:t>।</a:t>
            </a:r>
            <a:r>
              <a:rPr lang="bn-BD" sz="2800" dirty="0">
                <a:latin typeface="NikoshBAN" pitchFamily="2" charset="0"/>
                <a:ea typeface="Calibri"/>
                <a:cs typeface="NikoshBAN" pitchFamily="2" charset="0"/>
              </a:rPr>
              <a:t> বিনোদনের মাধ্যম হিসেবে  তথ্য ও  যোগাযোগ প্রযুক্তির সুবিধা </a:t>
            </a:r>
          </a:p>
          <a:p>
            <a:r>
              <a:rPr lang="bn-BD" sz="2800" dirty="0">
                <a:latin typeface="NikoshBAN" pitchFamily="2" charset="0"/>
                <a:ea typeface="Calibri"/>
                <a:cs typeface="NikoshBAN" pitchFamily="2" charset="0"/>
              </a:rPr>
              <a:t>   ব্যাখ্যা করতে  পারবে</a:t>
            </a:r>
            <a:r>
              <a:rPr lang="bn-IN" sz="2800" dirty="0">
                <a:latin typeface="NikoshBAN" pitchFamily="2" charset="0"/>
                <a:ea typeface="Calibri"/>
                <a:cs typeface="NikoshBAN" pitchFamily="2" charset="0"/>
              </a:rPr>
              <a:t>;</a:t>
            </a:r>
            <a:endParaRPr lang="bn-BD" sz="2800" dirty="0">
              <a:latin typeface="NikoshBAN" pitchFamily="2" charset="0"/>
              <a:ea typeface="Calibri"/>
              <a:cs typeface="NikoshBAN" pitchFamily="2" charset="0"/>
            </a:endParaRPr>
          </a:p>
          <a:p>
            <a:r>
              <a:rPr lang="bn-BD" sz="2800" dirty="0">
                <a:latin typeface="NikoshBAN" pitchFamily="2" charset="0"/>
                <a:ea typeface="Calibri"/>
                <a:cs typeface="NikoshBAN" pitchFamily="2" charset="0"/>
              </a:rPr>
              <a:t>৫। </a:t>
            </a:r>
            <a:r>
              <a:rPr lang="en-US" sz="2800" dirty="0">
                <a:latin typeface="NikoshBAN" pitchFamily="2" charset="0"/>
                <a:ea typeface="Calibri"/>
                <a:cs typeface="NikoshBAN" pitchFamily="2" charset="0"/>
              </a:rPr>
              <a:t>GPS </a:t>
            </a:r>
            <a:r>
              <a:rPr lang="bn-BD" sz="2800" dirty="0">
                <a:latin typeface="NikoshBAN" pitchFamily="2" charset="0"/>
                <a:ea typeface="Calibri"/>
                <a:cs typeface="NikoshBAN" pitchFamily="2" charset="0"/>
              </a:rPr>
              <a:t>এর ধারণা ব্যাখ্যা করতে পারবে।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43200" y="381000"/>
            <a:ext cx="3352800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890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863512"/>
            <a:ext cx="3260677" cy="2207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209800" y="5715000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উপরের প্রযুক্তিগুলোর মধ্যে পার্থক্য কী? </a:t>
            </a:r>
          </a:p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কোনটি সাধারণ মানুষের প্রতিদিন কাজে লাগে?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881" y="304800"/>
            <a:ext cx="3159356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04800"/>
            <a:ext cx="3368722" cy="20707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00" y="2866125"/>
            <a:ext cx="3226538" cy="2236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1828800" y="2445928"/>
            <a:ext cx="1528682" cy="52322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উড়োজাহাজ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54676" y="2438400"/>
            <a:ext cx="1528682" cy="52322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বাস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03324" y="5251744"/>
            <a:ext cx="2885615" cy="52322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পাওয়ার ট্রিলার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54676" y="5165364"/>
            <a:ext cx="1997334" cy="52322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মোবাইল ফোন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10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12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667000"/>
            <a:ext cx="861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NikoshBAN" pitchFamily="2" charset="0"/>
                <a:cs typeface="NikoshBAN" pitchFamily="2" charset="0"/>
              </a:rPr>
              <a:t> তুমি চিন্তা করে 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লে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খ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তোমার পরিবারের সদস্যরা 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প্রতি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দিন 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কী কী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তথ্য ও যোগাযোগ প্রযুক্তি ব্যবহার কর।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71800" y="1215479"/>
            <a:ext cx="2895600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kumimoji="0" lang="bn-BD" sz="4000" b="1" i="0" u="none" strike="noStrike" kern="1100" cap="all" spc="0" normalizeH="0" baseline="0" noProof="0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SolaimanLipi" pitchFamily="65" charset="0"/>
                <a:ea typeface="NikoshBAN" pitchFamily="2" charset="0"/>
                <a:cs typeface="SolaimanLipi" pitchFamily="65" charset="0"/>
                <a:sym typeface="Wingdings"/>
              </a:rPr>
              <a:t></a:t>
            </a:r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NikoshBAN" pitchFamily="2" charset="0"/>
                <a:cs typeface="NikoshBAN"/>
                <a:sym typeface="Wingdings"/>
              </a:rPr>
              <a:t>একক</a:t>
            </a:r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 কাজ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</p:spTree>
    <p:extLst>
      <p:ext uri="{BB962C8B-B14F-4D97-AF65-F5344CB8AC3E}">
        <p14:creationId xmlns:p14="http://schemas.microsoft.com/office/powerpoint/2010/main" val="1560310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2525" y="2438400"/>
            <a:ext cx="861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লক্ষ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এবং সেখানে মোবাইল ফোন দিয়ে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কী কী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কাজ করা হচ্ছে তার একটি তালিকা প্রস্তুত কর।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1800" y="914400"/>
            <a:ext cx="2895600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kumimoji="0" lang="bn-BD" sz="4000" b="1" i="0" u="none" strike="noStrike" kern="1100" cap="all" spc="0" normalizeH="0" baseline="0" noProof="0" dirty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SolaimanLipi" pitchFamily="65" charset="0"/>
                <a:ea typeface="NikoshBAN" pitchFamily="2" charset="0"/>
                <a:cs typeface="SolaimanLipi" pitchFamily="65" charset="0"/>
                <a:sym typeface="Wingdings"/>
              </a:rPr>
              <a:t></a:t>
            </a:r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জোড়ায় কাজ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5812039"/>
              </p:ext>
            </p:extLst>
          </p:nvPr>
        </p:nvGraphicFramePr>
        <p:xfrm>
          <a:off x="3276600" y="3886200"/>
          <a:ext cx="1797754" cy="1516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7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76600" y="3886200"/>
                        <a:ext cx="1797754" cy="15168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9412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246287"/>
            <a:ext cx="77724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যোগাযোগের মাধ্যম হিসেবে মোবাইল ফোন দিয়ে যা করা যায়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১। টাকা পাঠানো ও গ্রহণ করা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২। বিদ্যুৎ,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পানির বিল পরিশোধ করা 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৩। পরীক্ষার ফলাফল গ্রহণ করা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৪। থানায় মামলা করা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৫। পাসপোর্টের আবেদন 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৬। ভর্তি পরিক্ষার রেজিষ্ট্রেশন করা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৭।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ট্রেনের টিকেট বুক করা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95600" y="381000"/>
            <a:ext cx="28194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সম্ভাব্য উত্তর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611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59" y="742030"/>
            <a:ext cx="3712442" cy="3982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43001" y="4952999"/>
            <a:ext cx="7162799" cy="58477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ফোনে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একজনের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999975"/>
            <a:ext cx="4191289" cy="3267225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5" name="Up Arrow 4"/>
          <p:cNvSpPr/>
          <p:nvPr/>
        </p:nvSpPr>
        <p:spPr>
          <a:xfrm rot="5622507" flipH="1">
            <a:off x="2498105" y="2155216"/>
            <a:ext cx="324534" cy="457567"/>
          </a:xfrm>
          <a:prstGeom prst="upArrow">
            <a:avLst>
              <a:gd name="adj1" fmla="val 50000"/>
              <a:gd name="adj2" fmla="val 53318"/>
            </a:avLst>
          </a:prstGeom>
          <a:solidFill>
            <a:srgbClr val="FFFF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/>
          <p:cNvSpPr/>
          <p:nvPr/>
        </p:nvSpPr>
        <p:spPr>
          <a:xfrm rot="16200000" flipH="1">
            <a:off x="6352280" y="2487942"/>
            <a:ext cx="371068" cy="576785"/>
          </a:xfrm>
          <a:prstGeom prst="upArrow">
            <a:avLst>
              <a:gd name="adj1" fmla="val 50000"/>
              <a:gd name="adj2" fmla="val 53318"/>
            </a:avLst>
          </a:prstGeom>
          <a:solidFill>
            <a:srgbClr val="FFFF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76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4.81481E-6 L 0.50972 -0.036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51" y="-182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35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11111E-6 L -0.52326 -0.1270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63" y="-636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962</TotalTime>
  <Words>873</Words>
  <Application>Microsoft Office PowerPoint</Application>
  <PresentationFormat>On-screen Show (4:3)</PresentationFormat>
  <Paragraphs>135</Paragraphs>
  <Slides>23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NikoshBAN</vt:lpstr>
      <vt:lpstr>SolaimanLipi</vt:lpstr>
      <vt:lpstr>1_Office Theme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Rahim</dc:creator>
  <cp:lastModifiedBy>User</cp:lastModifiedBy>
  <cp:revision>209</cp:revision>
  <dcterms:created xsi:type="dcterms:W3CDTF">2015-03-31T15:15:49Z</dcterms:created>
  <dcterms:modified xsi:type="dcterms:W3CDTF">2019-11-15T15:10:31Z</dcterms:modified>
</cp:coreProperties>
</file>