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17"/>
  </p:notesMasterIdLst>
  <p:sldIdLst>
    <p:sldId id="256" r:id="rId2"/>
    <p:sldId id="272" r:id="rId3"/>
    <p:sldId id="260" r:id="rId4"/>
    <p:sldId id="259" r:id="rId5"/>
    <p:sldId id="274" r:id="rId6"/>
    <p:sldId id="273" r:id="rId7"/>
    <p:sldId id="275" r:id="rId8"/>
    <p:sldId id="280" r:id="rId9"/>
    <p:sldId id="263" r:id="rId10"/>
    <p:sldId id="264" r:id="rId11"/>
    <p:sldId id="265" r:id="rId12"/>
    <p:sldId id="277" r:id="rId13"/>
    <p:sldId id="279" r:id="rId14"/>
    <p:sldId id="267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9" autoAdjust="0"/>
    <p:restoredTop sz="94494" autoAdjust="0"/>
  </p:normalViewPr>
  <p:slideViewPr>
    <p:cSldViewPr>
      <p:cViewPr>
        <p:scale>
          <a:sx n="68" d="100"/>
          <a:sy n="68" d="100"/>
        </p:scale>
        <p:origin x="798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B7FE5F-2256-4A3A-9446-FF66EBFFEFCF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36DFBE5-283F-4810-A287-FA19483D883F}">
      <dgm:prSet phldrT="[Text]"/>
      <dgm:spPr>
        <a:solidFill>
          <a:schemeClr val="accent2"/>
        </a:solidFill>
      </dgm:spPr>
      <dgm:t>
        <a:bodyPr/>
        <a:lstStyle/>
        <a:p>
          <a:r>
            <a:rPr lang="bn-IN" dirty="0" smtClean="0">
              <a:latin typeface="NikoshBAN" panose="02000000000000000000" pitchFamily="2" charset="0"/>
              <a:cs typeface="NikoshBAN" panose="02000000000000000000" pitchFamily="2" charset="0"/>
            </a:rPr>
            <a:t>রক্ত রসের</a:t>
          </a:r>
        </a:p>
        <a:p>
          <a:r>
            <a:rPr lang="bn-IN" dirty="0" smtClean="0">
              <a:latin typeface="NikoshBAN" panose="02000000000000000000" pitchFamily="2" charset="0"/>
              <a:cs typeface="NikoshBAN" panose="02000000000000000000" pitchFamily="2" charset="0"/>
            </a:rPr>
            <a:t>কাজ </a:t>
          </a:r>
          <a:endParaRPr lang="en-US" dirty="0"/>
        </a:p>
      </dgm:t>
    </dgm:pt>
    <dgm:pt modelId="{FE3A1F72-0C9A-490E-9593-E8B1E3B51766}" type="parTrans" cxnId="{B2306D01-4E3F-4D28-B8C6-CA279C45A707}">
      <dgm:prSet/>
      <dgm:spPr/>
      <dgm:t>
        <a:bodyPr/>
        <a:lstStyle/>
        <a:p>
          <a:endParaRPr lang="en-US"/>
        </a:p>
      </dgm:t>
    </dgm:pt>
    <dgm:pt modelId="{B13104AC-13EB-48B7-BB8A-200885D119EE}" type="sibTrans" cxnId="{B2306D01-4E3F-4D28-B8C6-CA279C45A707}">
      <dgm:prSet/>
      <dgm:spPr/>
      <dgm:t>
        <a:bodyPr/>
        <a:lstStyle/>
        <a:p>
          <a:endParaRPr lang="en-US"/>
        </a:p>
      </dgm:t>
    </dgm:pt>
    <dgm:pt modelId="{7E1DF23D-E5CA-48ED-AA20-03A7752A8D02}">
      <dgm:prSet phldrT="[Text]"/>
      <dgm:spPr>
        <a:solidFill>
          <a:srgbClr val="FFC000"/>
        </a:solidFill>
      </dgm:spPr>
      <dgm:t>
        <a:bodyPr/>
        <a:lstStyle/>
        <a:p>
          <a:r>
            <a:rPr lang="bn-IN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কার্বন-ডাই-অক্সাইড </a:t>
          </a:r>
        </a:p>
        <a:p>
          <a:r>
            <a:rPr lang="bn-IN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পরিবহন </a:t>
          </a:r>
          <a:endParaRPr lang="en-US" dirty="0"/>
        </a:p>
      </dgm:t>
    </dgm:pt>
    <dgm:pt modelId="{8BEDF484-E2FC-4025-8554-8D136DE28358}" type="parTrans" cxnId="{67CD799D-15E5-4CED-9F6B-D309D497F867}">
      <dgm:prSet/>
      <dgm:spPr/>
      <dgm:t>
        <a:bodyPr/>
        <a:lstStyle/>
        <a:p>
          <a:endParaRPr lang="en-US"/>
        </a:p>
      </dgm:t>
    </dgm:pt>
    <dgm:pt modelId="{76E0FBC5-A103-4388-B987-97C91201D221}" type="sibTrans" cxnId="{67CD799D-15E5-4CED-9F6B-D309D497F867}">
      <dgm:prSet/>
      <dgm:spPr/>
      <dgm:t>
        <a:bodyPr/>
        <a:lstStyle/>
        <a:p>
          <a:endParaRPr lang="en-US"/>
        </a:p>
      </dgm:t>
    </dgm:pt>
    <dgm:pt modelId="{2813207A-D6C9-465E-BA5A-3BBB6415C0D6}">
      <dgm:prSet phldrT="[Text]"/>
      <dgm:spPr>
        <a:solidFill>
          <a:srgbClr val="00B0F0"/>
        </a:solidFill>
      </dgm:spPr>
      <dgm:t>
        <a:bodyPr/>
        <a:lstStyle/>
        <a:p>
          <a:r>
            <a:rPr lang="bn-IN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হরমোন</a:t>
          </a:r>
        </a:p>
        <a:p>
          <a:r>
            <a:rPr lang="bn-IN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পরিবহন </a:t>
          </a:r>
          <a:endParaRPr lang="en-US" dirty="0"/>
        </a:p>
      </dgm:t>
    </dgm:pt>
    <dgm:pt modelId="{3FFA717D-64ED-4000-ADE8-3AFF4C7F4B2B}" type="parTrans" cxnId="{A9772626-A702-4060-8678-E10F0B4863B5}">
      <dgm:prSet/>
      <dgm:spPr/>
      <dgm:t>
        <a:bodyPr/>
        <a:lstStyle/>
        <a:p>
          <a:endParaRPr lang="en-US"/>
        </a:p>
      </dgm:t>
    </dgm:pt>
    <dgm:pt modelId="{05915DCC-08F5-4283-AC1E-A6891AB2ECD0}" type="sibTrans" cxnId="{A9772626-A702-4060-8678-E10F0B4863B5}">
      <dgm:prSet/>
      <dgm:spPr/>
      <dgm:t>
        <a:bodyPr/>
        <a:lstStyle/>
        <a:p>
          <a:endParaRPr lang="en-US"/>
        </a:p>
      </dgm:t>
    </dgm:pt>
    <dgm:pt modelId="{CFFD2103-0009-4D93-9F10-1F19ACADFA6A}">
      <dgm:prSet phldrT="[Tex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bn-IN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বর্জ্য </a:t>
          </a:r>
        </a:p>
        <a:p>
          <a:r>
            <a:rPr lang="bn-IN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নিষ্কাশন </a:t>
          </a:r>
          <a:endParaRPr lang="en-US" dirty="0"/>
        </a:p>
      </dgm:t>
    </dgm:pt>
    <dgm:pt modelId="{7F4C4C7B-16EF-4BB0-BD6B-8FE0B04387F0}" type="parTrans" cxnId="{137CB293-1495-4DFE-B9D5-241BBB5F1EB9}">
      <dgm:prSet/>
      <dgm:spPr/>
      <dgm:t>
        <a:bodyPr/>
        <a:lstStyle/>
        <a:p>
          <a:endParaRPr lang="en-US"/>
        </a:p>
      </dgm:t>
    </dgm:pt>
    <dgm:pt modelId="{E54A2DB3-793C-42E1-9949-4A6EC6A42574}" type="sibTrans" cxnId="{137CB293-1495-4DFE-B9D5-241BBB5F1EB9}">
      <dgm:prSet/>
      <dgm:spPr/>
      <dgm:t>
        <a:bodyPr/>
        <a:lstStyle/>
        <a:p>
          <a:endParaRPr lang="en-US"/>
        </a:p>
      </dgm:t>
    </dgm:pt>
    <dgm:pt modelId="{483DCA57-6029-4673-909B-F308F1B98473}">
      <dgm:prSet phldrT="[Text]"/>
      <dgm:spPr>
        <a:solidFill>
          <a:schemeClr val="accent6"/>
        </a:solidFill>
      </dgm:spPr>
      <dgm:t>
        <a:bodyPr/>
        <a:lstStyle/>
        <a:p>
          <a:r>
            <a:rPr lang="bn-IN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খাদ্যসার </a:t>
          </a:r>
        </a:p>
        <a:p>
          <a:r>
            <a:rPr lang="bn-IN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পরিবহন </a:t>
          </a:r>
          <a:endParaRPr lang="en-US" dirty="0"/>
        </a:p>
      </dgm:t>
    </dgm:pt>
    <dgm:pt modelId="{FC8A6F8E-DB66-4108-A44A-1C956352F118}" type="parTrans" cxnId="{A2413407-7E0D-4F8F-8CC8-A378AB712999}">
      <dgm:prSet/>
      <dgm:spPr/>
      <dgm:t>
        <a:bodyPr/>
        <a:lstStyle/>
        <a:p>
          <a:endParaRPr lang="en-US"/>
        </a:p>
      </dgm:t>
    </dgm:pt>
    <dgm:pt modelId="{A08AA388-DED2-4CD3-AF4A-BEF8030EDC33}" type="sibTrans" cxnId="{A2413407-7E0D-4F8F-8CC8-A378AB712999}">
      <dgm:prSet/>
      <dgm:spPr/>
      <dgm:t>
        <a:bodyPr/>
        <a:lstStyle/>
        <a:p>
          <a:endParaRPr lang="en-US"/>
        </a:p>
      </dgm:t>
    </dgm:pt>
    <dgm:pt modelId="{3A2E3CDF-9FF0-44D4-BE9F-1AEC45F20D8C}">
      <dgm:prSet/>
      <dgm:spPr>
        <a:solidFill>
          <a:srgbClr val="FF0000"/>
        </a:solidFill>
      </dgm:spPr>
      <dgm:t>
        <a:bodyPr/>
        <a:lstStyle/>
        <a:p>
          <a:r>
            <a:rPr lang="bn-IN" dirty="0" smtClean="0">
              <a:latin typeface="NikoshBAN" panose="02000000000000000000" pitchFamily="2" charset="0"/>
              <a:cs typeface="NikoshBAN" panose="02000000000000000000" pitchFamily="2" charset="0"/>
            </a:rPr>
            <a:t>বর্জ্য নিষ্কাশন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0A50CE3-98E2-4FCA-B7F9-C2A8FD39E016}" type="parTrans" cxnId="{EE3A560A-4108-4D7D-BC12-E08A9182BE19}">
      <dgm:prSet/>
      <dgm:spPr/>
      <dgm:t>
        <a:bodyPr/>
        <a:lstStyle/>
        <a:p>
          <a:endParaRPr lang="en-US"/>
        </a:p>
      </dgm:t>
    </dgm:pt>
    <dgm:pt modelId="{A3266E98-4AC2-486C-ABB7-86B8D3B033EA}" type="sibTrans" cxnId="{EE3A560A-4108-4D7D-BC12-E08A9182BE19}">
      <dgm:prSet/>
      <dgm:spPr/>
      <dgm:t>
        <a:bodyPr/>
        <a:lstStyle/>
        <a:p>
          <a:endParaRPr lang="en-US"/>
        </a:p>
      </dgm:t>
    </dgm:pt>
    <dgm:pt modelId="{2003CE3C-E2CA-497A-8940-BD6106A2115A}" type="pres">
      <dgm:prSet presAssocID="{1CB7FE5F-2256-4A3A-9446-FF66EBFFEFCF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EE1CCBC9-30A8-48C9-A753-CCEAC7B2CA18}" type="pres">
      <dgm:prSet presAssocID="{C36DFBE5-283F-4810-A287-FA19483D883F}" presName="centerShape" presStyleLbl="node0" presStyleIdx="0" presStyleCnt="1"/>
      <dgm:spPr/>
      <dgm:t>
        <a:bodyPr/>
        <a:lstStyle/>
        <a:p>
          <a:endParaRPr lang="en-US"/>
        </a:p>
      </dgm:t>
    </dgm:pt>
    <dgm:pt modelId="{BB554947-E088-4995-A463-6CD941889A70}" type="pres">
      <dgm:prSet presAssocID="{8BEDF484-E2FC-4025-8554-8D136DE28358}" presName="parTrans" presStyleLbl="sibTrans2D1" presStyleIdx="0" presStyleCnt="5"/>
      <dgm:spPr/>
    </dgm:pt>
    <dgm:pt modelId="{41C5F64A-6F97-4A98-AB34-F381F422E276}" type="pres">
      <dgm:prSet presAssocID="{8BEDF484-E2FC-4025-8554-8D136DE28358}" presName="connectorText" presStyleLbl="sibTrans2D1" presStyleIdx="0" presStyleCnt="5"/>
      <dgm:spPr/>
    </dgm:pt>
    <dgm:pt modelId="{0E270D49-B87A-448B-8507-EBFD5164DCFC}" type="pres">
      <dgm:prSet presAssocID="{7E1DF23D-E5CA-48ED-AA20-03A7752A8D0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9EF0AB-8719-4CBE-B622-779959ABD947}" type="pres">
      <dgm:prSet presAssocID="{3FFA717D-64ED-4000-ADE8-3AFF4C7F4B2B}" presName="parTrans" presStyleLbl="sibTrans2D1" presStyleIdx="1" presStyleCnt="5"/>
      <dgm:spPr/>
    </dgm:pt>
    <dgm:pt modelId="{4077B8C1-1288-486D-9B18-4790A935B7EF}" type="pres">
      <dgm:prSet presAssocID="{3FFA717D-64ED-4000-ADE8-3AFF4C7F4B2B}" presName="connectorText" presStyleLbl="sibTrans2D1" presStyleIdx="1" presStyleCnt="5"/>
      <dgm:spPr/>
    </dgm:pt>
    <dgm:pt modelId="{C5029552-E795-4523-AA8D-6ACC5DCEAE53}" type="pres">
      <dgm:prSet presAssocID="{2813207A-D6C9-465E-BA5A-3BBB6415C0D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3C00FC-5B9C-4248-9ACD-BF979397E8F3}" type="pres">
      <dgm:prSet presAssocID="{A0A50CE3-98E2-4FCA-B7F9-C2A8FD39E016}" presName="parTrans" presStyleLbl="sibTrans2D1" presStyleIdx="2" presStyleCnt="5"/>
      <dgm:spPr/>
    </dgm:pt>
    <dgm:pt modelId="{973F9069-9D3C-481E-919E-B2B0C80103D7}" type="pres">
      <dgm:prSet presAssocID="{A0A50CE3-98E2-4FCA-B7F9-C2A8FD39E016}" presName="connectorText" presStyleLbl="sibTrans2D1" presStyleIdx="2" presStyleCnt="5"/>
      <dgm:spPr/>
    </dgm:pt>
    <dgm:pt modelId="{80977D81-D2D8-4C4E-B207-C6FB57A448F2}" type="pres">
      <dgm:prSet presAssocID="{3A2E3CDF-9FF0-44D4-BE9F-1AEC45F20D8C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CD7038-A05C-4F70-91BB-002373AD8FE4}" type="pres">
      <dgm:prSet presAssocID="{7F4C4C7B-16EF-4BB0-BD6B-8FE0B04387F0}" presName="parTrans" presStyleLbl="sibTrans2D1" presStyleIdx="3" presStyleCnt="5"/>
      <dgm:spPr/>
    </dgm:pt>
    <dgm:pt modelId="{EAD3AC43-FFAC-4DC3-831C-772F384725A4}" type="pres">
      <dgm:prSet presAssocID="{7F4C4C7B-16EF-4BB0-BD6B-8FE0B04387F0}" presName="connectorText" presStyleLbl="sibTrans2D1" presStyleIdx="3" presStyleCnt="5"/>
      <dgm:spPr/>
    </dgm:pt>
    <dgm:pt modelId="{348DDFC6-F932-4628-8824-45733A866DEF}" type="pres">
      <dgm:prSet presAssocID="{CFFD2103-0009-4D93-9F10-1F19ACADFA6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B815E6-B5FE-448B-A7C1-4601388E578C}" type="pres">
      <dgm:prSet presAssocID="{FC8A6F8E-DB66-4108-A44A-1C956352F118}" presName="parTrans" presStyleLbl="sibTrans2D1" presStyleIdx="4" presStyleCnt="5"/>
      <dgm:spPr/>
    </dgm:pt>
    <dgm:pt modelId="{90C5D6A6-E8CA-42EE-89C9-D818F328F21F}" type="pres">
      <dgm:prSet presAssocID="{FC8A6F8E-DB66-4108-A44A-1C956352F118}" presName="connectorText" presStyleLbl="sibTrans2D1" presStyleIdx="4" presStyleCnt="5"/>
      <dgm:spPr/>
    </dgm:pt>
    <dgm:pt modelId="{3E3E8EEB-B31C-4035-B1FC-E0F9CAB738DE}" type="pres">
      <dgm:prSet presAssocID="{483DCA57-6029-4673-909B-F308F1B9847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C6E1BB8-5914-46C6-A78B-6723077554CE}" type="presOf" srcId="{1CB7FE5F-2256-4A3A-9446-FF66EBFFEFCF}" destId="{2003CE3C-E2CA-497A-8940-BD6106A2115A}" srcOrd="0" destOrd="0" presId="urn:microsoft.com/office/officeart/2005/8/layout/radial5"/>
    <dgm:cxn modelId="{B2306D01-4E3F-4D28-B8C6-CA279C45A707}" srcId="{1CB7FE5F-2256-4A3A-9446-FF66EBFFEFCF}" destId="{C36DFBE5-283F-4810-A287-FA19483D883F}" srcOrd="0" destOrd="0" parTransId="{FE3A1F72-0C9A-490E-9593-E8B1E3B51766}" sibTransId="{B13104AC-13EB-48B7-BB8A-200885D119EE}"/>
    <dgm:cxn modelId="{59615A4A-E784-42F8-9014-DE9EF18A4FB1}" type="presOf" srcId="{8BEDF484-E2FC-4025-8554-8D136DE28358}" destId="{41C5F64A-6F97-4A98-AB34-F381F422E276}" srcOrd="1" destOrd="0" presId="urn:microsoft.com/office/officeart/2005/8/layout/radial5"/>
    <dgm:cxn modelId="{8C359A85-BA35-4EE1-8AF4-BC29AF9F7367}" type="presOf" srcId="{A0A50CE3-98E2-4FCA-B7F9-C2A8FD39E016}" destId="{973F9069-9D3C-481E-919E-B2B0C80103D7}" srcOrd="1" destOrd="0" presId="urn:microsoft.com/office/officeart/2005/8/layout/radial5"/>
    <dgm:cxn modelId="{F85CD484-680E-453A-AF2E-61B39CF0413D}" type="presOf" srcId="{C36DFBE5-283F-4810-A287-FA19483D883F}" destId="{EE1CCBC9-30A8-48C9-A753-CCEAC7B2CA18}" srcOrd="0" destOrd="0" presId="urn:microsoft.com/office/officeart/2005/8/layout/radial5"/>
    <dgm:cxn modelId="{4B34D84B-0EC9-4C37-A53B-177D78FC3D3A}" type="presOf" srcId="{CFFD2103-0009-4D93-9F10-1F19ACADFA6A}" destId="{348DDFC6-F932-4628-8824-45733A866DEF}" srcOrd="0" destOrd="0" presId="urn:microsoft.com/office/officeart/2005/8/layout/radial5"/>
    <dgm:cxn modelId="{5C9F4CD7-107B-4E25-880C-3777B4147F55}" type="presOf" srcId="{7E1DF23D-E5CA-48ED-AA20-03A7752A8D02}" destId="{0E270D49-B87A-448B-8507-EBFD5164DCFC}" srcOrd="0" destOrd="0" presId="urn:microsoft.com/office/officeart/2005/8/layout/radial5"/>
    <dgm:cxn modelId="{18550058-335A-4E5D-B7DF-CDF9DED25929}" type="presOf" srcId="{7F4C4C7B-16EF-4BB0-BD6B-8FE0B04387F0}" destId="{EAD3AC43-FFAC-4DC3-831C-772F384725A4}" srcOrd="1" destOrd="0" presId="urn:microsoft.com/office/officeart/2005/8/layout/radial5"/>
    <dgm:cxn modelId="{9DD1BE6D-BEF0-428D-9E1C-5EFBA4B4F3B8}" type="presOf" srcId="{3FFA717D-64ED-4000-ADE8-3AFF4C7F4B2B}" destId="{729EF0AB-8719-4CBE-B622-779959ABD947}" srcOrd="0" destOrd="0" presId="urn:microsoft.com/office/officeart/2005/8/layout/radial5"/>
    <dgm:cxn modelId="{7561F6D8-6920-48ED-B564-855502008D3E}" type="presOf" srcId="{FC8A6F8E-DB66-4108-A44A-1C956352F118}" destId="{90C5D6A6-E8CA-42EE-89C9-D818F328F21F}" srcOrd="1" destOrd="0" presId="urn:microsoft.com/office/officeart/2005/8/layout/radial5"/>
    <dgm:cxn modelId="{A9772626-A702-4060-8678-E10F0B4863B5}" srcId="{C36DFBE5-283F-4810-A287-FA19483D883F}" destId="{2813207A-D6C9-465E-BA5A-3BBB6415C0D6}" srcOrd="1" destOrd="0" parTransId="{3FFA717D-64ED-4000-ADE8-3AFF4C7F4B2B}" sibTransId="{05915DCC-08F5-4283-AC1E-A6891AB2ECD0}"/>
    <dgm:cxn modelId="{C3FD5BF7-3733-4292-9303-9B6F51D7080C}" type="presOf" srcId="{7F4C4C7B-16EF-4BB0-BD6B-8FE0B04387F0}" destId="{C1CD7038-A05C-4F70-91BB-002373AD8FE4}" srcOrd="0" destOrd="0" presId="urn:microsoft.com/office/officeart/2005/8/layout/radial5"/>
    <dgm:cxn modelId="{6A0C4CB4-DE6E-4097-A08D-3CD909E3117D}" type="presOf" srcId="{FC8A6F8E-DB66-4108-A44A-1C956352F118}" destId="{A2B815E6-B5FE-448B-A7C1-4601388E578C}" srcOrd="0" destOrd="0" presId="urn:microsoft.com/office/officeart/2005/8/layout/radial5"/>
    <dgm:cxn modelId="{67CD799D-15E5-4CED-9F6B-D309D497F867}" srcId="{C36DFBE5-283F-4810-A287-FA19483D883F}" destId="{7E1DF23D-E5CA-48ED-AA20-03A7752A8D02}" srcOrd="0" destOrd="0" parTransId="{8BEDF484-E2FC-4025-8554-8D136DE28358}" sibTransId="{76E0FBC5-A103-4388-B987-97C91201D221}"/>
    <dgm:cxn modelId="{D8047613-DB82-498E-AB76-EBD42BD0268C}" type="presOf" srcId="{2813207A-D6C9-465E-BA5A-3BBB6415C0D6}" destId="{C5029552-E795-4523-AA8D-6ACC5DCEAE53}" srcOrd="0" destOrd="0" presId="urn:microsoft.com/office/officeart/2005/8/layout/radial5"/>
    <dgm:cxn modelId="{7DF8A27E-4756-43C7-B48D-07607CC4BE18}" type="presOf" srcId="{3FFA717D-64ED-4000-ADE8-3AFF4C7F4B2B}" destId="{4077B8C1-1288-486D-9B18-4790A935B7EF}" srcOrd="1" destOrd="0" presId="urn:microsoft.com/office/officeart/2005/8/layout/radial5"/>
    <dgm:cxn modelId="{EE3A560A-4108-4D7D-BC12-E08A9182BE19}" srcId="{C36DFBE5-283F-4810-A287-FA19483D883F}" destId="{3A2E3CDF-9FF0-44D4-BE9F-1AEC45F20D8C}" srcOrd="2" destOrd="0" parTransId="{A0A50CE3-98E2-4FCA-B7F9-C2A8FD39E016}" sibTransId="{A3266E98-4AC2-486C-ABB7-86B8D3B033EA}"/>
    <dgm:cxn modelId="{D88B507F-93C4-4C76-9A8B-CA3A1CC5C1B7}" type="presOf" srcId="{3A2E3CDF-9FF0-44D4-BE9F-1AEC45F20D8C}" destId="{80977D81-D2D8-4C4E-B207-C6FB57A448F2}" srcOrd="0" destOrd="0" presId="urn:microsoft.com/office/officeart/2005/8/layout/radial5"/>
    <dgm:cxn modelId="{280CB8E6-174A-4958-863F-4093523B559E}" type="presOf" srcId="{8BEDF484-E2FC-4025-8554-8D136DE28358}" destId="{BB554947-E088-4995-A463-6CD941889A70}" srcOrd="0" destOrd="0" presId="urn:microsoft.com/office/officeart/2005/8/layout/radial5"/>
    <dgm:cxn modelId="{A2413407-7E0D-4F8F-8CC8-A378AB712999}" srcId="{C36DFBE5-283F-4810-A287-FA19483D883F}" destId="{483DCA57-6029-4673-909B-F308F1B98473}" srcOrd="4" destOrd="0" parTransId="{FC8A6F8E-DB66-4108-A44A-1C956352F118}" sibTransId="{A08AA388-DED2-4CD3-AF4A-BEF8030EDC33}"/>
    <dgm:cxn modelId="{28656E03-58A2-4105-AA0B-9A4C9EAFA005}" type="presOf" srcId="{A0A50CE3-98E2-4FCA-B7F9-C2A8FD39E016}" destId="{F93C00FC-5B9C-4248-9ACD-BF979397E8F3}" srcOrd="0" destOrd="0" presId="urn:microsoft.com/office/officeart/2005/8/layout/radial5"/>
    <dgm:cxn modelId="{137CB293-1495-4DFE-B9D5-241BBB5F1EB9}" srcId="{C36DFBE5-283F-4810-A287-FA19483D883F}" destId="{CFFD2103-0009-4D93-9F10-1F19ACADFA6A}" srcOrd="3" destOrd="0" parTransId="{7F4C4C7B-16EF-4BB0-BD6B-8FE0B04387F0}" sibTransId="{E54A2DB3-793C-42E1-9949-4A6EC6A42574}"/>
    <dgm:cxn modelId="{1EE8F7D7-767E-4933-8F45-39E5EDCF0933}" type="presOf" srcId="{483DCA57-6029-4673-909B-F308F1B98473}" destId="{3E3E8EEB-B31C-4035-B1FC-E0F9CAB738DE}" srcOrd="0" destOrd="0" presId="urn:microsoft.com/office/officeart/2005/8/layout/radial5"/>
    <dgm:cxn modelId="{C2134C6F-79D0-4F2B-9B4B-419A5EE3ACBC}" type="presParOf" srcId="{2003CE3C-E2CA-497A-8940-BD6106A2115A}" destId="{EE1CCBC9-30A8-48C9-A753-CCEAC7B2CA18}" srcOrd="0" destOrd="0" presId="urn:microsoft.com/office/officeart/2005/8/layout/radial5"/>
    <dgm:cxn modelId="{7FBF8774-2B52-4CC4-839A-5469DE691DAF}" type="presParOf" srcId="{2003CE3C-E2CA-497A-8940-BD6106A2115A}" destId="{BB554947-E088-4995-A463-6CD941889A70}" srcOrd="1" destOrd="0" presId="urn:microsoft.com/office/officeart/2005/8/layout/radial5"/>
    <dgm:cxn modelId="{6D30E6A3-450D-49E2-8CA8-DDD582E8D993}" type="presParOf" srcId="{BB554947-E088-4995-A463-6CD941889A70}" destId="{41C5F64A-6F97-4A98-AB34-F381F422E276}" srcOrd="0" destOrd="0" presId="urn:microsoft.com/office/officeart/2005/8/layout/radial5"/>
    <dgm:cxn modelId="{22896D1F-8937-4C92-AD02-ABF6F62CEA1F}" type="presParOf" srcId="{2003CE3C-E2CA-497A-8940-BD6106A2115A}" destId="{0E270D49-B87A-448B-8507-EBFD5164DCFC}" srcOrd="2" destOrd="0" presId="urn:microsoft.com/office/officeart/2005/8/layout/radial5"/>
    <dgm:cxn modelId="{E01BEAAD-D5F2-42B4-9B37-BCE9807D1FAC}" type="presParOf" srcId="{2003CE3C-E2CA-497A-8940-BD6106A2115A}" destId="{729EF0AB-8719-4CBE-B622-779959ABD947}" srcOrd="3" destOrd="0" presId="urn:microsoft.com/office/officeart/2005/8/layout/radial5"/>
    <dgm:cxn modelId="{7873DAF2-90D3-42E5-A6B1-246FFE2AE6D3}" type="presParOf" srcId="{729EF0AB-8719-4CBE-B622-779959ABD947}" destId="{4077B8C1-1288-486D-9B18-4790A935B7EF}" srcOrd="0" destOrd="0" presId="urn:microsoft.com/office/officeart/2005/8/layout/radial5"/>
    <dgm:cxn modelId="{AA96FDBF-3569-4CB5-813D-B10C5AAD3A3F}" type="presParOf" srcId="{2003CE3C-E2CA-497A-8940-BD6106A2115A}" destId="{C5029552-E795-4523-AA8D-6ACC5DCEAE53}" srcOrd="4" destOrd="0" presId="urn:microsoft.com/office/officeart/2005/8/layout/radial5"/>
    <dgm:cxn modelId="{78897265-CBB7-49A5-81F3-3057894C72F9}" type="presParOf" srcId="{2003CE3C-E2CA-497A-8940-BD6106A2115A}" destId="{F93C00FC-5B9C-4248-9ACD-BF979397E8F3}" srcOrd="5" destOrd="0" presId="urn:microsoft.com/office/officeart/2005/8/layout/radial5"/>
    <dgm:cxn modelId="{E7305C77-EF6D-4E6B-B3AE-32DD1EAA8D76}" type="presParOf" srcId="{F93C00FC-5B9C-4248-9ACD-BF979397E8F3}" destId="{973F9069-9D3C-481E-919E-B2B0C80103D7}" srcOrd="0" destOrd="0" presId="urn:microsoft.com/office/officeart/2005/8/layout/radial5"/>
    <dgm:cxn modelId="{52B1323D-D19B-4EE4-A85A-770E90D64BE6}" type="presParOf" srcId="{2003CE3C-E2CA-497A-8940-BD6106A2115A}" destId="{80977D81-D2D8-4C4E-B207-C6FB57A448F2}" srcOrd="6" destOrd="0" presId="urn:microsoft.com/office/officeart/2005/8/layout/radial5"/>
    <dgm:cxn modelId="{46CA3531-9C62-4DBD-B771-D663B8BAFCEB}" type="presParOf" srcId="{2003CE3C-E2CA-497A-8940-BD6106A2115A}" destId="{C1CD7038-A05C-4F70-91BB-002373AD8FE4}" srcOrd="7" destOrd="0" presId="urn:microsoft.com/office/officeart/2005/8/layout/radial5"/>
    <dgm:cxn modelId="{0CD93C8D-5464-427C-BBE5-7AF1321AF5D4}" type="presParOf" srcId="{C1CD7038-A05C-4F70-91BB-002373AD8FE4}" destId="{EAD3AC43-FFAC-4DC3-831C-772F384725A4}" srcOrd="0" destOrd="0" presId="urn:microsoft.com/office/officeart/2005/8/layout/radial5"/>
    <dgm:cxn modelId="{998CE257-EF32-4097-A632-EE71962E6D9C}" type="presParOf" srcId="{2003CE3C-E2CA-497A-8940-BD6106A2115A}" destId="{348DDFC6-F932-4628-8824-45733A866DEF}" srcOrd="8" destOrd="0" presId="urn:microsoft.com/office/officeart/2005/8/layout/radial5"/>
    <dgm:cxn modelId="{6C50B71C-53EA-4CCC-BA1A-EB0AF48CB9D2}" type="presParOf" srcId="{2003CE3C-E2CA-497A-8940-BD6106A2115A}" destId="{A2B815E6-B5FE-448B-A7C1-4601388E578C}" srcOrd="9" destOrd="0" presId="urn:microsoft.com/office/officeart/2005/8/layout/radial5"/>
    <dgm:cxn modelId="{BA61B9D6-A8EC-410F-AD59-59D163303A7A}" type="presParOf" srcId="{A2B815E6-B5FE-448B-A7C1-4601388E578C}" destId="{90C5D6A6-E8CA-42EE-89C9-D818F328F21F}" srcOrd="0" destOrd="0" presId="urn:microsoft.com/office/officeart/2005/8/layout/radial5"/>
    <dgm:cxn modelId="{F70F9B58-1374-4F4C-8DD1-8986AC1AEF79}" type="presParOf" srcId="{2003CE3C-E2CA-497A-8940-BD6106A2115A}" destId="{3E3E8EEB-B31C-4035-B1FC-E0F9CAB738DE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1CCBC9-30A8-48C9-A753-CCEAC7B2CA18}">
      <dsp:nvSpPr>
        <dsp:cNvPr id="0" name=""/>
        <dsp:cNvSpPr/>
      </dsp:nvSpPr>
      <dsp:spPr>
        <a:xfrm>
          <a:off x="3710285" y="2416721"/>
          <a:ext cx="1723429" cy="1723429"/>
        </a:xfrm>
        <a:prstGeom prst="ellipse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9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রক্ত রসের</a:t>
          </a:r>
        </a:p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9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কাজ </a:t>
          </a:r>
          <a:endParaRPr lang="en-US" sz="2900" kern="1200" dirty="0"/>
        </a:p>
      </dsp:txBody>
      <dsp:txXfrm>
        <a:off x="3962675" y="2669111"/>
        <a:ext cx="1218649" cy="1218649"/>
      </dsp:txXfrm>
    </dsp:sp>
    <dsp:sp modelId="{BB554947-E088-4995-A463-6CD941889A70}">
      <dsp:nvSpPr>
        <dsp:cNvPr id="0" name=""/>
        <dsp:cNvSpPr/>
      </dsp:nvSpPr>
      <dsp:spPr>
        <a:xfrm rot="16200000">
          <a:off x="4389222" y="1789220"/>
          <a:ext cx="365554" cy="5859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4444055" y="1961246"/>
        <a:ext cx="255888" cy="351580"/>
      </dsp:txXfrm>
    </dsp:sp>
    <dsp:sp modelId="{0E270D49-B87A-448B-8507-EBFD5164DCFC}">
      <dsp:nvSpPr>
        <dsp:cNvPr id="0" name=""/>
        <dsp:cNvSpPr/>
      </dsp:nvSpPr>
      <dsp:spPr>
        <a:xfrm>
          <a:off x="3710285" y="3565"/>
          <a:ext cx="1723429" cy="1723429"/>
        </a:xfrm>
        <a:prstGeom prst="ellipse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কার্বন-ডাই-অক্সাইড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পরিবহন </a:t>
          </a:r>
          <a:endParaRPr lang="en-US" sz="2400" kern="1200" dirty="0"/>
        </a:p>
      </dsp:txBody>
      <dsp:txXfrm>
        <a:off x="3962675" y="255955"/>
        <a:ext cx="1218649" cy="1218649"/>
      </dsp:txXfrm>
    </dsp:sp>
    <dsp:sp modelId="{729EF0AB-8719-4CBE-B622-779959ABD947}">
      <dsp:nvSpPr>
        <dsp:cNvPr id="0" name=""/>
        <dsp:cNvSpPr/>
      </dsp:nvSpPr>
      <dsp:spPr>
        <a:xfrm rot="20520000">
          <a:off x="5526906" y="2615796"/>
          <a:ext cx="365554" cy="5859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5529590" y="2749933"/>
        <a:ext cx="255888" cy="351580"/>
      </dsp:txXfrm>
    </dsp:sp>
    <dsp:sp modelId="{C5029552-E795-4523-AA8D-6ACC5DCEAE53}">
      <dsp:nvSpPr>
        <dsp:cNvPr id="0" name=""/>
        <dsp:cNvSpPr/>
      </dsp:nvSpPr>
      <dsp:spPr>
        <a:xfrm>
          <a:off x="6005332" y="1671014"/>
          <a:ext cx="1723429" cy="1723429"/>
        </a:xfrm>
        <a:prstGeom prst="ellipse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হরমোন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পরিবহন </a:t>
          </a:r>
          <a:endParaRPr lang="en-US" sz="2400" kern="1200" dirty="0"/>
        </a:p>
      </dsp:txBody>
      <dsp:txXfrm>
        <a:off x="6257722" y="1923404"/>
        <a:ext cx="1218649" cy="1218649"/>
      </dsp:txXfrm>
    </dsp:sp>
    <dsp:sp modelId="{F93C00FC-5B9C-4248-9ACD-BF979397E8F3}">
      <dsp:nvSpPr>
        <dsp:cNvPr id="0" name=""/>
        <dsp:cNvSpPr/>
      </dsp:nvSpPr>
      <dsp:spPr>
        <a:xfrm rot="3240000">
          <a:off x="5092350" y="3953224"/>
          <a:ext cx="365554" cy="5859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5114953" y="4026056"/>
        <a:ext cx="255888" cy="351580"/>
      </dsp:txXfrm>
    </dsp:sp>
    <dsp:sp modelId="{80977D81-D2D8-4C4E-B207-C6FB57A448F2}">
      <dsp:nvSpPr>
        <dsp:cNvPr id="0" name=""/>
        <dsp:cNvSpPr/>
      </dsp:nvSpPr>
      <dsp:spPr>
        <a:xfrm>
          <a:off x="5128702" y="4369005"/>
          <a:ext cx="1723429" cy="1723429"/>
        </a:xfrm>
        <a:prstGeom prst="ellipse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বর্জ্য নিষ্কাশন</a:t>
          </a:r>
          <a:endParaRPr lang="en-US" sz="2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381092" y="4621395"/>
        <a:ext cx="1218649" cy="1218649"/>
      </dsp:txXfrm>
    </dsp:sp>
    <dsp:sp modelId="{C1CD7038-A05C-4F70-91BB-002373AD8FE4}">
      <dsp:nvSpPr>
        <dsp:cNvPr id="0" name=""/>
        <dsp:cNvSpPr/>
      </dsp:nvSpPr>
      <dsp:spPr>
        <a:xfrm rot="7560000">
          <a:off x="3686095" y="3953224"/>
          <a:ext cx="365554" cy="5859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 rot="10800000">
        <a:off x="3773158" y="4026056"/>
        <a:ext cx="255888" cy="351580"/>
      </dsp:txXfrm>
    </dsp:sp>
    <dsp:sp modelId="{348DDFC6-F932-4628-8824-45733A866DEF}">
      <dsp:nvSpPr>
        <dsp:cNvPr id="0" name=""/>
        <dsp:cNvSpPr/>
      </dsp:nvSpPr>
      <dsp:spPr>
        <a:xfrm>
          <a:off x="2291867" y="4369005"/>
          <a:ext cx="1723429" cy="1723429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বর্জ্য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নিষ্কাশন </a:t>
          </a:r>
          <a:endParaRPr lang="en-US" sz="2400" kern="1200" dirty="0"/>
        </a:p>
      </dsp:txBody>
      <dsp:txXfrm>
        <a:off x="2544257" y="4621395"/>
        <a:ext cx="1218649" cy="1218649"/>
      </dsp:txXfrm>
    </dsp:sp>
    <dsp:sp modelId="{A2B815E6-B5FE-448B-A7C1-4601388E578C}">
      <dsp:nvSpPr>
        <dsp:cNvPr id="0" name=""/>
        <dsp:cNvSpPr/>
      </dsp:nvSpPr>
      <dsp:spPr>
        <a:xfrm rot="11880000">
          <a:off x="3251538" y="2615796"/>
          <a:ext cx="365554" cy="5859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 rot="10800000">
        <a:off x="3358520" y="2749933"/>
        <a:ext cx="255888" cy="351580"/>
      </dsp:txXfrm>
    </dsp:sp>
    <dsp:sp modelId="{3E3E8EEB-B31C-4035-B1FC-E0F9CAB738DE}">
      <dsp:nvSpPr>
        <dsp:cNvPr id="0" name=""/>
        <dsp:cNvSpPr/>
      </dsp:nvSpPr>
      <dsp:spPr>
        <a:xfrm>
          <a:off x="1415237" y="1671014"/>
          <a:ext cx="1723429" cy="1723429"/>
        </a:xfrm>
        <a:prstGeom prst="ellipse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খাদ্যসার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পরিবহন </a:t>
          </a:r>
          <a:endParaRPr lang="en-US" sz="2400" kern="1200" dirty="0"/>
        </a:p>
      </dsp:txBody>
      <dsp:txXfrm>
        <a:off x="1667627" y="1923404"/>
        <a:ext cx="1218649" cy="12186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DEA975-B6CD-4C77-BEF5-F2DF73D1C7C0}" type="datetimeFigureOut">
              <a:rPr lang="en-US" smtClean="0"/>
              <a:pPr/>
              <a:t>15-11-19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68888B-84B2-47FC-99D9-9FAEC76E32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305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8888B-84B2-47FC-99D9-9FAEC76E32B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6490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8888B-84B2-47FC-99D9-9FAEC76E32B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790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15-11-19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404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15-11-19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69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15-11-19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090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15-11-19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250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15-11-19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783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15-11-19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471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15-11-19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557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15-11-19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684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15-11-19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981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15-11-19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520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15-11-19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258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15-11-19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210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sarojitray80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901043" y="228600"/>
            <a:ext cx="3118757" cy="1066800"/>
          </a:xfrm>
          <a:prstGeom prst="rect">
            <a:avLst/>
          </a:prstGeom>
          <a:noFill/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bn-BD" sz="7200" b="1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স্বাগতম</a:t>
            </a:r>
            <a:endParaRPr lang="en-US" sz="7200" b="1" dirty="0">
              <a:solidFill>
                <a:srgbClr val="FF0000"/>
              </a:solidFill>
              <a:latin typeface="Shonar Bangla" pitchFamily="34" charset="0"/>
              <a:cs typeface="Shonar Bangla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50" y="1412631"/>
            <a:ext cx="8553450" cy="5263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8132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1475125"/>
            <a:ext cx="815340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 কাজঃ</a:t>
            </a:r>
          </a:p>
          <a:p>
            <a:r>
              <a:rPr lang="bn-BD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১।রক্তে উপাদানগুলো   লিখ ।</a:t>
            </a:r>
          </a:p>
          <a:p>
            <a:r>
              <a:rPr lang="bn-BD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২।রক্তে রক্তরস ও রক্তকনিকার মধ্যে কোনটির পরিমান বেশী?</a:t>
            </a:r>
            <a:endParaRPr lang="bn-BD" sz="80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2714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838200" y="1143000"/>
            <a:ext cx="7696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কাজঃ</a:t>
            </a:r>
          </a:p>
          <a:p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১।</a:t>
            </a:r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রক্তের </a:t>
            </a:r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কনিকাগুলোর ভুমিকা বর্ননা </a:t>
            </a:r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কর।</a:t>
            </a:r>
          </a:p>
        </p:txBody>
      </p:sp>
    </p:spTree>
    <p:extLst>
      <p:ext uri="{BB962C8B-B14F-4D97-AF65-F5344CB8AC3E}">
        <p14:creationId xmlns:p14="http://schemas.microsoft.com/office/powerpoint/2010/main" val="3789493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2903" y="5546014"/>
            <a:ext cx="1658097" cy="12255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5171364"/>
            <a:ext cx="1653117" cy="16764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5317414"/>
            <a:ext cx="2175711" cy="13779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57200" y="675564"/>
            <a:ext cx="2110317" cy="609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9600" y="827964"/>
            <a:ext cx="2110317" cy="609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" y="1229380"/>
            <a:ext cx="2514600" cy="523220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</a:rPr>
              <a:t>লোহিত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রক্ত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কণিকা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581400" y="1167825"/>
            <a:ext cx="2435282" cy="5847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</a:rPr>
              <a:t>শ্বেত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</a:rPr>
              <a:t>রক্ত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accent6">
                    <a:lumMod val="50000"/>
                  </a:schemeClr>
                </a:solidFill>
              </a:rPr>
              <a:t>কণিকা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781800" y="1167825"/>
            <a:ext cx="1784463" cy="58477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sz="3200" b="1" dirty="0" err="1" smtClean="0">
                <a:solidFill>
                  <a:schemeClr val="accent2">
                    <a:lumMod val="75000"/>
                  </a:schemeClr>
                </a:solidFill>
              </a:rPr>
              <a:t>অনুচক্রিকা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endParaRPr lang="en-US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5063" y="-20626"/>
            <a:ext cx="1758815" cy="769441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bn-BD" sz="44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মূল্যায়নঃ</a:t>
            </a:r>
          </a:p>
        </p:txBody>
      </p:sp>
    </p:spTree>
    <p:extLst>
      <p:ext uri="{BB962C8B-B14F-4D97-AF65-F5344CB8AC3E}">
        <p14:creationId xmlns:p14="http://schemas.microsoft.com/office/powerpoint/2010/main" val="3572612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87 -0.00602 L 0.32639 -0.4763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354" y="-235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4.07407E-6 L 0.33108 -0.4870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45" y="-243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85185E-6 L -0.61771 -0.5092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885" y="-25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219200"/>
            <a:ext cx="37305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bn-IN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কার্বন-ডাই-অক্সাইড পরিবহন</a:t>
            </a:r>
            <a:endParaRPr lang="en-US" sz="2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752600"/>
            <a:ext cx="28119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sz="2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অক্সিজেন</a:t>
            </a:r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পরিবহন</a:t>
            </a:r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6129" y="2281535"/>
            <a:ext cx="18950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sz="2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জীবাণু</a:t>
            </a:r>
            <a:r>
              <a:rPr lang="en-US" sz="2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ভক্ষন</a:t>
            </a:r>
            <a:r>
              <a:rPr lang="en-US" sz="2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" y="3198168"/>
            <a:ext cx="19319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bn-IN" sz="2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বর্জ্য নিষ্কাশন </a:t>
            </a:r>
            <a:endParaRPr lang="en-US" sz="2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2743200"/>
            <a:ext cx="21739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sz="2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রক্ত</a:t>
            </a:r>
            <a:r>
              <a:rPr lang="en-US" sz="2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জমাট</a:t>
            </a:r>
            <a:r>
              <a:rPr lang="en-US" sz="2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বাধা</a:t>
            </a:r>
            <a:r>
              <a:rPr lang="en-US" sz="2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3657600"/>
            <a:ext cx="23807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bn-IN" sz="2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তাপের সমতা রক্ষা</a:t>
            </a:r>
            <a:endParaRPr lang="en-US" sz="2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4034135"/>
            <a:ext cx="30588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bn-IN" sz="2400" dirty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অম্ল ও ক্ষারের সমতা রক্ষা</a:t>
            </a:r>
            <a:endParaRPr lang="en-US" sz="2400" dirty="0">
              <a:solidFill>
                <a:schemeClr val="accent5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4491335"/>
            <a:ext cx="22733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bn-IN" sz="2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খাদ্যসার পরিবহন</a:t>
            </a:r>
            <a:endParaRPr lang="en-US" sz="2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331" y="4948535"/>
            <a:ext cx="21082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bn-IN" sz="2400" dirty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অ্যান্টিবডি সৃষ্টি </a:t>
            </a:r>
            <a:endParaRPr lang="en-US" sz="2400" dirty="0">
              <a:solidFill>
                <a:schemeClr val="accent5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5410200"/>
            <a:ext cx="25138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bn-IN" sz="2400" dirty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রক্তের সান্দ্রতা রক্ষা</a:t>
            </a:r>
            <a:r>
              <a:rPr lang="en-US" sz="2400" dirty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dirty="0">
              <a:solidFill>
                <a:schemeClr val="accent5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5867400"/>
            <a:ext cx="22156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bn-IN" sz="2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হরমোনপরিবহন </a:t>
            </a:r>
            <a:endParaRPr lang="en-US" sz="2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9600" y="381000"/>
            <a:ext cx="7924800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রক্ত কণিকা </a:t>
            </a:r>
            <a:r>
              <a:rPr lang="bn-IN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 রক্তরসের কাজগুলো আমরা আলাদা করার চেষ্টা করি। 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181600" y="1143000"/>
            <a:ext cx="2819400" cy="58477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রক্ত কণিকার কাজ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57800" y="4191000"/>
            <a:ext cx="2514600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রক্ত রসের কাজ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7651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2.22222E-6 L 0.48768 0.5395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375" y="269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0 L 0.50468 -0.0069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226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7037E-6 L 0.53698 0.0004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840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-4.81481E-6 L 0.53958 -0.0002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979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0 L 0.56944 0.32222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472" y="16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85185E-6 L 0.55312 0.31088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656" y="155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7.40741E-7 L 0.49375 -0.13079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688" y="-65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7037E-6 L 0.52344 -0.25578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163" y="-128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3.7037E-7 L 0.55382 0.0456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691" y="22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2.59259E-6 L 0.75694 -0.28981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847" y="-144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4.07407E-6 L 0.75069 0.13796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535" y="68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990600"/>
            <a:ext cx="74676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বাড়ীর কাজঃ </a:t>
            </a:r>
          </a:p>
          <a:p>
            <a:r>
              <a:rPr lang="bn-BD" sz="7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১।লোহিত কনিকা, শ্বেত কনিকা এবং অনুচক্রিকার মধ্যে পার্থক্য গুলো লিখ ?</a:t>
            </a:r>
          </a:p>
        </p:txBody>
      </p:sp>
    </p:spTree>
    <p:extLst>
      <p:ext uri="{BB962C8B-B14F-4D97-AF65-F5344CB8AC3E}">
        <p14:creationId xmlns:p14="http://schemas.microsoft.com/office/powerpoint/2010/main" val="3435000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780871"/>
            <a:ext cx="792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dirty="0" smtClean="0">
                <a:solidFill>
                  <a:srgbClr val="FF0000"/>
                </a:solidFill>
              </a:rPr>
              <a:t> </a:t>
            </a:r>
            <a:r>
              <a:rPr lang="bn-BD" sz="7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সকলকে আন্তরিক</a:t>
            </a:r>
            <a:r>
              <a:rPr lang="en-US" sz="7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7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7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3487" y="1770861"/>
            <a:ext cx="6691313" cy="4163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998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0"/>
            <a:ext cx="9067800" cy="6858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n-US" sz="4000" b="1" dirty="0" err="1" smtClean="0">
                <a:solidFill>
                  <a:srgbClr val="7030A0"/>
                </a:solidFill>
              </a:rPr>
              <a:t>Sarojit</a:t>
            </a:r>
            <a:r>
              <a:rPr lang="en-US" sz="4000" b="1" dirty="0" smtClean="0">
                <a:solidFill>
                  <a:srgbClr val="7030A0"/>
                </a:solidFill>
              </a:rPr>
              <a:t> Ray</a:t>
            </a:r>
          </a:p>
          <a:p>
            <a:pPr algn="l"/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i="1" dirty="0" smtClean="0">
                <a:solidFill>
                  <a:srgbClr val="00B050"/>
                </a:solidFill>
              </a:rPr>
              <a:t>Asst. teacher </a:t>
            </a:r>
            <a:r>
              <a:rPr lang="bn-BD" sz="3200" b="1" i="1" dirty="0" smtClean="0">
                <a:solidFill>
                  <a:srgbClr val="00B050"/>
                </a:solidFill>
              </a:rPr>
              <a:t>(</a:t>
            </a:r>
            <a:r>
              <a:rPr lang="en-US" sz="3200" b="1" i="1" dirty="0" smtClean="0">
                <a:solidFill>
                  <a:srgbClr val="00B050"/>
                </a:solidFill>
              </a:rPr>
              <a:t>Science</a:t>
            </a:r>
            <a:r>
              <a:rPr lang="bn-BD" sz="3200" b="1" i="1" dirty="0" smtClean="0">
                <a:solidFill>
                  <a:srgbClr val="00B050"/>
                </a:solidFill>
              </a:rPr>
              <a:t>)</a:t>
            </a:r>
            <a:endParaRPr lang="en-US" sz="3200" b="1" i="1" dirty="0" smtClean="0">
              <a:solidFill>
                <a:srgbClr val="00B050"/>
              </a:solidFill>
            </a:endParaRPr>
          </a:p>
          <a:p>
            <a:pPr algn="l"/>
            <a:r>
              <a:rPr lang="en-US" sz="32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Charakhali</a:t>
            </a:r>
            <a:r>
              <a:rPr lang="en-U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M L </a:t>
            </a:r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</a:t>
            </a:r>
            <a:r>
              <a:rPr lang="en-U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igh </a:t>
            </a:r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</a:t>
            </a:r>
            <a:r>
              <a:rPr lang="en-U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chool.</a:t>
            </a:r>
          </a:p>
          <a:p>
            <a:pPr algn="l"/>
            <a:r>
              <a:rPr lang="en-US" sz="2400" b="1" dirty="0" smtClean="0">
                <a:solidFill>
                  <a:srgbClr val="002060"/>
                </a:solidFill>
              </a:rPr>
              <a:t>Email:</a:t>
            </a:r>
            <a:r>
              <a:rPr lang="en-US" b="1" dirty="0" smtClean="0">
                <a:solidFill>
                  <a:srgbClr val="002060"/>
                </a:solidFill>
                <a:hlinkClick r:id="rId3"/>
              </a:rPr>
              <a:t>sarojitray80@gmail.com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endParaRPr lang="bn-BD" b="1" dirty="0" smtClean="0">
              <a:solidFill>
                <a:srgbClr val="002060"/>
              </a:solidFill>
            </a:endParaRPr>
          </a:p>
          <a:p>
            <a:pPr algn="l"/>
            <a:endParaRPr lang="bn-BD" sz="1000" b="1" dirty="0" smtClean="0">
              <a:solidFill>
                <a:srgbClr val="00206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410" y="2895600"/>
            <a:ext cx="3137780" cy="307779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5919080" y="3026629"/>
            <a:ext cx="31242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48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 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000" b="1" dirty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শ্রেনীঃ নবম</a:t>
            </a:r>
          </a:p>
          <a:p>
            <a:r>
              <a:rPr lang="bn-BD" sz="4000" b="1" dirty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4000" b="1" dirty="0" err="1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</a:t>
            </a:r>
            <a:r>
              <a:rPr lang="bn-BD" sz="4000" b="1" dirty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</a:p>
          <a:p>
            <a:r>
              <a:rPr lang="bn-BD" sz="4000" b="1" dirty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অধ্যায়- </a:t>
            </a:r>
            <a:r>
              <a:rPr lang="en-US" sz="4000" b="1" dirty="0" err="1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ষষ্ঠ</a:t>
            </a:r>
            <a:r>
              <a:rPr lang="en-US" sz="4000" b="1" dirty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endParaRPr lang="bn-BD" sz="4000" b="1" dirty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000" b="1" dirty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4000" b="1" dirty="0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ং-</a:t>
            </a:r>
            <a:r>
              <a:rPr lang="bn-IN" sz="4000" b="1" dirty="0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১৫</a:t>
            </a:r>
            <a:r>
              <a:rPr lang="en-US" sz="4000" b="1" dirty="0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/11/২০১9 </a:t>
            </a:r>
            <a:endParaRPr lang="en-US" sz="4000" b="1" dirty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9489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00400" y="5004156"/>
            <a:ext cx="1981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bn-BD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রক্ত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89110"/>
            <a:ext cx="7207525" cy="484009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33400" y="6106180"/>
            <a:ext cx="777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তাহলে আজ আমরা পড়তে যাচ্ছি রক্ত,রক্তের উপাদান ও কাজ সম্পর্কে  </a:t>
            </a:r>
            <a:endParaRPr lang="en-US" sz="28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71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" y="990600"/>
            <a:ext cx="678180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 ফলঃ</a:t>
            </a:r>
          </a:p>
          <a:p>
            <a:r>
              <a:rPr lang="bn-BD" sz="40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১।রক্ত কী  বলতে পারবে।</a:t>
            </a:r>
          </a:p>
          <a:p>
            <a:r>
              <a:rPr lang="bn-BD" sz="40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২।রক্তের উপাদান গুলো সনাক্ত করতে পারবে।</a:t>
            </a:r>
          </a:p>
          <a:p>
            <a:r>
              <a:rPr lang="bn-BD" sz="40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BD" sz="40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IN" sz="40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রক্তের কাজ</a:t>
            </a:r>
            <a:r>
              <a:rPr lang="bn-BD" sz="40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ব্যাখ্যা </a:t>
            </a:r>
            <a:r>
              <a:rPr lang="bn-BD" sz="40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 পারবে।</a:t>
            </a:r>
            <a:endParaRPr lang="en-US" sz="40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6052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143000"/>
            <a:ext cx="88392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000" b="1" dirty="0" err="1" smtClean="0">
                <a:solidFill>
                  <a:srgbClr val="00B050"/>
                </a:solidFill>
              </a:rPr>
              <a:t>রক্ত</a:t>
            </a:r>
            <a:r>
              <a:rPr lang="en-US" sz="4000" b="1" dirty="0" smtClean="0">
                <a:solidFill>
                  <a:srgbClr val="00B050"/>
                </a:solidFill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</a:rPr>
              <a:t>একটি</a:t>
            </a:r>
            <a:r>
              <a:rPr lang="en-US" sz="4000" b="1" dirty="0" smtClean="0">
                <a:solidFill>
                  <a:srgbClr val="00B050"/>
                </a:solidFill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</a:rPr>
              <a:t>অস্বচ্ছ,মৃদু</a:t>
            </a:r>
            <a:r>
              <a:rPr lang="en-US" sz="4000" b="1" dirty="0">
                <a:solidFill>
                  <a:srgbClr val="00B050"/>
                </a:solidFill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</a:rPr>
              <a:t>ক্ষারীয়</a:t>
            </a:r>
            <a:r>
              <a:rPr lang="en-US" sz="4000" b="1" dirty="0" smtClean="0">
                <a:solidFill>
                  <a:srgbClr val="00B050"/>
                </a:solidFill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</a:rPr>
              <a:t>এবং</a:t>
            </a:r>
            <a:r>
              <a:rPr lang="en-US" sz="4000" b="1" dirty="0" smtClean="0">
                <a:solidFill>
                  <a:srgbClr val="00B050"/>
                </a:solidFill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</a:rPr>
              <a:t>লবণাক্ত</a:t>
            </a:r>
            <a:r>
              <a:rPr lang="en-US" sz="4000" b="1" dirty="0" smtClean="0">
                <a:solidFill>
                  <a:srgbClr val="00B050"/>
                </a:solidFill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</a:rPr>
              <a:t>তরল</a:t>
            </a:r>
            <a:r>
              <a:rPr lang="en-US" sz="4000" b="1" dirty="0" smtClean="0">
                <a:solidFill>
                  <a:srgbClr val="00B050"/>
                </a:solidFill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</a:rPr>
              <a:t>পদার্থ</a:t>
            </a:r>
            <a:r>
              <a:rPr lang="en-US" sz="4000" b="1" dirty="0" smtClean="0">
                <a:solidFill>
                  <a:srgbClr val="00B050"/>
                </a:solidFill>
              </a:rPr>
              <a:t>।</a:t>
            </a:r>
            <a:endParaRPr lang="bn-IN" sz="4000" b="1" dirty="0" smtClean="0">
              <a:solidFill>
                <a:srgbClr val="00B050"/>
              </a:solidFill>
            </a:endParaRP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000" b="1" dirty="0" err="1" smtClean="0">
                <a:solidFill>
                  <a:srgbClr val="00B050"/>
                </a:solidFill>
              </a:rPr>
              <a:t>লোহিত</a:t>
            </a:r>
            <a:r>
              <a:rPr lang="en-US" sz="4000" b="1" dirty="0" smtClean="0">
                <a:solidFill>
                  <a:srgbClr val="00B050"/>
                </a:solidFill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</a:rPr>
              <a:t>রক্ত</a:t>
            </a:r>
            <a:r>
              <a:rPr lang="en-US" sz="4000" b="1" dirty="0" smtClean="0">
                <a:solidFill>
                  <a:srgbClr val="00B050"/>
                </a:solidFill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</a:rPr>
              <a:t>কণিকায়</a:t>
            </a:r>
            <a:r>
              <a:rPr lang="en-US" sz="4000" b="1" dirty="0" smtClean="0">
                <a:solidFill>
                  <a:srgbClr val="00B050"/>
                </a:solidFill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</a:rPr>
              <a:t>হিমোগ্লোবিন</a:t>
            </a:r>
            <a:r>
              <a:rPr lang="en-US" sz="4000" b="1" dirty="0" smtClean="0">
                <a:solidFill>
                  <a:srgbClr val="00B050"/>
                </a:solidFill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</a:rPr>
              <a:t>নামক</a:t>
            </a:r>
            <a:r>
              <a:rPr lang="en-US" sz="4000" b="1" dirty="0" smtClean="0">
                <a:solidFill>
                  <a:srgbClr val="00B050"/>
                </a:solidFill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</a:rPr>
              <a:t>রঞ্জক</a:t>
            </a:r>
            <a:r>
              <a:rPr lang="en-US" sz="4000" b="1" dirty="0" smtClean="0">
                <a:solidFill>
                  <a:srgbClr val="00B050"/>
                </a:solidFill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</a:rPr>
              <a:t>পদার্থ</a:t>
            </a:r>
            <a:r>
              <a:rPr lang="en-US" sz="4000" b="1" dirty="0" smtClean="0">
                <a:solidFill>
                  <a:srgbClr val="00B050"/>
                </a:solidFill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</a:rPr>
              <a:t>থাকার</a:t>
            </a:r>
            <a:r>
              <a:rPr lang="en-US" sz="4000" b="1" dirty="0" smtClean="0">
                <a:solidFill>
                  <a:srgbClr val="00B050"/>
                </a:solidFill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</a:rPr>
              <a:t>কারণে</a:t>
            </a:r>
            <a:r>
              <a:rPr lang="en-US" sz="4000" b="1" dirty="0" smtClean="0">
                <a:solidFill>
                  <a:srgbClr val="00B050"/>
                </a:solidFill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</a:rPr>
              <a:t>রক্তের</a:t>
            </a:r>
            <a:r>
              <a:rPr lang="en-US" sz="4000" b="1" dirty="0" smtClean="0">
                <a:solidFill>
                  <a:srgbClr val="00B050"/>
                </a:solidFill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</a:rPr>
              <a:t>রং</a:t>
            </a:r>
            <a:r>
              <a:rPr lang="en-US" sz="4000" b="1" dirty="0" smtClean="0">
                <a:solidFill>
                  <a:srgbClr val="00B050"/>
                </a:solidFill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</a:rPr>
              <a:t>লাল</a:t>
            </a:r>
            <a:r>
              <a:rPr lang="en-US" sz="4000" b="1" dirty="0" smtClean="0">
                <a:solidFill>
                  <a:srgbClr val="00B050"/>
                </a:solidFill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</a:rPr>
              <a:t>হয়</a:t>
            </a:r>
            <a:r>
              <a:rPr lang="en-US" sz="4000" b="1" dirty="0" smtClean="0">
                <a:solidFill>
                  <a:srgbClr val="00B050"/>
                </a:solidFill>
              </a:rPr>
              <a:t>।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000" b="1" dirty="0" err="1" smtClean="0">
                <a:solidFill>
                  <a:srgbClr val="00B050"/>
                </a:solidFill>
              </a:rPr>
              <a:t>রক্ত</a:t>
            </a:r>
            <a:r>
              <a:rPr lang="en-US" sz="4000" b="1" dirty="0" smtClean="0">
                <a:solidFill>
                  <a:srgbClr val="00B050"/>
                </a:solidFill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</a:rPr>
              <a:t>এক</a:t>
            </a:r>
            <a:r>
              <a:rPr lang="en-US" sz="4000" b="1" dirty="0" smtClean="0">
                <a:solidFill>
                  <a:srgbClr val="00B050"/>
                </a:solidFill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</a:rPr>
              <a:t>ধরনের</a:t>
            </a:r>
            <a:r>
              <a:rPr lang="en-US" sz="4000" b="1" dirty="0" smtClean="0">
                <a:solidFill>
                  <a:srgbClr val="00B050"/>
                </a:solidFill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</a:rPr>
              <a:t>তরল</a:t>
            </a:r>
            <a:r>
              <a:rPr lang="en-US" sz="4000" b="1" dirty="0" smtClean="0">
                <a:solidFill>
                  <a:srgbClr val="00B050"/>
                </a:solidFill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</a:rPr>
              <a:t>যোজক</a:t>
            </a:r>
            <a:r>
              <a:rPr lang="en-US" sz="4000" b="1" dirty="0" smtClean="0">
                <a:solidFill>
                  <a:srgbClr val="00B050"/>
                </a:solidFill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</a:rPr>
              <a:t>কলা</a:t>
            </a:r>
            <a:r>
              <a:rPr lang="en-US" sz="4000" b="1" dirty="0">
                <a:solidFill>
                  <a:srgbClr val="00B050"/>
                </a:solidFill>
              </a:rPr>
              <a:t> </a:t>
            </a:r>
            <a:r>
              <a:rPr lang="en-US" sz="4000" b="1" dirty="0" smtClean="0">
                <a:solidFill>
                  <a:srgbClr val="00B050"/>
                </a:solidFill>
              </a:rPr>
              <a:t>।</a:t>
            </a:r>
            <a:endParaRPr lang="bn-IN" sz="4000" b="1" dirty="0" smtClean="0">
              <a:solidFill>
                <a:srgbClr val="00B050"/>
              </a:solidFill>
            </a:endParaRP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000" b="1" dirty="0" err="1" smtClean="0">
                <a:solidFill>
                  <a:srgbClr val="00B050"/>
                </a:solidFill>
              </a:rPr>
              <a:t>রক্তরস</a:t>
            </a:r>
            <a:r>
              <a:rPr lang="en-US" sz="4000" b="1" dirty="0" smtClean="0">
                <a:solidFill>
                  <a:srgbClr val="00B050"/>
                </a:solidFill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</a:rPr>
              <a:t>এবং</a:t>
            </a:r>
            <a:r>
              <a:rPr lang="en-US" sz="4000" b="1" dirty="0" smtClean="0">
                <a:solidFill>
                  <a:srgbClr val="00B050"/>
                </a:solidFill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</a:rPr>
              <a:t>কয়েক</a:t>
            </a:r>
            <a:r>
              <a:rPr lang="en-US" sz="4000" b="1" dirty="0" smtClean="0">
                <a:solidFill>
                  <a:srgbClr val="00B050"/>
                </a:solidFill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</a:rPr>
              <a:t>ধরনের</a:t>
            </a:r>
            <a:r>
              <a:rPr lang="en-US" sz="4000" b="1" dirty="0" smtClean="0">
                <a:solidFill>
                  <a:srgbClr val="00B050"/>
                </a:solidFill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</a:rPr>
              <a:t>রক্তকণিকা</a:t>
            </a:r>
            <a:r>
              <a:rPr lang="en-US" sz="4000" b="1" dirty="0" smtClean="0">
                <a:solidFill>
                  <a:srgbClr val="00B050"/>
                </a:solidFill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</a:rPr>
              <a:t>সমন্বয়ে</a:t>
            </a:r>
            <a:r>
              <a:rPr lang="en-US" sz="4000" b="1" dirty="0" smtClean="0">
                <a:solidFill>
                  <a:srgbClr val="00B050"/>
                </a:solidFill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</a:rPr>
              <a:t>রক্ত</a:t>
            </a:r>
            <a:r>
              <a:rPr lang="en-US" sz="4000" b="1" dirty="0" smtClean="0">
                <a:solidFill>
                  <a:srgbClr val="00B050"/>
                </a:solidFill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</a:rPr>
              <a:t>গঠিত</a:t>
            </a:r>
            <a:r>
              <a:rPr lang="en-US" sz="4000" b="1" dirty="0" smtClean="0">
                <a:solidFill>
                  <a:srgbClr val="00B050"/>
                </a:solidFill>
              </a:rPr>
              <a:t> ।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000" b="1" dirty="0" err="1" smtClean="0">
                <a:solidFill>
                  <a:srgbClr val="00B050"/>
                </a:solidFill>
              </a:rPr>
              <a:t>রক্তের</a:t>
            </a:r>
            <a:r>
              <a:rPr lang="en-US" sz="4000" b="1" dirty="0" smtClean="0">
                <a:solidFill>
                  <a:srgbClr val="00B050"/>
                </a:solidFill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</a:rPr>
              <a:t>বর্ণহীন</a:t>
            </a:r>
            <a:r>
              <a:rPr lang="en-US" sz="4000" b="1" dirty="0" smtClean="0">
                <a:solidFill>
                  <a:srgbClr val="00B050"/>
                </a:solidFill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</a:rPr>
              <a:t>অংশকে</a:t>
            </a:r>
            <a:r>
              <a:rPr lang="en-US" sz="4000" b="1" dirty="0" smtClean="0">
                <a:solidFill>
                  <a:srgbClr val="00B050"/>
                </a:solidFill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</a:rPr>
              <a:t>রক্তরস</a:t>
            </a:r>
            <a:r>
              <a:rPr lang="en-US" sz="4000" b="1" dirty="0" smtClean="0">
                <a:solidFill>
                  <a:srgbClr val="00B050"/>
                </a:solidFill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</a:rPr>
              <a:t>বলে</a:t>
            </a:r>
            <a:r>
              <a:rPr lang="en-US" sz="4000" b="1" dirty="0" smtClean="0">
                <a:solidFill>
                  <a:srgbClr val="00B050"/>
                </a:solidFill>
              </a:rPr>
              <a:t> ।</a:t>
            </a:r>
            <a:r>
              <a:rPr lang="en-US" sz="4000" b="1" dirty="0" err="1" smtClean="0">
                <a:solidFill>
                  <a:srgbClr val="00B050"/>
                </a:solidFill>
              </a:rPr>
              <a:t>রক্তের</a:t>
            </a:r>
            <a:r>
              <a:rPr lang="en-US" sz="4000" b="1" dirty="0" smtClean="0">
                <a:solidFill>
                  <a:srgbClr val="00B050"/>
                </a:solidFill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</a:rPr>
              <a:t>শতকরা</a:t>
            </a:r>
            <a:r>
              <a:rPr lang="en-US" sz="4000" b="1" dirty="0" smtClean="0">
                <a:solidFill>
                  <a:srgbClr val="00B050"/>
                </a:solidFill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</a:rPr>
              <a:t>প্রায়</a:t>
            </a:r>
            <a:r>
              <a:rPr lang="en-US" sz="4000" b="1" dirty="0" smtClean="0">
                <a:solidFill>
                  <a:srgbClr val="00B050"/>
                </a:solidFill>
              </a:rPr>
              <a:t> ৫৫ </a:t>
            </a:r>
            <a:r>
              <a:rPr lang="en-US" sz="4000" b="1" dirty="0" err="1" smtClean="0">
                <a:solidFill>
                  <a:srgbClr val="00B050"/>
                </a:solidFill>
              </a:rPr>
              <a:t>ভাগ</a:t>
            </a:r>
            <a:r>
              <a:rPr lang="en-US" sz="4000" b="1" dirty="0" smtClean="0">
                <a:solidFill>
                  <a:srgbClr val="00B050"/>
                </a:solidFill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</a:rPr>
              <a:t>রক্তরস</a:t>
            </a:r>
            <a:r>
              <a:rPr lang="en-US" sz="4000" b="1" dirty="0" smtClean="0">
                <a:solidFill>
                  <a:srgbClr val="00B050"/>
                </a:solidFill>
              </a:rPr>
              <a:t> । 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0"/>
            <a:ext cx="609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এসো আমরা জেনে নিই </a:t>
            </a:r>
            <a:endParaRPr lang="en-US" sz="54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8879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76200"/>
            <a:ext cx="9144000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</a:t>
            </a:r>
            <a:r>
              <a:rPr lang="bn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রক্ত </a:t>
            </a:r>
            <a:r>
              <a:rPr lang="bn-IN" sz="4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কণিকার কাজ কী</a:t>
            </a:r>
          </a:p>
          <a:p>
            <a:r>
              <a:rPr lang="bn-IN" sz="2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১) লোহিত </a:t>
            </a:r>
            <a:r>
              <a:rPr lang="bn-IN" sz="2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রক্ত কণিকার কাজঃ-</a:t>
            </a:r>
            <a:r>
              <a:rPr lang="bn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IN" sz="2400" b="1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i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লোহিত রক্তকণিকার হিমোগ্লোবিন ফুসফুস থেকে 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O2 </a:t>
            </a:r>
            <a:r>
              <a:rPr lang="bn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এবং সামান্য 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CO2 </a:t>
            </a:r>
            <a:r>
              <a:rPr lang="bn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পরিবহন করে ।</a:t>
            </a:r>
            <a:br>
              <a:rPr lang="bn-IN" sz="2400" b="1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ii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bn-IN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রক্তের সান্দ্রতা রক্ষা </a:t>
            </a:r>
            <a:r>
              <a:rPr lang="bn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করে </a:t>
            </a:r>
            <a:r>
              <a:rPr lang="bn-IN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br>
              <a:rPr lang="bn-IN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iii.</a:t>
            </a:r>
            <a:r>
              <a:rPr lang="bn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হিমোগ্লোবিন ও অন্যান্য আন্তঃকোষীয় বস্তু বাফাররূপে রক্তে অম্ল ও ক্ষারের সমতা রক্ষা </a:t>
            </a:r>
            <a:r>
              <a:rPr lang="bn-IN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IN" sz="2400" b="1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iv.</a:t>
            </a:r>
            <a:r>
              <a:rPr lang="bn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রক্তে বিলিরুবিন উৎপাদন করে ।</a:t>
            </a:r>
            <a:br>
              <a:rPr lang="bn-IN" sz="2400" b="1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v.</a:t>
            </a:r>
            <a:r>
              <a:rPr lang="bn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প্লাজমা ঝিল্লীতে এন্টিজেন প্রোটিন সংযুক্ত থাকে যা মানুষের রক্তের গ্রুপিংয়ের জন্য দায়ী ।</a:t>
            </a:r>
          </a:p>
          <a:p>
            <a:r>
              <a:rPr lang="bn-IN" sz="2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২) শ্বেত রক্ত কনিকার কাজঃ-</a:t>
            </a:r>
            <a:r>
              <a:rPr lang="bn-IN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IN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i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মনোসাইট ও নিউট্রিফিল ফ্যাগোসাইটোসিস প্রক্রিয়ায় জীবাণু ভক্ষণ করে ধ্বংস করে ।</a:t>
            </a:r>
            <a:br>
              <a:rPr lang="bn-IN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ii. </a:t>
            </a:r>
            <a:r>
              <a:rPr lang="bn-IN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নিউট্রোফিলের বিষাক্ত দানা জীবাণু ধ্বংস করে ।</a:t>
            </a:r>
            <a:br>
              <a:rPr lang="bn-IN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iii.</a:t>
            </a:r>
            <a:r>
              <a:rPr lang="bn-IN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দানাদার লিকোসাইট হিস্টাসিন সৃষ্টি করে যা দেহের রোগ প্রতিরোধ ক্ষমতা বৃদ্ধি করে ।</a:t>
            </a:r>
            <a:br>
              <a:rPr lang="bn-IN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iv.</a:t>
            </a:r>
            <a:r>
              <a:rPr lang="bn-IN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লিস্ফোসাইট অ্যান্টিবডি সৃষ্টি করে রোগ প্রতিরোধ করে ।</a:t>
            </a:r>
            <a:endParaRPr lang="bn-IN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৩)অনুচক্রিকার কাজঃ-</a:t>
            </a:r>
            <a:r>
              <a:rPr lang="bn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IN" sz="2400" b="1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i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রক্তনালীর ক্ষতিগ্রস্ত এন্ডোথেরিয়াল আবরণ পুনর্গঠন করে ।</a:t>
            </a:r>
            <a:br>
              <a:rPr lang="bn-IN" sz="2400" b="1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ii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bn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সেরাটোনিন নামক রাসায়নিক পদার্থ উৎপন্ন করে যা রক্তনালীর সংকোচন ঘটিয়ে রক্তপাত 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                                                 </a:t>
            </a:r>
            <a:r>
              <a:rPr lang="bn-IN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হ্রাস </a:t>
            </a:r>
            <a:r>
              <a:rPr lang="bn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করে ।</a:t>
            </a:r>
          </a:p>
        </p:txBody>
      </p:sp>
    </p:spTree>
    <p:extLst>
      <p:ext uri="{BB962C8B-B14F-4D97-AF65-F5344CB8AC3E}">
        <p14:creationId xmlns:p14="http://schemas.microsoft.com/office/powerpoint/2010/main" val="1640196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nodeType="clickEffect">
                                  <p:stCondLst>
                                    <p:cond delay="2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697539255"/>
              </p:ext>
            </p:extLst>
          </p:nvPr>
        </p:nvGraphicFramePr>
        <p:xfrm>
          <a:off x="0" y="762000"/>
          <a:ext cx="9144000" cy="60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2209800" y="0"/>
            <a:ext cx="439896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4000" i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রক্ত রসের কাজ জেনে নিই </a:t>
            </a:r>
            <a:endParaRPr lang="en-US" sz="4000" i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835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E1CCBC9-30A8-48C9-A753-CCEAC7B2CA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EE1CCBC9-30A8-48C9-A753-CCEAC7B2CA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B554947-E088-4995-A463-6CD941889A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graphicEl>
                                              <a:dgm id="{BB554947-E088-4995-A463-6CD941889A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E270D49-B87A-448B-8507-EBFD5164DC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graphicEl>
                                              <a:dgm id="{0E270D49-B87A-448B-8507-EBFD5164DC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29EF0AB-8719-4CBE-B622-779959ABD9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">
                                            <p:graphicEl>
                                              <a:dgm id="{729EF0AB-8719-4CBE-B622-779959ABD9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5029552-E795-4523-AA8D-6ACC5DCEAE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">
                                            <p:graphicEl>
                                              <a:dgm id="{C5029552-E795-4523-AA8D-6ACC5DCEAE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93C00FC-5B9C-4248-9ACD-BF979397E8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">
                                            <p:graphicEl>
                                              <a:dgm id="{F93C00FC-5B9C-4248-9ACD-BF979397E8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0977D81-D2D8-4C4E-B207-C6FB57A448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">
                                            <p:graphicEl>
                                              <a:dgm id="{80977D81-D2D8-4C4E-B207-C6FB57A448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1CD7038-A05C-4F70-91BB-002373AD8F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">
                                            <p:graphicEl>
                                              <a:dgm id="{C1CD7038-A05C-4F70-91BB-002373AD8F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48DDFC6-F932-4628-8824-45733A866D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">
                                            <p:graphicEl>
                                              <a:dgm id="{348DDFC6-F932-4628-8824-45733A866D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2B815E6-B5FE-448B-A7C1-4601388E57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">
                                            <p:graphicEl>
                                              <a:dgm id="{A2B815E6-B5FE-448B-A7C1-4601388E578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E3E8EEB-B31C-4035-B1FC-E0F9CAB738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">
                                            <p:graphicEl>
                                              <a:dgm id="{3E3E8EEB-B31C-4035-B1FC-E0F9CAB738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990600"/>
            <a:ext cx="6629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কাজঃ</a:t>
            </a:r>
          </a:p>
          <a:p>
            <a:endParaRPr lang="bn-BD" sz="6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8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রক্ত </a:t>
            </a:r>
            <a:r>
              <a:rPr lang="bn-BD" sz="8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 ?</a:t>
            </a:r>
          </a:p>
        </p:txBody>
      </p:sp>
    </p:spTree>
    <p:extLst>
      <p:ext uri="{BB962C8B-B14F-4D97-AF65-F5344CB8AC3E}">
        <p14:creationId xmlns:p14="http://schemas.microsoft.com/office/powerpoint/2010/main" val="3050683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1041</TotalTime>
  <Words>262</Words>
  <Application>Microsoft Office PowerPoint</Application>
  <PresentationFormat>On-screen Show (4:3)</PresentationFormat>
  <Paragraphs>69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Calibri Light</vt:lpstr>
      <vt:lpstr>NikoshBAN</vt:lpstr>
      <vt:lpstr>Shonar Bangla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SCHOOL LAPTOP</dc:creator>
  <cp:lastModifiedBy>SCS</cp:lastModifiedBy>
  <cp:revision>130</cp:revision>
  <dcterms:created xsi:type="dcterms:W3CDTF">2006-08-16T00:00:00Z</dcterms:created>
  <dcterms:modified xsi:type="dcterms:W3CDTF">2019-11-15T11:04:11Z</dcterms:modified>
</cp:coreProperties>
</file>