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9" r:id="rId3"/>
    <p:sldId id="268" r:id="rId4"/>
    <p:sldId id="256" r:id="rId5"/>
    <p:sldId id="257" r:id="rId6"/>
    <p:sldId id="258" r:id="rId7"/>
    <p:sldId id="260" r:id="rId8"/>
    <p:sldId id="259" r:id="rId9"/>
    <p:sldId id="261" r:id="rId10"/>
    <p:sldId id="262" r:id="rId11"/>
    <p:sldId id="263" r:id="rId12"/>
    <p:sldId id="264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66FF33"/>
    <a:srgbClr val="FF3300"/>
    <a:srgbClr val="FF00FF"/>
    <a:srgbClr val="FF3399"/>
    <a:srgbClr val="CC00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68" autoAdjust="0"/>
    <p:restoredTop sz="94660"/>
  </p:normalViewPr>
  <p:slideViewPr>
    <p:cSldViewPr>
      <p:cViewPr>
        <p:scale>
          <a:sx n="66" d="100"/>
          <a:sy n="66" d="100"/>
        </p:scale>
        <p:origin x="-12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133599"/>
            <a:ext cx="8229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FF00FF"/>
                </a:solidFill>
              </a:rPr>
              <a:t>WELCOME</a:t>
            </a:r>
            <a:endParaRPr lang="en-US" sz="13800" b="1" dirty="0">
              <a:solidFill>
                <a:srgbClr val="FF00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0"/>
            <a:ext cx="9144000" cy="689428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" y="24334"/>
            <a:ext cx="8305800" cy="221599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FF00FF"/>
                </a:solidFill>
              </a:rPr>
              <a:t>WELCOME</a:t>
            </a:r>
          </a:p>
        </p:txBody>
      </p:sp>
      <p:sp>
        <p:nvSpPr>
          <p:cNvPr id="5" name="Oval 4"/>
          <p:cNvSpPr/>
          <p:nvPr/>
        </p:nvSpPr>
        <p:spPr>
          <a:xfrm>
            <a:off x="850900" y="2298381"/>
            <a:ext cx="7391400" cy="4572001"/>
          </a:xfrm>
          <a:prstGeom prst="ellipse">
            <a:avLst/>
          </a:prstGeom>
          <a:solidFill>
            <a:srgbClr val="002060"/>
          </a:solidFill>
          <a:ln w="7620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TO</a:t>
            </a:r>
          </a:p>
          <a:p>
            <a:pPr algn="ctr"/>
            <a:r>
              <a:rPr lang="en-US" sz="9600" dirty="0" smtClean="0"/>
              <a:t>English Class.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17455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Eg</a:t>
            </a:r>
            <a:r>
              <a:rPr lang="en-US" sz="3200" b="1" dirty="0" smtClean="0"/>
              <a:t>-Direct: He said to me, “ I </a:t>
            </a:r>
            <a:r>
              <a:rPr lang="en-US" sz="3200" b="1" dirty="0" smtClean="0">
                <a:solidFill>
                  <a:srgbClr val="00B050"/>
                </a:solidFill>
              </a:rPr>
              <a:t>am writing </a:t>
            </a:r>
            <a:r>
              <a:rPr lang="en-US" sz="3200" b="1" dirty="0" smtClean="0"/>
              <a:t>a letter.”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991175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Indirect: He told me that he </a:t>
            </a:r>
            <a:r>
              <a:rPr lang="en-US" sz="3200" b="1" dirty="0" smtClean="0">
                <a:solidFill>
                  <a:srgbClr val="00B050"/>
                </a:solidFill>
              </a:rPr>
              <a:t>was writing </a:t>
            </a:r>
            <a:r>
              <a:rPr lang="en-US" sz="3200" b="1" dirty="0" smtClean="0"/>
              <a:t>a letter.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35429" y="1752600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Direct: The boy said to her, “ </a:t>
            </a:r>
            <a:r>
              <a:rPr lang="en-US" sz="2400" b="1" dirty="0" smtClean="0">
                <a:solidFill>
                  <a:srgbClr val="FF00FF"/>
                </a:solidFill>
              </a:rPr>
              <a:t>Are</a:t>
            </a:r>
            <a:r>
              <a:rPr lang="en-US" sz="2400" b="1" dirty="0" smtClean="0"/>
              <a:t> you </a:t>
            </a:r>
            <a:r>
              <a:rPr lang="en-US" sz="2400" b="1" dirty="0" smtClean="0">
                <a:solidFill>
                  <a:srgbClr val="FF00FF"/>
                </a:solidFill>
              </a:rPr>
              <a:t>reading</a:t>
            </a:r>
            <a:r>
              <a:rPr lang="en-US" sz="2400" b="1" dirty="0" smtClean="0"/>
              <a:t>  the story book?”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35429" y="2362200"/>
            <a:ext cx="8251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Indirect: The boy asked her if she </a:t>
            </a:r>
            <a:r>
              <a:rPr lang="en-US" sz="2400" b="1" dirty="0" smtClean="0">
                <a:solidFill>
                  <a:srgbClr val="FF00FF"/>
                </a:solidFill>
              </a:rPr>
              <a:t>was reading </a:t>
            </a:r>
            <a:r>
              <a:rPr lang="en-US" sz="2400" b="1" dirty="0" smtClean="0"/>
              <a:t>the story book.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5057" y="31242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N.B: Tenses don’t change in Imperative Sentence and if R.V is Present/Future Tense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14" y="4118114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Eg</a:t>
            </a:r>
            <a:r>
              <a:rPr lang="en-US" sz="2800" b="1" dirty="0" smtClean="0"/>
              <a:t>-Direct: The teacher said , “ </a:t>
            </a:r>
            <a:r>
              <a:rPr lang="en-US" sz="2800" b="1" dirty="0" smtClean="0">
                <a:solidFill>
                  <a:srgbClr val="00B050"/>
                </a:solidFill>
              </a:rPr>
              <a:t>Do the sum.”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615934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Indirect : The teacher ordered to </a:t>
            </a:r>
            <a:r>
              <a:rPr lang="en-US" sz="2800" b="1" dirty="0" smtClean="0">
                <a:solidFill>
                  <a:srgbClr val="00B050"/>
                </a:solidFill>
              </a:rPr>
              <a:t>do the sum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5943" y="5139154"/>
            <a:ext cx="7717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Direct: He says to me, “ You </a:t>
            </a:r>
            <a:r>
              <a:rPr lang="en-US" sz="2800" b="1" dirty="0" smtClean="0">
                <a:solidFill>
                  <a:srgbClr val="FF3399"/>
                </a:solidFill>
              </a:rPr>
              <a:t>know the news.”</a:t>
            </a:r>
            <a:endParaRPr lang="en-US" sz="2800" b="1" dirty="0">
              <a:solidFill>
                <a:srgbClr val="FF33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000" y="5777039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Indirect: He tells me that I </a:t>
            </a:r>
            <a:r>
              <a:rPr lang="en-US" sz="2800" b="1" dirty="0" smtClean="0">
                <a:solidFill>
                  <a:srgbClr val="FF3399"/>
                </a:solidFill>
              </a:rPr>
              <a:t>know the news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1868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3048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3399"/>
                </a:solidFill>
              </a:rPr>
              <a:t>Step-4{ Modal Verb Changing}</a:t>
            </a:r>
            <a:endParaRPr lang="en-US" sz="3200" b="1" dirty="0">
              <a:solidFill>
                <a:srgbClr val="FF3399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918345"/>
              </p:ext>
            </p:extLst>
          </p:nvPr>
        </p:nvGraphicFramePr>
        <p:xfrm>
          <a:off x="1066800" y="1066800"/>
          <a:ext cx="76962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8100"/>
                <a:gridCol w="3848100"/>
              </a:tblGrid>
              <a:tr h="29527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Direct Narration</a:t>
                      </a:r>
                      <a:endParaRPr lang="en-US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Indirect Narration</a:t>
                      </a:r>
                      <a:endParaRPr lang="en-US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9527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FF"/>
                          </a:solidFill>
                        </a:rPr>
                        <a:t>S</a:t>
                      </a:r>
                      <a:r>
                        <a:rPr lang="en-US" sz="1800" b="1" smtClean="0">
                          <a:solidFill>
                            <a:srgbClr val="FF00FF"/>
                          </a:solidFill>
                        </a:rPr>
                        <a:t>hall</a:t>
                      </a:r>
                      <a:endParaRPr lang="en-US" sz="1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FF"/>
                          </a:solidFill>
                        </a:rPr>
                        <a:t>Should</a:t>
                      </a:r>
                      <a:endParaRPr lang="en-US" sz="1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  <a:tr h="29527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FF"/>
                          </a:solidFill>
                        </a:rPr>
                        <a:t>Will</a:t>
                      </a:r>
                      <a:endParaRPr lang="en-US" sz="1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FF"/>
                          </a:solidFill>
                        </a:rPr>
                        <a:t>Would</a:t>
                      </a:r>
                      <a:endParaRPr lang="en-US" sz="1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  <a:tr h="29527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FF"/>
                          </a:solidFill>
                        </a:rPr>
                        <a:t>Can</a:t>
                      </a:r>
                      <a:endParaRPr lang="en-US" sz="1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FF"/>
                          </a:solidFill>
                        </a:rPr>
                        <a:t>Could</a:t>
                      </a:r>
                      <a:endParaRPr lang="en-US" sz="1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  <a:tr h="29527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FF"/>
                          </a:solidFill>
                        </a:rPr>
                        <a:t>May</a:t>
                      </a:r>
                      <a:endParaRPr lang="en-US" sz="1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FF"/>
                          </a:solidFill>
                        </a:rPr>
                        <a:t>Might</a:t>
                      </a:r>
                      <a:endParaRPr lang="en-US" sz="1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  <a:tr h="29527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FF"/>
                          </a:solidFill>
                        </a:rPr>
                        <a:t>Must</a:t>
                      </a:r>
                      <a:endParaRPr lang="en-US" sz="1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FF"/>
                          </a:solidFill>
                        </a:rPr>
                        <a:t>Had to</a:t>
                      </a:r>
                      <a:endParaRPr lang="en-US" sz="1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  <a:tr h="29527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FF"/>
                          </a:solidFill>
                        </a:rPr>
                        <a:t>Need</a:t>
                      </a:r>
                      <a:endParaRPr lang="en-US" sz="1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FF"/>
                          </a:solidFill>
                        </a:rPr>
                        <a:t>Needed</a:t>
                      </a:r>
                      <a:endParaRPr lang="en-US" sz="1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  <a:tr h="29527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FF"/>
                          </a:solidFill>
                        </a:rPr>
                        <a:t>Dare</a:t>
                      </a:r>
                      <a:endParaRPr lang="en-US" sz="1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FF"/>
                          </a:solidFill>
                        </a:rPr>
                        <a:t>Dared</a:t>
                      </a:r>
                      <a:endParaRPr lang="en-US" sz="1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4419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Eg</a:t>
            </a:r>
            <a:r>
              <a:rPr lang="en-US" sz="2800" b="1" dirty="0" smtClean="0"/>
              <a:t>- The girl said , “ I </a:t>
            </a:r>
            <a:r>
              <a:rPr lang="en-US" sz="2800" b="1" dirty="0" smtClean="0">
                <a:solidFill>
                  <a:srgbClr val="FF00FF"/>
                </a:solidFill>
              </a:rPr>
              <a:t>will </a:t>
            </a:r>
            <a:r>
              <a:rPr lang="en-US" sz="2800" b="1" dirty="0" smtClean="0"/>
              <a:t>do the sum.”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94282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Indirect: The girl said that she </a:t>
            </a:r>
            <a:r>
              <a:rPr lang="en-US" sz="2800" b="1" dirty="0" smtClean="0">
                <a:solidFill>
                  <a:srgbClr val="FF00FF"/>
                </a:solidFill>
              </a:rPr>
              <a:t>would </a:t>
            </a:r>
            <a:r>
              <a:rPr lang="en-US" sz="2800" b="1" dirty="0" smtClean="0"/>
              <a:t>do the sum.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4924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319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FF"/>
                </a:solidFill>
              </a:rPr>
              <a:t>Step-5{Some Nearest &amp; Distant Words  Changing }</a:t>
            </a:r>
            <a:endParaRPr lang="en-US" sz="2800" b="1" dirty="0">
              <a:solidFill>
                <a:srgbClr val="FF00FF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780712"/>
              </p:ext>
            </p:extLst>
          </p:nvPr>
        </p:nvGraphicFramePr>
        <p:xfrm>
          <a:off x="152400" y="639334"/>
          <a:ext cx="8686800" cy="51046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46445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F0"/>
                          </a:solidFill>
                        </a:rPr>
                        <a:t>Direct Narration</a:t>
                      </a:r>
                      <a:endParaRPr lang="en-US" sz="24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F0"/>
                          </a:solidFill>
                        </a:rPr>
                        <a:t>Indirect Narration</a:t>
                      </a:r>
                      <a:endParaRPr lang="en-US" sz="24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F0"/>
                          </a:solidFill>
                        </a:rPr>
                        <a:t>Direct Narration</a:t>
                      </a:r>
                      <a:endParaRPr lang="en-US" sz="24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F0"/>
                          </a:solidFill>
                        </a:rPr>
                        <a:t>Indirect Narration</a:t>
                      </a:r>
                      <a:endParaRPr lang="en-US" sz="24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46445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Here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B050"/>
                          </a:solidFill>
                        </a:rPr>
                        <a:t>There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Thus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So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6445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Now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Then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Tomorrow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The next day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6445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Ago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Before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Yesterday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The Previous day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6445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This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That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Last night / week / month /year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The Previous night / week /month /year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6445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These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Those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To night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That night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64457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rgbClr val="00B050"/>
                          </a:solidFill>
                        </a:rPr>
                        <a:t>Come</a:t>
                      </a:r>
                      <a:endParaRPr lang="en-US" sz="2400" b="1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Go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Next week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The</a:t>
                      </a:r>
                      <a:r>
                        <a:rPr lang="en-US" sz="2400" b="1" baseline="0" dirty="0" smtClean="0">
                          <a:solidFill>
                            <a:srgbClr val="00B050"/>
                          </a:solidFill>
                        </a:rPr>
                        <a:t> following week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578673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Eg</a:t>
            </a:r>
            <a:r>
              <a:rPr lang="en-US" sz="2400" b="1" dirty="0" smtClean="0"/>
              <a:t>: The boy said to me ,  “I  saw him</a:t>
            </a:r>
            <a:r>
              <a:rPr lang="en-US" sz="2400" b="1" dirty="0" smtClean="0">
                <a:solidFill>
                  <a:srgbClr val="FF00FF"/>
                </a:solidFill>
              </a:rPr>
              <a:t> yesterday</a:t>
            </a:r>
            <a:r>
              <a:rPr lang="en-US" sz="2400" b="1" dirty="0" smtClean="0"/>
              <a:t>.”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248400"/>
            <a:ext cx="929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Indirect: The boy told me that he had seen him </a:t>
            </a:r>
            <a:r>
              <a:rPr lang="en-US" sz="2400" b="1" dirty="0" smtClean="0">
                <a:solidFill>
                  <a:srgbClr val="FF00FF"/>
                </a:solidFill>
              </a:rPr>
              <a:t>the previous day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5461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8831"/>
            <a:ext cx="769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FF"/>
                </a:solidFill>
              </a:rPr>
              <a:t>Exercise</a:t>
            </a:r>
            <a:endParaRPr lang="en-US" sz="4400" b="1" dirty="0">
              <a:solidFill>
                <a:srgbClr val="FF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914400"/>
            <a:ext cx="8839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1.My father said </a:t>
            </a:r>
            <a:r>
              <a:rPr lang="en-US" sz="2800" b="1" smtClean="0">
                <a:solidFill>
                  <a:srgbClr val="002060"/>
                </a:solidFill>
              </a:rPr>
              <a:t>to him, </a:t>
            </a:r>
            <a:r>
              <a:rPr lang="en-US" sz="2800" b="1" dirty="0" smtClean="0">
                <a:solidFill>
                  <a:srgbClr val="002060"/>
                </a:solidFill>
              </a:rPr>
              <a:t>“We are going there tomorrow.”</a:t>
            </a:r>
          </a:p>
          <a:p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2.He said to me, “Do you know my friend?”</a:t>
            </a:r>
          </a:p>
          <a:p>
            <a:pPr marL="342900" indent="-342900">
              <a:buAutoNum type="arabicPeriod"/>
            </a:pP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3.The teacher said to Mina, “ Read this book.”</a:t>
            </a:r>
          </a:p>
          <a:p>
            <a:pPr marL="342900" indent="-342900">
              <a:buAutoNum type="arabicPeriod"/>
            </a:pP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4.My mother said to me, “May Allah bless you.”</a:t>
            </a:r>
          </a:p>
          <a:p>
            <a:pPr marL="342900" indent="-342900">
              <a:buAutoNum type="arabicPeriod"/>
            </a:pP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5.I said to her, “ What a nice girl you are!”</a:t>
            </a:r>
          </a:p>
          <a:p>
            <a:endParaRPr lang="en-US" sz="2800" b="1" dirty="0" smtClean="0">
              <a:solidFill>
                <a:srgbClr val="002060"/>
              </a:solidFill>
            </a:endParaRPr>
          </a:p>
          <a:p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0218" y="1368915"/>
            <a:ext cx="9245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</a:rPr>
              <a:t>My father told me that they were going there the next day.</a:t>
            </a:r>
            <a:endParaRPr lang="en-US" sz="2800" b="1" dirty="0">
              <a:solidFill>
                <a:srgbClr val="FF00FF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-366615" y="1307483"/>
            <a:ext cx="772233" cy="5846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3737" y="4864200"/>
            <a:ext cx="10064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0839" y="3947080"/>
            <a:ext cx="10064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0839" y="3014574"/>
            <a:ext cx="10064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3197" y="2212646"/>
            <a:ext cx="988815" cy="53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3832" y="2234741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C0066"/>
                </a:solidFill>
              </a:rPr>
              <a:t>He asked me if I knew his friends.</a:t>
            </a:r>
            <a:endParaRPr lang="en-US" sz="2800" b="1" dirty="0">
              <a:solidFill>
                <a:srgbClr val="CC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2946" y="3072323"/>
            <a:ext cx="7172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</a:rPr>
              <a:t>The teachers ordered Mina to read that book.</a:t>
            </a:r>
            <a:endParaRPr lang="en-US" sz="2800" b="1" dirty="0">
              <a:solidFill>
                <a:srgbClr val="FF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436586" y="3810000"/>
            <a:ext cx="7992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My mother wished that Allah might bless me.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6350" y="4874053"/>
            <a:ext cx="7772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I exclaimed with joy that she was a very nice girl. 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37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5057" y="188686"/>
            <a:ext cx="8839200" cy="6248400"/>
          </a:xfrm>
          <a:prstGeom prst="roundRect">
            <a:avLst/>
          </a:prstGeom>
          <a:solidFill>
            <a:srgbClr val="FF33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dirty="0" smtClean="0">
                <a:solidFill>
                  <a:srgbClr val="66FF33"/>
                </a:solidFill>
              </a:rPr>
              <a:t>THANK YOU.</a:t>
            </a:r>
            <a:endParaRPr lang="en-US" sz="19900" dirty="0">
              <a:solidFill>
                <a:srgbClr val="66FF33"/>
              </a:solidFill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7297057" y="4829628"/>
            <a:ext cx="1371600" cy="1066800"/>
          </a:xfrm>
          <a:prstGeom prst="star5">
            <a:avLst/>
          </a:prstGeom>
          <a:solidFill>
            <a:srgbClr val="FFFF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7333343" y="3857170"/>
            <a:ext cx="1371600" cy="1066800"/>
          </a:xfrm>
          <a:prstGeom prst="star5">
            <a:avLst/>
          </a:prstGeom>
          <a:solidFill>
            <a:srgbClr val="FFFF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343" y="2698295"/>
            <a:ext cx="147002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57" y="3319689"/>
            <a:ext cx="147002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29" y="4572000"/>
            <a:ext cx="147002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758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8229600" cy="172354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Topic-Narration</a:t>
            </a:r>
          </a:p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Class- viii, ix &amp; x</a:t>
            </a:r>
            <a:endParaRPr lang="en-US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167539"/>
            <a:ext cx="5061858" cy="1107996"/>
          </a:xfrm>
          <a:prstGeom prst="rect">
            <a:avLst/>
          </a:prstGeom>
          <a:noFill/>
          <a:ln w="76200"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Prepared By</a:t>
            </a:r>
            <a:endParaRPr lang="en-US" sz="66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657600"/>
            <a:ext cx="5181600" cy="2646878"/>
          </a:xfrm>
          <a:prstGeom prst="rect">
            <a:avLst/>
          </a:prstGeom>
          <a:solidFill>
            <a:srgbClr val="66FF33"/>
          </a:solidFill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Md. </a:t>
            </a:r>
            <a:r>
              <a:rPr lang="en-US" sz="5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Mukul</a:t>
            </a:r>
            <a:r>
              <a:rPr lang="en-US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Mia                                                                                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M.A in English,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B.Ed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English Teacher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M.A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Sattar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Adarsha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High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School,Kurigram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086" y="2167539"/>
            <a:ext cx="2819400" cy="3388280"/>
          </a:xfrm>
          <a:prstGeom prst="rect">
            <a:avLst/>
          </a:prstGeom>
          <a:solidFill>
            <a:srgbClr val="002060"/>
          </a:solidFill>
          <a:ln w="76200">
            <a:solidFill>
              <a:schemeClr val="tx1"/>
            </a:solidFill>
          </a:ln>
        </p:spPr>
      </p:pic>
      <p:sp>
        <p:nvSpPr>
          <p:cNvPr id="9" name="5-Point Star 8"/>
          <p:cNvSpPr/>
          <p:nvPr/>
        </p:nvSpPr>
        <p:spPr>
          <a:xfrm>
            <a:off x="6056086" y="5715000"/>
            <a:ext cx="914400" cy="914400"/>
          </a:xfrm>
          <a:prstGeom prst="star5">
            <a:avLst/>
          </a:prstGeom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7086600" y="5715000"/>
            <a:ext cx="914400" cy="914400"/>
          </a:xfrm>
          <a:prstGeom prst="star5">
            <a:avLst/>
          </a:prstGeom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8135257" y="5715000"/>
            <a:ext cx="914400" cy="914400"/>
          </a:xfrm>
          <a:prstGeom prst="star5">
            <a:avLst/>
          </a:prstGeom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9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657" y="210457"/>
            <a:ext cx="8229600" cy="1107996"/>
          </a:xfrm>
          <a:prstGeom prst="rect">
            <a:avLst/>
          </a:prstGeom>
          <a:solidFill>
            <a:srgbClr val="66FF33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FF"/>
                </a:solidFill>
              </a:rPr>
              <a:t>Learning Outcomes</a:t>
            </a:r>
            <a:endParaRPr lang="en-US" sz="6600" b="1" dirty="0">
              <a:solidFill>
                <a:srgbClr val="FF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771" y="1615888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B0F0"/>
                </a:solidFill>
              </a:rPr>
              <a:t>By the end of the lesson, the learners will be able to…</a:t>
            </a:r>
            <a:endParaRPr lang="en-US" sz="2800" b="1" i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86000"/>
            <a:ext cx="83130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1.Speak </a:t>
            </a:r>
            <a:r>
              <a:rPr lang="en-US" sz="5400" b="1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about the rules </a:t>
            </a:r>
            <a:r>
              <a:rPr lang="en-US" sz="5400" b="1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of                              Narration</a:t>
            </a:r>
            <a:r>
              <a:rPr lang="en-US" sz="5400" b="1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.</a:t>
            </a:r>
          </a:p>
          <a:p>
            <a:r>
              <a:rPr lang="en-US" sz="5400" b="1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2</a:t>
            </a:r>
            <a:r>
              <a:rPr lang="en-US" sz="5400" b="1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. </a:t>
            </a:r>
            <a:r>
              <a:rPr lang="en-US" sz="5400" b="1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Practise</a:t>
            </a:r>
            <a:r>
              <a:rPr lang="en-US" sz="5400" b="1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en-US" sz="5400" b="1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the exercise of  </a:t>
            </a:r>
            <a:r>
              <a:rPr lang="en-US" sz="5400" b="1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     Narration</a:t>
            </a:r>
            <a:r>
              <a:rPr lang="en-US" sz="5400" b="1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.</a:t>
            </a:r>
          </a:p>
          <a:p>
            <a:r>
              <a:rPr lang="en-US" sz="5400" b="1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3. </a:t>
            </a:r>
            <a:r>
              <a:rPr lang="en-US" sz="5400" b="1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Apply </a:t>
            </a:r>
            <a:r>
              <a:rPr lang="en-US" sz="5400" b="1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it  in real  life.</a:t>
            </a:r>
            <a:endParaRPr lang="en-US" sz="5400" b="1" i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66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572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Narration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158234" y="1524000"/>
            <a:ext cx="903732" cy="978408"/>
          </a:xfrm>
          <a:prstGeom prst="downArrow">
            <a:avLst>
              <a:gd name="adj1" fmla="val 50000"/>
              <a:gd name="adj2" fmla="val 530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488373" y="2555194"/>
            <a:ext cx="7980582" cy="838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19100" y="3505200"/>
            <a:ext cx="838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7554554" y="3636386"/>
            <a:ext cx="914401" cy="5494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" y="4114800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Direct Narration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4185788"/>
            <a:ext cx="3782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Indirect Narration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2" name="Up-Down Arrow 11"/>
          <p:cNvSpPr/>
          <p:nvPr/>
        </p:nvSpPr>
        <p:spPr>
          <a:xfrm>
            <a:off x="845457" y="4709008"/>
            <a:ext cx="647700" cy="83743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5808077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Stated by  Speaker Himself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40482" y="5800390"/>
            <a:ext cx="39035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Stated by Others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7408718" y="4801281"/>
            <a:ext cx="685800" cy="575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/>
      <p:bldP spid="8" grpId="0"/>
      <p:bldP spid="12" grpId="0" animBg="1"/>
      <p:bldP spid="13" grpId="0"/>
      <p:bldP spid="14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370103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Eg</a:t>
            </a:r>
            <a:r>
              <a:rPr lang="en-US" sz="3200" b="1" dirty="0" smtClean="0"/>
              <a:t>- Direct : 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639014" y="1435058"/>
            <a:ext cx="7038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He said to me, “ </a:t>
            </a:r>
            <a:r>
              <a:rPr lang="en-US" sz="3200" b="1" u="sng" dirty="0" smtClean="0"/>
              <a:t>I am reading a book.</a:t>
            </a:r>
            <a:r>
              <a:rPr lang="en-US" sz="3200" b="1" dirty="0" smtClean="0"/>
              <a:t>’’</a:t>
            </a:r>
            <a:endParaRPr lang="en-US" sz="3200" b="1" dirty="0"/>
          </a:p>
        </p:txBody>
      </p:sp>
      <p:sp>
        <p:nvSpPr>
          <p:cNvPr id="5" name="Down Arrow 4"/>
          <p:cNvSpPr/>
          <p:nvPr/>
        </p:nvSpPr>
        <p:spPr>
          <a:xfrm>
            <a:off x="2604516" y="2036469"/>
            <a:ext cx="484632" cy="6874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74469" y="278302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Speaker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04516" y="609600"/>
            <a:ext cx="2562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Reporting Verb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429000" y="1058432"/>
            <a:ext cx="580990" cy="4486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419600" y="2019833"/>
            <a:ext cx="560694" cy="7040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19495" y="2723932"/>
            <a:ext cx="2224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3399"/>
                </a:solidFill>
              </a:rPr>
              <a:t>Listener</a:t>
            </a:r>
            <a:endParaRPr lang="en-US" sz="2800" b="1" dirty="0">
              <a:solidFill>
                <a:srgbClr val="FF3399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6681008" y="2054992"/>
            <a:ext cx="786592" cy="728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158207" y="2723932"/>
            <a:ext cx="2909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Reported Speech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4456331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Indirect:</a:t>
            </a:r>
            <a:endParaRPr lang="en-US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119745" y="4487108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He told me that he was reading a book.</a:t>
            </a:r>
            <a:endParaRPr lang="en-US" sz="3200" b="1" dirty="0"/>
          </a:p>
        </p:txBody>
      </p:sp>
      <p:sp>
        <p:nvSpPr>
          <p:cNvPr id="18" name="Down Arrow 17"/>
          <p:cNvSpPr/>
          <p:nvPr/>
        </p:nvSpPr>
        <p:spPr>
          <a:xfrm>
            <a:off x="2718243" y="5102662"/>
            <a:ext cx="630347" cy="383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4059502" y="4106003"/>
            <a:ext cx="758190" cy="4892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4713801" y="4976994"/>
            <a:ext cx="776270" cy="6618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>
            <a:off x="5490071" y="4106003"/>
            <a:ext cx="910729" cy="4892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413329" y="5486400"/>
            <a:ext cx="3028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3399"/>
                </a:solidFill>
              </a:rPr>
              <a:t>Reporting Verb</a:t>
            </a:r>
            <a:endParaRPr lang="en-US" sz="3200" b="1" dirty="0">
              <a:solidFill>
                <a:srgbClr val="FF3399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85923" y="3657600"/>
            <a:ext cx="1447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FF"/>
                </a:solidFill>
              </a:rPr>
              <a:t>Linker</a:t>
            </a:r>
            <a:endParaRPr lang="en-US" sz="3200" b="1" dirty="0">
              <a:solidFill>
                <a:srgbClr val="FF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00449" y="5638800"/>
            <a:ext cx="1657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3300"/>
                </a:solidFill>
              </a:rPr>
              <a:t>Person</a:t>
            </a:r>
            <a:endParaRPr lang="en-US" sz="3600" b="1" dirty="0">
              <a:solidFill>
                <a:srgbClr val="FF33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80294" y="3550516"/>
            <a:ext cx="1977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C0099"/>
                </a:solidFill>
              </a:rPr>
              <a:t>Tense</a:t>
            </a:r>
            <a:endParaRPr lang="en-US" sz="3600" b="1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52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/>
      <p:bldP spid="8" grpId="0"/>
      <p:bldP spid="9" grpId="0" animBg="1"/>
      <p:bldP spid="10" grpId="0" animBg="1"/>
      <p:bldP spid="11" grpId="0"/>
      <p:bldP spid="14" grpId="0" animBg="1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838200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Step-1 (Reporting Verb Changing &amp; Linker  Set up}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992622"/>
              </p:ext>
            </p:extLst>
          </p:nvPr>
        </p:nvGraphicFramePr>
        <p:xfrm>
          <a:off x="685800" y="685800"/>
          <a:ext cx="7543799" cy="51145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9697"/>
                <a:gridCol w="3778703"/>
                <a:gridCol w="1295399"/>
              </a:tblGrid>
              <a:tr h="666218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FF"/>
                          </a:solidFill>
                        </a:rPr>
                        <a:t>Sentences</a:t>
                      </a:r>
                      <a:endParaRPr lang="en-US" sz="24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FF"/>
                          </a:solidFill>
                        </a:rPr>
                        <a:t>Reporting Verb</a:t>
                      </a:r>
                      <a:endParaRPr lang="en-US" sz="24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FF"/>
                          </a:solidFill>
                        </a:rPr>
                        <a:t>Linker</a:t>
                      </a:r>
                      <a:endParaRPr lang="en-US" sz="24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  <a:tr h="666218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FF"/>
                          </a:solidFill>
                        </a:rPr>
                        <a:t>Assertive</a:t>
                      </a:r>
                      <a:endParaRPr lang="en-US" sz="24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FF"/>
                          </a:solidFill>
                        </a:rPr>
                        <a:t>told/said</a:t>
                      </a:r>
                      <a:endParaRPr lang="en-US" sz="24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FF"/>
                          </a:solidFill>
                        </a:rPr>
                        <a:t>That</a:t>
                      </a:r>
                      <a:endParaRPr lang="en-US" sz="24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  <a:tr h="666218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FF"/>
                          </a:solidFill>
                        </a:rPr>
                        <a:t>Interrogative </a:t>
                      </a:r>
                      <a:endParaRPr lang="en-US" sz="24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FF"/>
                          </a:solidFill>
                        </a:rPr>
                        <a:t>asked</a:t>
                      </a:r>
                      <a:endParaRPr lang="en-US" sz="24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FF"/>
                          </a:solidFill>
                        </a:rPr>
                        <a:t>If/WHQ</a:t>
                      </a:r>
                      <a:endParaRPr lang="en-US" sz="24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  <a:tr h="1224822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FF"/>
                          </a:solidFill>
                        </a:rPr>
                        <a:t>Imperative</a:t>
                      </a:r>
                      <a:endParaRPr lang="en-US" sz="24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FF"/>
                          </a:solidFill>
                        </a:rPr>
                        <a:t>Ordered/requested/advised/forbade/proposed/said</a:t>
                      </a:r>
                      <a:endParaRPr lang="en-US" sz="24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FF"/>
                          </a:solidFill>
                        </a:rPr>
                        <a:t>To/that</a:t>
                      </a:r>
                      <a:endParaRPr lang="en-US" sz="24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  <a:tr h="666218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FF"/>
                          </a:solidFill>
                        </a:rPr>
                        <a:t>Optative</a:t>
                      </a:r>
                      <a:endParaRPr lang="en-US" sz="24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FF"/>
                          </a:solidFill>
                        </a:rPr>
                        <a:t>Prayed/wished</a:t>
                      </a:r>
                      <a:endParaRPr lang="en-US" sz="24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FF"/>
                          </a:solidFill>
                        </a:rPr>
                        <a:t>That</a:t>
                      </a:r>
                      <a:endParaRPr lang="en-US" sz="24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  <a:tr h="1224822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FF"/>
                          </a:solidFill>
                        </a:rPr>
                        <a:t>Exclamatory</a:t>
                      </a:r>
                      <a:endParaRPr lang="en-US" sz="24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FF"/>
                          </a:solidFill>
                        </a:rPr>
                        <a:t>Exclaimed with joy/sorrow/wonder</a:t>
                      </a:r>
                      <a:endParaRPr lang="en-US" sz="24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FF"/>
                          </a:solidFill>
                        </a:rPr>
                        <a:t>that</a:t>
                      </a:r>
                      <a:endParaRPr lang="en-US" sz="24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591109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Eg</a:t>
            </a:r>
            <a:r>
              <a:rPr lang="en-US" sz="2400" b="1" dirty="0" smtClean="0"/>
              <a:t>- Direct: She said to me , “ Are you reading the book?”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3112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Indirect: She </a:t>
            </a:r>
            <a:r>
              <a:rPr lang="en-US" sz="2400" b="1" dirty="0" smtClean="0">
                <a:solidFill>
                  <a:srgbClr val="CC0066"/>
                </a:solidFill>
              </a:rPr>
              <a:t>asked</a:t>
            </a:r>
            <a:r>
              <a:rPr lang="en-US" sz="2400" b="1" dirty="0" smtClean="0"/>
              <a:t> me</a:t>
            </a:r>
            <a:r>
              <a:rPr lang="en-US" sz="2400" b="1" dirty="0" smtClean="0">
                <a:solidFill>
                  <a:srgbClr val="FF00FF"/>
                </a:solidFill>
              </a:rPr>
              <a:t> if </a:t>
            </a:r>
            <a:r>
              <a:rPr lang="en-US" sz="2400" b="1" dirty="0" smtClean="0"/>
              <a:t>I was reading the book.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2308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929" y="152400"/>
            <a:ext cx="8610599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6FF33"/>
                </a:solidFill>
              </a:rPr>
              <a:t>Step-2 {Person Changing</a:t>
            </a:r>
            <a:r>
              <a:rPr lang="en-US" sz="2800" b="1" dirty="0" smtClean="0">
                <a:solidFill>
                  <a:srgbClr val="00B050"/>
                </a:solidFill>
              </a:rPr>
              <a:t>}</a:t>
            </a:r>
            <a:endParaRPr lang="en-US" sz="2800" b="1" dirty="0">
              <a:solidFill>
                <a:srgbClr val="00B05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548447"/>
              </p:ext>
            </p:extLst>
          </p:nvPr>
        </p:nvGraphicFramePr>
        <p:xfrm>
          <a:off x="685800" y="1219200"/>
          <a:ext cx="7848600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41529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3300"/>
                          </a:solidFill>
                        </a:rPr>
                        <a:t>Person</a:t>
                      </a:r>
                      <a:endParaRPr lang="en-US" sz="2800" b="1" dirty="0">
                        <a:solidFill>
                          <a:srgbClr val="FF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3300"/>
                          </a:solidFill>
                        </a:rPr>
                        <a:t>Nominative Case</a:t>
                      </a:r>
                      <a:endParaRPr lang="en-US" sz="2800" b="1" dirty="0">
                        <a:solidFill>
                          <a:srgbClr val="FF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3300"/>
                          </a:solidFill>
                        </a:rPr>
                        <a:t>Objective</a:t>
                      </a:r>
                      <a:r>
                        <a:rPr lang="en-US" sz="2800" b="1" baseline="0" dirty="0" smtClean="0">
                          <a:solidFill>
                            <a:srgbClr val="FF3300"/>
                          </a:solidFill>
                        </a:rPr>
                        <a:t> Case</a:t>
                      </a:r>
                      <a:endParaRPr lang="en-US" sz="2800" b="1" dirty="0">
                        <a:solidFill>
                          <a:srgbClr val="FF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3300"/>
                          </a:solidFill>
                        </a:rPr>
                        <a:t>Possessive Case</a:t>
                      </a:r>
                      <a:endParaRPr lang="en-US" sz="2800" b="1" dirty="0">
                        <a:solidFill>
                          <a:srgbClr val="FF3300"/>
                        </a:solidFill>
                      </a:endParaRPr>
                    </a:p>
                  </a:txBody>
                  <a:tcPr/>
                </a:tc>
              </a:tr>
              <a:tr h="41529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r>
                        <a:rPr lang="en-US" sz="2800" b="1" baseline="30000" dirty="0" smtClean="0">
                          <a:solidFill>
                            <a:srgbClr val="FF00FF"/>
                          </a:solidFill>
                        </a:rPr>
                        <a:t>st</a:t>
                      </a:r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 Person</a:t>
                      </a:r>
                      <a:endParaRPr lang="en-US" sz="2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I</a:t>
                      </a:r>
                    </a:p>
                    <a:p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we</a:t>
                      </a:r>
                      <a:endParaRPr lang="en-US" sz="2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Me</a:t>
                      </a:r>
                    </a:p>
                    <a:p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us</a:t>
                      </a:r>
                      <a:endParaRPr lang="en-US" sz="2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My</a:t>
                      </a:r>
                    </a:p>
                    <a:p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Our</a:t>
                      </a:r>
                      <a:endParaRPr lang="en-US" sz="2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  <a:tr h="41529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2</a:t>
                      </a:r>
                      <a:r>
                        <a:rPr lang="en-US" sz="2800" b="1" baseline="30000" dirty="0" smtClean="0">
                          <a:solidFill>
                            <a:srgbClr val="FF00FF"/>
                          </a:solidFill>
                        </a:rPr>
                        <a:t>nd</a:t>
                      </a:r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 Person</a:t>
                      </a:r>
                      <a:endParaRPr lang="en-US" sz="2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You</a:t>
                      </a:r>
                      <a:endParaRPr lang="en-US" sz="2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you</a:t>
                      </a:r>
                      <a:endParaRPr lang="en-US" sz="2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your</a:t>
                      </a:r>
                      <a:endParaRPr lang="en-US" sz="2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  <a:tr h="41529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3</a:t>
                      </a:r>
                      <a:r>
                        <a:rPr lang="en-US" sz="2800" b="1" baseline="30000" dirty="0" smtClean="0">
                          <a:solidFill>
                            <a:srgbClr val="FF00FF"/>
                          </a:solidFill>
                        </a:rPr>
                        <a:t>rd</a:t>
                      </a:r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 Person</a:t>
                      </a:r>
                      <a:endParaRPr lang="en-US" sz="2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He</a:t>
                      </a:r>
                    </a:p>
                    <a:p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She</a:t>
                      </a:r>
                    </a:p>
                    <a:p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They</a:t>
                      </a:r>
                    </a:p>
                    <a:p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It</a:t>
                      </a:r>
                      <a:endParaRPr lang="en-US" sz="2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Him</a:t>
                      </a:r>
                    </a:p>
                    <a:p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Her</a:t>
                      </a:r>
                    </a:p>
                    <a:p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Them</a:t>
                      </a:r>
                    </a:p>
                    <a:p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it</a:t>
                      </a:r>
                      <a:endParaRPr lang="en-US" sz="2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His</a:t>
                      </a:r>
                    </a:p>
                    <a:p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Her</a:t>
                      </a:r>
                    </a:p>
                    <a:p>
                      <a:r>
                        <a:rPr lang="en-US" sz="2800" b="1" smtClean="0">
                          <a:solidFill>
                            <a:srgbClr val="FF00FF"/>
                          </a:solidFill>
                        </a:rPr>
                        <a:t>Their</a:t>
                      </a:r>
                      <a:endParaRPr lang="en-US" sz="2800" b="1" dirty="0" smtClean="0">
                        <a:solidFill>
                          <a:srgbClr val="FF00FF"/>
                        </a:solidFill>
                      </a:endParaRPr>
                    </a:p>
                    <a:p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its</a:t>
                      </a:r>
                      <a:endParaRPr lang="en-US" sz="2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3829" y="57404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r>
              <a:rPr lang="en-US" sz="2800" b="1" dirty="0" smtClean="0">
                <a:solidFill>
                  <a:srgbClr val="00B050"/>
                </a:solidFill>
              </a:rPr>
              <a:t>. R.S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ভিতর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800" b="1" dirty="0" smtClean="0">
                <a:solidFill>
                  <a:srgbClr val="00B05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1</a:t>
            </a:r>
            <a:r>
              <a:rPr lang="en-US" sz="2800" b="1" baseline="30000" dirty="0" smtClean="0">
                <a:solidFill>
                  <a:srgbClr val="00B05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st</a:t>
            </a:r>
            <a:r>
              <a:rPr lang="en-US" sz="2800" b="1" dirty="0" smtClean="0">
                <a:solidFill>
                  <a:srgbClr val="00B05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  </a:t>
            </a:r>
            <a:r>
              <a:rPr lang="en-US" sz="2800" b="1" dirty="0" smtClean="0">
                <a:solidFill>
                  <a:srgbClr val="00B050"/>
                </a:solidFill>
                <a:latin typeface="+mj-lt"/>
                <a:cs typeface="NikoshBAN" panose="02000000000000000000" pitchFamily="2" charset="0"/>
              </a:rPr>
              <a:t>Person 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থাকিলে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smtClean="0">
                <a:solidFill>
                  <a:srgbClr val="00B050"/>
                </a:solidFill>
                <a:latin typeface="+mj-lt"/>
                <a:cs typeface="NikoshBAN" panose="02000000000000000000" pitchFamily="2" charset="0"/>
              </a:rPr>
              <a:t>R.V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Speaker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smtClean="0">
                <a:solidFill>
                  <a:srgbClr val="00B050"/>
                </a:solidFill>
                <a:cs typeface="NikoshBAN" panose="02000000000000000000" pitchFamily="2" charset="0"/>
              </a:rPr>
              <a:t>Person   </a:t>
            </a:r>
            <a:r>
              <a:rPr lang="en-US" sz="2800" b="1" dirty="0" smtClean="0">
                <a:solidFill>
                  <a:srgbClr val="00B050"/>
                </a:solidFill>
                <a:latin typeface="+mj-lt"/>
                <a:cs typeface="NikoshBAN" panose="02000000000000000000" pitchFamily="2" charset="0"/>
              </a:rPr>
              <a:t>Change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3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142" y="784530"/>
            <a:ext cx="8919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Eg</a:t>
            </a:r>
            <a:r>
              <a:rPr lang="en-US" sz="3200" b="1" dirty="0" smtClean="0"/>
              <a:t>-Direct: He said to me , “ I am writing a letter.’’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0283" y="1383828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Indirect: He told me that </a:t>
            </a:r>
            <a:r>
              <a:rPr lang="en-US" sz="4000" b="1" dirty="0" smtClean="0">
                <a:solidFill>
                  <a:srgbClr val="FF3399"/>
                </a:solidFill>
              </a:rPr>
              <a:t>he</a:t>
            </a:r>
            <a:r>
              <a:rPr lang="en-US" sz="2800" b="1" dirty="0" smtClean="0"/>
              <a:t> was writing a letter.</a:t>
            </a:r>
            <a:endParaRPr lang="en-US" sz="2800" b="1" dirty="0"/>
          </a:p>
        </p:txBody>
      </p:sp>
      <p:sp>
        <p:nvSpPr>
          <p:cNvPr id="4" name="U-Turn Arrow 3"/>
          <p:cNvSpPr/>
          <p:nvPr/>
        </p:nvSpPr>
        <p:spPr>
          <a:xfrm flipH="1">
            <a:off x="1904998" y="183762"/>
            <a:ext cx="2895599" cy="67750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8342" y="2209800"/>
            <a:ext cx="84618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2. R.S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ভিতর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 2</a:t>
            </a:r>
            <a:r>
              <a:rPr lang="en-US" sz="2800" b="1" baseline="30000" dirty="0" smtClean="0">
                <a:solidFill>
                  <a:srgbClr val="00B050"/>
                </a:solidFill>
              </a:rPr>
              <a:t>nd</a:t>
            </a:r>
            <a:r>
              <a:rPr lang="en-US" sz="2800" b="1" dirty="0" smtClean="0">
                <a:solidFill>
                  <a:srgbClr val="00B050"/>
                </a:solidFill>
              </a:rPr>
              <a:t> Person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থাকিলে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smtClean="0">
                <a:solidFill>
                  <a:srgbClr val="00B050"/>
                </a:solidFill>
              </a:rPr>
              <a:t>R.V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 Listener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2800" b="1" dirty="0" smtClean="0">
                <a:solidFill>
                  <a:srgbClr val="00B050"/>
                </a:solidFill>
              </a:rPr>
              <a:t> Person Change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553" y="3865004"/>
            <a:ext cx="9358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Eg</a:t>
            </a:r>
            <a:r>
              <a:rPr lang="en-US" sz="3200" b="1" dirty="0" smtClean="0"/>
              <a:t>-Direct: I said to her,  “ You have done the work.”</a:t>
            </a:r>
            <a:endParaRPr lang="en-US" sz="3200" b="1" dirty="0"/>
          </a:p>
        </p:txBody>
      </p:sp>
      <p:sp>
        <p:nvSpPr>
          <p:cNvPr id="8" name="U-Turn Arrow 7"/>
          <p:cNvSpPr/>
          <p:nvPr/>
        </p:nvSpPr>
        <p:spPr>
          <a:xfrm flipH="1">
            <a:off x="3352796" y="2895600"/>
            <a:ext cx="1645559" cy="9906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2227" y="4394775"/>
            <a:ext cx="8694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Indirect: I told her that  </a:t>
            </a:r>
            <a:r>
              <a:rPr lang="en-US" sz="3200" b="1" dirty="0" smtClean="0">
                <a:solidFill>
                  <a:srgbClr val="FF3399"/>
                </a:solidFill>
              </a:rPr>
              <a:t>she</a:t>
            </a:r>
            <a:r>
              <a:rPr lang="en-US" sz="3200" b="1" dirty="0" smtClean="0"/>
              <a:t> had done the work.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48342" y="4979550"/>
            <a:ext cx="7866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3. 3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rd</a:t>
            </a:r>
            <a:r>
              <a:rPr lang="en-US" sz="2800" b="1" dirty="0" smtClean="0">
                <a:solidFill>
                  <a:srgbClr val="0070C0"/>
                </a:solidFill>
              </a:rPr>
              <a:t> Person  Change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0283" y="5410200"/>
            <a:ext cx="8015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Eg</a:t>
            </a:r>
            <a:r>
              <a:rPr lang="en-US" sz="3200" b="1" dirty="0" smtClean="0"/>
              <a:t>- He said , “They are reading a book.” 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2227" y="6044625"/>
            <a:ext cx="8577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Indirect: He said that </a:t>
            </a:r>
            <a:r>
              <a:rPr lang="en-US" sz="3200" b="1" dirty="0" smtClean="0">
                <a:solidFill>
                  <a:srgbClr val="FF0000"/>
                </a:solidFill>
              </a:rPr>
              <a:t>they</a:t>
            </a:r>
            <a:r>
              <a:rPr lang="en-US" sz="3200" b="1" dirty="0" smtClean="0"/>
              <a:t> were reading </a:t>
            </a:r>
            <a:r>
              <a:rPr lang="en-US" sz="3200" b="1" dirty="0" smtClean="0">
                <a:solidFill>
                  <a:srgbClr val="FF0000"/>
                </a:solidFill>
              </a:rPr>
              <a:t>a book.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22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834 0.1348 L -0.27084 0.1348 C -0.16511 0.1348 -0.03334 0.14312 -0.03334 0.15075 L -0.03334 0.16809 " pathEditMode="relative" rAng="0" ptsTypes="FfFF">
                                      <p:cBhvr>
                                        <p:cTn id="9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50" y="16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827 0.14983 L -0.15157 0.14983 C -0.10886 0.14983 -0.05486 0.1526 -0.05486 0.15515 L -0.05486 0.1607 " pathEditMode="relative" rAng="0" ptsTypes="FfFF">
                                      <p:cBhvr>
                                        <p:cTn id="9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70" y="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4" grpId="1" animBg="1"/>
      <p:bldP spid="5" grpId="0"/>
      <p:bldP spid="6" grpId="0"/>
      <p:bldP spid="8" grpId="0" animBg="1"/>
      <p:bldP spid="8" grpId="1" animBg="1"/>
      <p:bldP spid="9" grpId="0"/>
      <p:bldP spid="10" grpId="0"/>
      <p:bldP spid="11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C0099"/>
                </a:solidFill>
              </a:rPr>
              <a:t>Step-3 {Tense Changing}</a:t>
            </a:r>
            <a:endParaRPr lang="en-US" sz="4800" b="1" dirty="0">
              <a:solidFill>
                <a:srgbClr val="CC0099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934581"/>
              </p:ext>
            </p:extLst>
          </p:nvPr>
        </p:nvGraphicFramePr>
        <p:xfrm>
          <a:off x="152400" y="1041975"/>
          <a:ext cx="8763000" cy="55425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1631"/>
                <a:gridCol w="4501369"/>
              </a:tblGrid>
              <a:tr h="470139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3300"/>
                          </a:solidFill>
                        </a:rPr>
                        <a:t>Direct</a:t>
                      </a:r>
                      <a:r>
                        <a:rPr lang="en-US" sz="2800" b="1" baseline="0" dirty="0" smtClean="0">
                          <a:solidFill>
                            <a:srgbClr val="FF3300"/>
                          </a:solidFill>
                        </a:rPr>
                        <a:t> Narration</a:t>
                      </a:r>
                      <a:endParaRPr lang="en-US" sz="2800" b="1" dirty="0">
                        <a:solidFill>
                          <a:srgbClr val="FF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3300"/>
                          </a:solidFill>
                        </a:rPr>
                        <a:t>Indirect Narration</a:t>
                      </a:r>
                      <a:endParaRPr lang="en-US" sz="2800" b="1" dirty="0">
                        <a:solidFill>
                          <a:srgbClr val="FF3300"/>
                        </a:solidFill>
                      </a:endParaRPr>
                    </a:p>
                  </a:txBody>
                  <a:tcPr/>
                </a:tc>
              </a:tr>
              <a:tr h="470139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3399"/>
                          </a:solidFill>
                        </a:rPr>
                        <a:t>Present Indefinite</a:t>
                      </a:r>
                      <a:endParaRPr lang="en-US" sz="28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3399"/>
                          </a:solidFill>
                        </a:rPr>
                        <a:t>Past Indefinite</a:t>
                      </a:r>
                      <a:endParaRPr lang="en-US" sz="28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</a:tr>
              <a:tr h="608689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3399"/>
                          </a:solidFill>
                          <a:latin typeface="Times New Roman"/>
                          <a:cs typeface="Times New Roman"/>
                        </a:rPr>
                        <a:t>Present Continuous</a:t>
                      </a:r>
                      <a:endParaRPr lang="en-US" sz="28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3399"/>
                          </a:solidFill>
                          <a:latin typeface="Times New Roman"/>
                          <a:cs typeface="Times New Roman"/>
                        </a:rPr>
                        <a:t>Past</a:t>
                      </a:r>
                      <a:r>
                        <a:rPr lang="en-US" sz="2800" b="1" baseline="0" dirty="0" smtClean="0">
                          <a:solidFill>
                            <a:srgbClr val="FF3399"/>
                          </a:solidFill>
                          <a:latin typeface="Times New Roman"/>
                          <a:cs typeface="Times New Roman"/>
                        </a:rPr>
                        <a:t> Continuous</a:t>
                      </a:r>
                      <a:endParaRPr lang="en-US" sz="28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</a:tr>
              <a:tr h="470139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3399"/>
                          </a:solidFill>
                        </a:rPr>
                        <a:t>Present Perfect</a:t>
                      </a:r>
                      <a:endParaRPr lang="en-US" sz="28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3399"/>
                          </a:solidFill>
                        </a:rPr>
                        <a:t>Past Perfect</a:t>
                      </a:r>
                      <a:endParaRPr lang="en-US" sz="28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</a:tr>
              <a:tr h="767638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3399"/>
                          </a:solidFill>
                        </a:rPr>
                        <a:t>Present Perfect Continuous</a:t>
                      </a:r>
                      <a:endParaRPr lang="en-US" sz="28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3399"/>
                          </a:solidFill>
                        </a:rPr>
                        <a:t>Past Perfect Continuous</a:t>
                      </a:r>
                      <a:endParaRPr lang="en-US" sz="28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</a:tr>
              <a:tr h="470139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3399"/>
                          </a:solidFill>
                        </a:rPr>
                        <a:t>Past Indefinite</a:t>
                      </a:r>
                      <a:endParaRPr lang="en-US" sz="28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3399"/>
                          </a:solidFill>
                        </a:rPr>
                        <a:t>Past </a:t>
                      </a:r>
                      <a:r>
                        <a:rPr lang="en-US" sz="2800" b="1" baseline="0" dirty="0" smtClean="0">
                          <a:solidFill>
                            <a:srgbClr val="FF3399"/>
                          </a:solidFill>
                        </a:rPr>
                        <a:t> Perfect</a:t>
                      </a:r>
                      <a:endParaRPr lang="en-US" sz="28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</a:tr>
              <a:tr h="470139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3399"/>
                          </a:solidFill>
                        </a:rPr>
                        <a:t>Past  Continuous</a:t>
                      </a:r>
                      <a:endParaRPr lang="en-US" sz="28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3399"/>
                          </a:solidFill>
                        </a:rPr>
                        <a:t>Past perfect  Continuous</a:t>
                      </a:r>
                      <a:endParaRPr lang="en-US" sz="28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</a:tr>
              <a:tr h="470139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3399"/>
                          </a:solidFill>
                        </a:rPr>
                        <a:t>Past Perfect</a:t>
                      </a:r>
                      <a:endParaRPr lang="en-US" sz="28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3399"/>
                          </a:solidFill>
                        </a:rPr>
                        <a:t>No Change</a:t>
                      </a:r>
                      <a:endParaRPr lang="en-US" sz="28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</a:tr>
              <a:tr h="539126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3399"/>
                          </a:solidFill>
                        </a:rPr>
                        <a:t>Past Perfect</a:t>
                      </a:r>
                      <a:r>
                        <a:rPr lang="en-US" sz="2800" b="1" baseline="0" dirty="0" smtClean="0">
                          <a:solidFill>
                            <a:srgbClr val="FF3399"/>
                          </a:solidFill>
                        </a:rPr>
                        <a:t> Continuous</a:t>
                      </a:r>
                      <a:endParaRPr lang="en-US" sz="28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3399"/>
                          </a:solidFill>
                        </a:rPr>
                        <a:t>No Change</a:t>
                      </a:r>
                      <a:endParaRPr lang="en-US" sz="28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</a:tr>
              <a:tr h="470139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68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748</Words>
  <Application>Microsoft Office PowerPoint</Application>
  <PresentationFormat>On-screen Show (4:3)</PresentationFormat>
  <Paragraphs>185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USER</cp:lastModifiedBy>
  <cp:revision>99</cp:revision>
  <dcterms:created xsi:type="dcterms:W3CDTF">2006-08-16T00:00:00Z</dcterms:created>
  <dcterms:modified xsi:type="dcterms:W3CDTF">2017-04-08T11:08:26Z</dcterms:modified>
</cp:coreProperties>
</file>