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7" d="100"/>
          <a:sy n="67" d="100"/>
        </p:scale>
        <p:origin x="756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2D6D341-C117-467D-A55E-7B7DF1865210}" type="doc">
      <dgm:prSet loTypeId="urn:microsoft.com/office/officeart/2005/8/layout/hList3" loCatId="list" qsTypeId="urn:microsoft.com/office/officeart/2005/8/quickstyle/simple1" qsCatId="simple" csTypeId="urn:microsoft.com/office/officeart/2005/8/colors/accent2_1" csCatId="accent2" phldr="1"/>
      <dgm:spPr/>
      <dgm:t>
        <a:bodyPr/>
        <a:lstStyle/>
        <a:p>
          <a:endParaRPr lang="en-US"/>
        </a:p>
      </dgm:t>
    </dgm:pt>
    <dgm:pt modelId="{9BE847CA-267C-4181-951B-180389A57F95}">
      <dgm:prSet phldrT="[Text]"/>
      <dgm:spPr/>
      <dgm:t>
        <a:bodyPr/>
        <a:lstStyle/>
        <a:p>
          <a:r>
            <a:rPr lang="en-US" dirty="0" err="1" smtClean="0">
              <a:latin typeface="NikoshBAN" panose="02000000000000000000" pitchFamily="2" charset="0"/>
              <a:cs typeface="NikoshBAN" panose="02000000000000000000" pitchFamily="2" charset="0"/>
            </a:rPr>
            <a:t>বাম</a:t>
          </a:r>
          <a:r>
            <a:rPr lang="en-US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dirty="0" err="1" smtClean="0">
              <a:latin typeface="NikoshBAN" panose="02000000000000000000" pitchFamily="2" charset="0"/>
              <a:cs typeface="NikoshBAN" panose="02000000000000000000" pitchFamily="2" charset="0"/>
            </a:rPr>
            <a:t>পাশের</a:t>
          </a:r>
          <a:r>
            <a:rPr lang="en-US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dirty="0" err="1" smtClean="0">
              <a:latin typeface="NikoshBAN" panose="02000000000000000000" pitchFamily="2" charset="0"/>
              <a:cs typeface="NikoshBAN" panose="02000000000000000000" pitchFamily="2" charset="0"/>
            </a:rPr>
            <a:t>শব্দের</a:t>
          </a:r>
          <a:r>
            <a:rPr lang="en-US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dirty="0" err="1" smtClean="0">
              <a:latin typeface="NikoshBAN" panose="02000000000000000000" pitchFamily="2" charset="0"/>
              <a:cs typeface="NikoshBAN" panose="02000000000000000000" pitchFamily="2" charset="0"/>
            </a:rPr>
            <a:t>সাথে</a:t>
          </a:r>
          <a:r>
            <a:rPr lang="en-US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dirty="0" err="1" smtClean="0">
              <a:latin typeface="NikoshBAN" panose="02000000000000000000" pitchFamily="2" charset="0"/>
              <a:cs typeface="NikoshBAN" panose="02000000000000000000" pitchFamily="2" charset="0"/>
            </a:rPr>
            <a:t>ডান</a:t>
          </a:r>
          <a:r>
            <a:rPr lang="en-US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dirty="0" err="1" smtClean="0">
              <a:latin typeface="NikoshBAN" panose="02000000000000000000" pitchFamily="2" charset="0"/>
              <a:cs typeface="NikoshBAN" panose="02000000000000000000" pitchFamily="2" charset="0"/>
            </a:rPr>
            <a:t>পাশের</a:t>
          </a:r>
          <a:r>
            <a:rPr lang="en-US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dirty="0" err="1" smtClean="0">
              <a:latin typeface="NikoshBAN" panose="02000000000000000000" pitchFamily="2" charset="0"/>
              <a:cs typeface="NikoshBAN" panose="02000000000000000000" pitchFamily="2" charset="0"/>
            </a:rPr>
            <a:t>শব্দের</a:t>
          </a:r>
          <a:r>
            <a:rPr lang="en-US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dirty="0" err="1" smtClean="0">
              <a:latin typeface="NikoshBAN" panose="02000000000000000000" pitchFamily="2" charset="0"/>
              <a:cs typeface="NikoshBAN" panose="02000000000000000000" pitchFamily="2" charset="0"/>
            </a:rPr>
            <a:t>মিল</a:t>
          </a:r>
          <a:r>
            <a:rPr lang="en-US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dirty="0" err="1" smtClean="0">
              <a:latin typeface="NikoshBAN" panose="02000000000000000000" pitchFamily="2" charset="0"/>
              <a:cs typeface="NikoshBAN" panose="02000000000000000000" pitchFamily="2" charset="0"/>
            </a:rPr>
            <a:t>কর</a:t>
          </a:r>
          <a:r>
            <a:rPr lang="en-US" dirty="0" smtClean="0">
              <a:latin typeface="NikoshBAN" panose="02000000000000000000" pitchFamily="2" charset="0"/>
              <a:cs typeface="NikoshBAN" panose="02000000000000000000" pitchFamily="2" charset="0"/>
            </a:rPr>
            <a:t> ।</a:t>
          </a:r>
          <a:endParaRPr lang="en-US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12FB2DE3-F5AC-4A64-87EC-09FD0A6DEBD6}" type="parTrans" cxnId="{2A4BE023-8DF5-43DC-A1FF-C4EB877E8C6B}">
      <dgm:prSet/>
      <dgm:spPr/>
      <dgm:t>
        <a:bodyPr/>
        <a:lstStyle/>
        <a:p>
          <a:endParaRPr lang="en-US"/>
        </a:p>
      </dgm:t>
    </dgm:pt>
    <dgm:pt modelId="{F1732FC1-396D-4DA6-AB5B-5CA9A8B0D128}" type="sibTrans" cxnId="{2A4BE023-8DF5-43DC-A1FF-C4EB877E8C6B}">
      <dgm:prSet/>
      <dgm:spPr/>
      <dgm:t>
        <a:bodyPr/>
        <a:lstStyle/>
        <a:p>
          <a:endParaRPr lang="en-US"/>
        </a:p>
      </dgm:t>
    </dgm:pt>
    <dgm:pt modelId="{58E750EA-B1BA-4A3A-8B6B-4DCC138DA265}">
      <dgm:prSet phldrT="[Text]" custT="1"/>
      <dgm:spPr/>
      <dgm:t>
        <a:bodyPr/>
        <a:lstStyle/>
        <a:p>
          <a:pPr algn="l"/>
          <a:r>
            <a:rPr lang="en-US" sz="28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প্রতিটি</a:t>
          </a:r>
          <a:r>
            <a:rPr lang="en-US" sz="28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পদার্থেরই</a:t>
          </a:r>
          <a:endParaRPr lang="en-US" sz="2800" dirty="0" smtClean="0">
            <a:latin typeface="NikoshBAN" panose="02000000000000000000" pitchFamily="2" charset="0"/>
            <a:cs typeface="NikoshBAN" panose="02000000000000000000" pitchFamily="2" charset="0"/>
          </a:endParaRPr>
        </a:p>
        <a:p>
          <a:pPr algn="l"/>
          <a:r>
            <a:rPr lang="en-US" sz="28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শব্দ</a:t>
          </a:r>
          <a:endParaRPr lang="en-US" sz="2800" dirty="0" smtClean="0">
            <a:latin typeface="NikoshBAN" panose="02000000000000000000" pitchFamily="2" charset="0"/>
            <a:cs typeface="NikoshBAN" panose="02000000000000000000" pitchFamily="2" charset="0"/>
          </a:endParaRPr>
        </a:p>
        <a:p>
          <a:pPr algn="l"/>
          <a:r>
            <a:rPr lang="en-US" sz="28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কঠিন</a:t>
          </a:r>
          <a:r>
            <a:rPr lang="en-US" sz="28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পদার্থের</a:t>
          </a:r>
          <a:endParaRPr lang="en-US" sz="2800" dirty="0" smtClean="0">
            <a:latin typeface="NikoshBAN" panose="02000000000000000000" pitchFamily="2" charset="0"/>
            <a:cs typeface="NikoshBAN" panose="02000000000000000000" pitchFamily="2" charset="0"/>
          </a:endParaRPr>
        </a:p>
        <a:p>
          <a:pPr algn="l"/>
          <a:r>
            <a:rPr lang="en-US" sz="28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ধাতব</a:t>
          </a:r>
          <a:r>
            <a:rPr lang="en-US" sz="28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পদার্থসমুহ</a:t>
          </a:r>
          <a:r>
            <a:rPr lang="en-US" sz="28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আঘাতে</a:t>
          </a:r>
          <a:r>
            <a:rPr lang="en-US" sz="28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endParaRPr lang="en-US" sz="28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2F9604B8-C0C0-4BF6-BF65-A2E0649E303C}" type="parTrans" cxnId="{AB053A97-0397-48B5-96A9-0A2EA6233647}">
      <dgm:prSet/>
      <dgm:spPr/>
      <dgm:t>
        <a:bodyPr/>
        <a:lstStyle/>
        <a:p>
          <a:endParaRPr lang="en-US"/>
        </a:p>
      </dgm:t>
    </dgm:pt>
    <dgm:pt modelId="{ADE39B45-1A48-44C1-81DD-609D1261632D}" type="sibTrans" cxnId="{AB053A97-0397-48B5-96A9-0A2EA6233647}">
      <dgm:prSet/>
      <dgm:spPr/>
      <dgm:t>
        <a:bodyPr/>
        <a:lstStyle/>
        <a:p>
          <a:endParaRPr lang="en-US"/>
        </a:p>
      </dgm:t>
    </dgm:pt>
    <dgm:pt modelId="{67619FDF-15EA-4E4A-BCA2-542B154B2332}">
      <dgm:prSet phldrT="[Text]" custT="1"/>
      <dgm:spPr/>
      <dgm:t>
        <a:bodyPr/>
        <a:lstStyle/>
        <a:p>
          <a:r>
            <a:rPr lang="en-US" sz="28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কোনো</a:t>
          </a:r>
          <a:r>
            <a:rPr lang="en-US" sz="28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পদার্থ</a:t>
          </a:r>
          <a:r>
            <a:rPr lang="en-US" sz="28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নয়</a:t>
          </a:r>
          <a:endParaRPr lang="en-US" sz="2800" dirty="0" smtClean="0">
            <a:latin typeface="NikoshBAN" panose="02000000000000000000" pitchFamily="2" charset="0"/>
            <a:cs typeface="NikoshBAN" panose="02000000000000000000" pitchFamily="2" charset="0"/>
          </a:endParaRPr>
        </a:p>
        <a:p>
          <a:r>
            <a:rPr lang="en-US" sz="28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নির্দিষ্ট</a:t>
          </a:r>
          <a:r>
            <a:rPr lang="en-US" sz="28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আকার</a:t>
          </a:r>
          <a:r>
            <a:rPr lang="en-US" sz="2800" dirty="0" smtClean="0">
              <a:latin typeface="NikoshBAN" panose="02000000000000000000" pitchFamily="2" charset="0"/>
              <a:cs typeface="NikoshBAN" panose="02000000000000000000" pitchFamily="2" charset="0"/>
            </a:rPr>
            <a:t> ও </a:t>
          </a:r>
          <a:r>
            <a:rPr lang="en-US" sz="28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আয়তন</a:t>
          </a:r>
          <a:r>
            <a:rPr lang="en-US" sz="28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আছে</a:t>
          </a:r>
          <a:endParaRPr lang="en-US" sz="2800" dirty="0" smtClean="0">
            <a:latin typeface="NikoshBAN" panose="02000000000000000000" pitchFamily="2" charset="0"/>
            <a:cs typeface="NikoshBAN" panose="02000000000000000000" pitchFamily="2" charset="0"/>
          </a:endParaRPr>
        </a:p>
        <a:p>
          <a:r>
            <a:rPr lang="en-US" sz="28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ভর</a:t>
          </a:r>
          <a:r>
            <a:rPr lang="en-US" sz="28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আছে</a:t>
          </a:r>
          <a:endParaRPr lang="en-US" sz="2800" dirty="0" smtClean="0">
            <a:latin typeface="NikoshBAN" panose="02000000000000000000" pitchFamily="2" charset="0"/>
            <a:cs typeface="NikoshBAN" panose="02000000000000000000" pitchFamily="2" charset="0"/>
          </a:endParaRPr>
        </a:p>
        <a:p>
          <a:r>
            <a:rPr lang="en-US" sz="28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ভেঙ্গে</a:t>
          </a:r>
          <a:r>
            <a:rPr lang="en-US" sz="28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যায়</a:t>
          </a:r>
          <a:r>
            <a:rPr lang="en-US" sz="28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না</a:t>
          </a:r>
          <a:r>
            <a:rPr lang="en-US" sz="28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</a:p>
      </dgm:t>
    </dgm:pt>
    <dgm:pt modelId="{437153E0-6715-4A25-B8C6-BA732F51F330}" type="parTrans" cxnId="{FC32FF20-7DCA-4E41-8DA7-1E97D9BC51CB}">
      <dgm:prSet/>
      <dgm:spPr/>
      <dgm:t>
        <a:bodyPr/>
        <a:lstStyle/>
        <a:p>
          <a:endParaRPr lang="en-US"/>
        </a:p>
      </dgm:t>
    </dgm:pt>
    <dgm:pt modelId="{CBD1CD84-C662-4AB5-8C2F-8C8883FD2476}" type="sibTrans" cxnId="{FC32FF20-7DCA-4E41-8DA7-1E97D9BC51CB}">
      <dgm:prSet/>
      <dgm:spPr/>
      <dgm:t>
        <a:bodyPr/>
        <a:lstStyle/>
        <a:p>
          <a:endParaRPr lang="en-US"/>
        </a:p>
      </dgm:t>
    </dgm:pt>
    <dgm:pt modelId="{54384F7A-63A4-464F-9BED-9426A1327D2E}" type="pres">
      <dgm:prSet presAssocID="{02D6D341-C117-467D-A55E-7B7DF1865210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CA454DB0-C931-49A3-A2A6-143A44C1644D}" type="pres">
      <dgm:prSet presAssocID="{9BE847CA-267C-4181-951B-180389A57F95}" presName="roof" presStyleLbl="dkBgShp" presStyleIdx="0" presStyleCnt="2"/>
      <dgm:spPr/>
      <dgm:t>
        <a:bodyPr/>
        <a:lstStyle/>
        <a:p>
          <a:endParaRPr lang="en-US"/>
        </a:p>
      </dgm:t>
    </dgm:pt>
    <dgm:pt modelId="{A78CB6B2-061E-4D9E-ABC9-407D5DDFD910}" type="pres">
      <dgm:prSet presAssocID="{9BE847CA-267C-4181-951B-180389A57F95}" presName="pillars" presStyleCnt="0"/>
      <dgm:spPr/>
    </dgm:pt>
    <dgm:pt modelId="{9A70CFBA-B00B-4680-833E-D040F4DEF33D}" type="pres">
      <dgm:prSet presAssocID="{9BE847CA-267C-4181-951B-180389A57F95}" presName="pillar1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2036C5B-21A0-40F4-8E49-7CA69D342EBF}" type="pres">
      <dgm:prSet presAssocID="{67619FDF-15EA-4E4A-BCA2-542B154B2332}" presName="pillarX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C84079C-605F-4D76-8A2D-872E647C90A9}" type="pres">
      <dgm:prSet presAssocID="{9BE847CA-267C-4181-951B-180389A57F95}" presName="base" presStyleLbl="dkBgShp" presStyleIdx="1" presStyleCnt="2"/>
      <dgm:spPr/>
    </dgm:pt>
  </dgm:ptLst>
  <dgm:cxnLst>
    <dgm:cxn modelId="{3F5A554C-ADA1-466A-85DC-36896D4881ED}" type="presOf" srcId="{67619FDF-15EA-4E4A-BCA2-542B154B2332}" destId="{B2036C5B-21A0-40F4-8E49-7CA69D342EBF}" srcOrd="0" destOrd="0" presId="urn:microsoft.com/office/officeart/2005/8/layout/hList3"/>
    <dgm:cxn modelId="{FC32FF20-7DCA-4E41-8DA7-1E97D9BC51CB}" srcId="{9BE847CA-267C-4181-951B-180389A57F95}" destId="{67619FDF-15EA-4E4A-BCA2-542B154B2332}" srcOrd="1" destOrd="0" parTransId="{437153E0-6715-4A25-B8C6-BA732F51F330}" sibTransId="{CBD1CD84-C662-4AB5-8C2F-8C8883FD2476}"/>
    <dgm:cxn modelId="{3A58A11E-DEF4-41FB-B4F3-A56BF63486A5}" type="presOf" srcId="{02D6D341-C117-467D-A55E-7B7DF1865210}" destId="{54384F7A-63A4-464F-9BED-9426A1327D2E}" srcOrd="0" destOrd="0" presId="urn:microsoft.com/office/officeart/2005/8/layout/hList3"/>
    <dgm:cxn modelId="{2A4BE023-8DF5-43DC-A1FF-C4EB877E8C6B}" srcId="{02D6D341-C117-467D-A55E-7B7DF1865210}" destId="{9BE847CA-267C-4181-951B-180389A57F95}" srcOrd="0" destOrd="0" parTransId="{12FB2DE3-F5AC-4A64-87EC-09FD0A6DEBD6}" sibTransId="{F1732FC1-396D-4DA6-AB5B-5CA9A8B0D128}"/>
    <dgm:cxn modelId="{4B4173F2-B6E6-4EC6-B9D4-F833E9F97D45}" type="presOf" srcId="{58E750EA-B1BA-4A3A-8B6B-4DCC138DA265}" destId="{9A70CFBA-B00B-4680-833E-D040F4DEF33D}" srcOrd="0" destOrd="0" presId="urn:microsoft.com/office/officeart/2005/8/layout/hList3"/>
    <dgm:cxn modelId="{AB053A97-0397-48B5-96A9-0A2EA6233647}" srcId="{9BE847CA-267C-4181-951B-180389A57F95}" destId="{58E750EA-B1BA-4A3A-8B6B-4DCC138DA265}" srcOrd="0" destOrd="0" parTransId="{2F9604B8-C0C0-4BF6-BF65-A2E0649E303C}" sibTransId="{ADE39B45-1A48-44C1-81DD-609D1261632D}"/>
    <dgm:cxn modelId="{6A720766-3DB6-42D9-B8B5-D004B71C9354}" type="presOf" srcId="{9BE847CA-267C-4181-951B-180389A57F95}" destId="{CA454DB0-C931-49A3-A2A6-143A44C1644D}" srcOrd="0" destOrd="0" presId="urn:microsoft.com/office/officeart/2005/8/layout/hList3"/>
    <dgm:cxn modelId="{D75CAEE9-9743-46FA-A170-CF9A3F660996}" type="presParOf" srcId="{54384F7A-63A4-464F-9BED-9426A1327D2E}" destId="{CA454DB0-C931-49A3-A2A6-143A44C1644D}" srcOrd="0" destOrd="0" presId="urn:microsoft.com/office/officeart/2005/8/layout/hList3"/>
    <dgm:cxn modelId="{4F92B996-8AF7-46BB-A069-B6810B542D99}" type="presParOf" srcId="{54384F7A-63A4-464F-9BED-9426A1327D2E}" destId="{A78CB6B2-061E-4D9E-ABC9-407D5DDFD910}" srcOrd="1" destOrd="0" presId="urn:microsoft.com/office/officeart/2005/8/layout/hList3"/>
    <dgm:cxn modelId="{E7E87FF9-2EB2-4655-9378-2A30287FABFB}" type="presParOf" srcId="{A78CB6B2-061E-4D9E-ABC9-407D5DDFD910}" destId="{9A70CFBA-B00B-4680-833E-D040F4DEF33D}" srcOrd="0" destOrd="0" presId="urn:microsoft.com/office/officeart/2005/8/layout/hList3"/>
    <dgm:cxn modelId="{DA9DD733-ABB3-4317-B84C-BA257CD97E92}" type="presParOf" srcId="{A78CB6B2-061E-4D9E-ABC9-407D5DDFD910}" destId="{B2036C5B-21A0-40F4-8E49-7CA69D342EBF}" srcOrd="1" destOrd="0" presId="urn:microsoft.com/office/officeart/2005/8/layout/hList3"/>
    <dgm:cxn modelId="{08B5BEA9-2E75-4643-B22D-EF4AB17CB7AA}" type="presParOf" srcId="{54384F7A-63A4-464F-9BED-9426A1327D2E}" destId="{0C84079C-605F-4D76-8A2D-872E647C90A9}" srcOrd="2" destOrd="0" presId="urn:microsoft.com/office/officeart/2005/8/layout/hList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3">
  <dgm:title val=""/>
  <dgm:desc val=""/>
  <dgm:catLst>
    <dgm:cat type="list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5" srcId="0" destId="1" srcOrd="0" destOrd="0"/>
        <dgm:cxn modelId="6" srcId="1" destId="2" srcOrd="0" destOrd="0"/>
        <dgm:cxn modelId="7" srcId="1" destId="3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6" srcId="0" destId="1" srcOrd="0" destOrd="0"/>
        <dgm:cxn modelId="7" srcId="1" destId="2" srcOrd="0" destOrd="0"/>
        <dgm:cxn modelId="8" srcId="1" destId="3" srcOrd="1" destOrd="0"/>
        <dgm:cxn modelId="9" srcId="1" destId="4" srcOrd="2" destOrd="0"/>
        <dgm:cxn modelId="10" srcId="1" destId="5" srcOrd="3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roof" refType="w"/>
      <dgm:constr type="h" for="ch" forName="roof" refType="h" fact="0.3"/>
      <dgm:constr type="primFontSz" for="ch" forName="roof" val="65"/>
      <dgm:constr type="w" for="ch" forName="pillars" refType="w"/>
      <dgm:constr type="h" for="ch" forName="pillars" refType="h" fact="0.63"/>
      <dgm:constr type="t" for="ch" forName="pillars" refType="h" fact="0.3"/>
      <dgm:constr type="primFontSz" for="des" forName="pillar1" val="65"/>
      <dgm:constr type="primFontSz" for="des" forName="pillarX" refType="primFontSz" refFor="des" refForName="pillar1" op="equ"/>
      <dgm:constr type="w" for="ch" forName="base" refType="w"/>
      <dgm:constr type="h" for="ch" forName="base" refType="h" fact="0.07"/>
      <dgm:constr type="t" for="ch" forName="base" refType="h" fact="0.93"/>
    </dgm:constrLst>
    <dgm:ruleLst/>
    <dgm:forEach name="Name0" axis="ch" ptType="node" cnt="1">
      <dgm:layoutNode name="roof" styleLbl="dkBgShp">
        <dgm:alg type="tx"/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illars" styleLbl="node1">
        <dgm:choose name="Name1">
          <dgm:if name="Name2" func="var" arg="dir" op="equ" val="norm">
            <dgm:alg type="lin">
              <dgm:param type="linDir" val="fromL"/>
            </dgm:alg>
          </dgm:if>
          <dgm:else name="Name3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illar1" refType="w"/>
          <dgm:constr type="h" for="ch" forName="pillar1" refType="h"/>
          <dgm:constr type="w" for="ch" forName="pillarX" refType="w"/>
          <dgm:constr type="h" for="ch" forName="pillarX" refType="h"/>
        </dgm:constrLst>
        <dgm:ruleLst/>
        <dgm:layoutNode name="pillar1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forEach name="Name4" axis="ch" ptType="node" st="2">
          <dgm:layoutNode name="pillarX" styleLbl="node1">
            <dgm:varLst>
              <dgm:bulletEnabled val="1"/>
            </dgm:varLst>
            <dgm:alg type="tx"/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forEach>
      </dgm:layoutNode>
      <dgm:layoutNode name="base" styleLbl="dkBgShp">
        <dgm:alg type="sp"/>
        <dgm:shape xmlns:r="http://schemas.openxmlformats.org/officeDocument/2006/relationships" type="rect" r:blip="">
          <dgm:adjLst/>
        </dgm:shape>
        <dgm:presOf/>
        <dgm:constrLst/>
        <dgm:ruleLst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0B8757-4188-4087-8EA4-B383641F2D0A}" type="datetimeFigureOut">
              <a:rPr lang="en-US" smtClean="0"/>
              <a:t>16-Nov-19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D116A-64C0-423B-AFED-7B875885AE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18402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0B8757-4188-4087-8EA4-B383641F2D0A}" type="datetimeFigureOut">
              <a:rPr lang="en-US" smtClean="0"/>
              <a:t>16-Nov-19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D116A-64C0-423B-AFED-7B875885AE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97528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0B8757-4188-4087-8EA4-B383641F2D0A}" type="datetimeFigureOut">
              <a:rPr lang="en-US" smtClean="0"/>
              <a:t>16-Nov-19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D116A-64C0-423B-AFED-7B875885AE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33915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0B8757-4188-4087-8EA4-B383641F2D0A}" type="datetimeFigureOut">
              <a:rPr lang="en-US" smtClean="0"/>
              <a:t>16-Nov-19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D116A-64C0-423B-AFED-7B875885AE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31202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0B8757-4188-4087-8EA4-B383641F2D0A}" type="datetimeFigureOut">
              <a:rPr lang="en-US" smtClean="0"/>
              <a:t>16-Nov-19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D116A-64C0-423B-AFED-7B875885AE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17571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0B8757-4188-4087-8EA4-B383641F2D0A}" type="datetimeFigureOut">
              <a:rPr lang="en-US" smtClean="0"/>
              <a:t>16-Nov-19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D116A-64C0-423B-AFED-7B875885AE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20535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0B8757-4188-4087-8EA4-B383641F2D0A}" type="datetimeFigureOut">
              <a:rPr lang="en-US" smtClean="0"/>
              <a:t>16-Nov-19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D116A-64C0-423B-AFED-7B875885AE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8203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0B8757-4188-4087-8EA4-B383641F2D0A}" type="datetimeFigureOut">
              <a:rPr lang="en-US" smtClean="0"/>
              <a:t>16-Nov-19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D116A-64C0-423B-AFED-7B875885AE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35792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0B8757-4188-4087-8EA4-B383641F2D0A}" type="datetimeFigureOut">
              <a:rPr lang="en-US" smtClean="0"/>
              <a:t>16-Nov-19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D116A-64C0-423B-AFED-7B875885AE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28169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0B8757-4188-4087-8EA4-B383641F2D0A}" type="datetimeFigureOut">
              <a:rPr lang="en-US" smtClean="0"/>
              <a:t>16-Nov-19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D116A-64C0-423B-AFED-7B875885AE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93482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0B8757-4188-4087-8EA4-B383641F2D0A}" type="datetimeFigureOut">
              <a:rPr lang="en-US" smtClean="0"/>
              <a:t>16-Nov-19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D116A-64C0-423B-AFED-7B875885AE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23068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0B8757-4188-4087-8EA4-B383641F2D0A}" type="datetimeFigureOut">
              <a:rPr lang="en-US" smtClean="0"/>
              <a:t>16-Nov-19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1D116A-64C0-423B-AFED-7B875885AE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44231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99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39268" y="2999194"/>
            <a:ext cx="6913463" cy="859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9746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71875" y="0"/>
            <a:ext cx="340042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চিত্রগুলো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লক্ষ্য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করি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7298" y="643279"/>
            <a:ext cx="3567114" cy="289588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585910" y="3767421"/>
            <a:ext cx="26574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ইট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কঠিন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পদার্থ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416842" y="4670643"/>
            <a:ext cx="881538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কঠিন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পদার্থের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আকার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আছে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।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কোনো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বস্তু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যতটুকু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জায়গা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দখল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,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সেটিই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ঐ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বস্তুর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আয়তন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সকল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কঠিন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বস্তুই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জায়গা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দখল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,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সকল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কঠিন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বস্তুরই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আয়তন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আছে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আয়তন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আকার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সহজে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পরিবর্তন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যায়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না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4537" y="761347"/>
            <a:ext cx="3262313" cy="2777817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314950" y="3592625"/>
            <a:ext cx="46005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কাঠের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তৈরি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দড়জা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কঠিন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পদার্থ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41460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22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 tmFilter="0,0; .5, 1; 1, 1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build="allAtOnce"/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71875" y="128588"/>
            <a:ext cx="340042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চিত্রগুলো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লক্ষ্য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করি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751" y="1357313"/>
            <a:ext cx="2533650" cy="17145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1512" y="1357313"/>
            <a:ext cx="2657475" cy="17145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2949" y="1357313"/>
            <a:ext cx="2809875" cy="2066925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014413" y="3938588"/>
            <a:ext cx="1042987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তরল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পদার্থের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নির্দিষ্ট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কোনো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আকার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নেই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এটি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পাত্রে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রাখা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,ঐ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পাত্রের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আকার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ধারণ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।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এটি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জায়গা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দখল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,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আয়তনও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পরিমাপ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যায়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48212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1000" tmFilter="0,0; .5, 1; 1, 1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uild="allAtOnce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71875" y="128588"/>
            <a:ext cx="340042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চিত্রগুলো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লক্ষ্য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করি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7299" y="1221045"/>
            <a:ext cx="2828926" cy="248709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628"/>
          <a:stretch/>
        </p:blipFill>
        <p:spPr>
          <a:xfrm>
            <a:off x="6048375" y="1221045"/>
            <a:ext cx="2566985" cy="232225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257299" y="4157663"/>
            <a:ext cx="904398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গ্যাসীয়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পদার্থ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পাত্রে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রাখা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,ঐ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পাত্রের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আয়তনই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গ্যাসের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আয়তন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কোনো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আকার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আয়তন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নেই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কারণ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সমপরিমান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গ্যাস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ছোট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পাত্রে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রাখলে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ছোট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আকার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বড়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পাত্রে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রাখলে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বড়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আকার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ধারণ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639935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21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1651" y="142874"/>
            <a:ext cx="8000999" cy="315753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771651" y="314325"/>
            <a:ext cx="224313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জোড়ায়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aphicFrame>
        <p:nvGraphicFramePr>
          <p:cNvPr id="8" name="Diagram 7"/>
          <p:cNvGraphicFramePr/>
          <p:nvPr>
            <p:extLst>
              <p:ext uri="{D42A27DB-BD31-4B8C-83A1-F6EECF244321}">
                <p14:modId xmlns:p14="http://schemas.microsoft.com/office/powerpoint/2010/main" val="427060812"/>
              </p:ext>
            </p:extLst>
          </p:nvPr>
        </p:nvGraphicFramePr>
        <p:xfrm>
          <a:off x="1228725" y="3471862"/>
          <a:ext cx="9915525" cy="325755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0444566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7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0C84079C-605F-4D76-8A2D-872E647C90A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>
                                            <p:graphicEl>
                                              <a:dgm id="{0C84079C-605F-4D76-8A2D-872E647C90A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>
                                            <p:graphicEl>
                                              <a:dgm id="{0C84079C-605F-4D76-8A2D-872E647C90A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27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CA454DB0-C931-49A3-A2A6-143A44C1644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8">
                                            <p:graphicEl>
                                              <a:dgm id="{CA454DB0-C931-49A3-A2A6-143A44C1644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>
                                            <p:graphicEl>
                                              <a:dgm id="{CA454DB0-C931-49A3-A2A6-143A44C1644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27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9A70CFBA-B00B-4680-833E-D040F4DEF33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>
                                            <p:graphicEl>
                                              <a:dgm id="{9A70CFBA-B00B-4680-833E-D040F4DEF33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">
                                            <p:graphicEl>
                                              <a:dgm id="{9A70CFBA-B00B-4680-833E-D040F4DEF33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27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B2036C5B-21A0-40F4-8E49-7CA69D342EB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">
                                            <p:graphicEl>
                                              <a:dgm id="{B2036C5B-21A0-40F4-8E49-7CA69D342EB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">
                                            <p:graphicEl>
                                              <a:dgm id="{B2036C5B-21A0-40F4-8E49-7CA69D342EB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8" grpId="0">
        <p:bldSub>
          <a:bldDgm/>
        </p:bldSub>
      </p:bldGraphic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814888" y="228599"/>
            <a:ext cx="14716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36729" y="1637732"/>
            <a:ext cx="61960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১।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পদার্থের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দৃঢ়তা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কম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GB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03104" y="2254979"/>
            <a:ext cx="89802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ক)   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ইট</a:t>
            </a:r>
            <a:r>
              <a:rPr lang="bn-BD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        খ)    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কলা</a:t>
            </a:r>
            <a:r>
              <a:rPr lang="bn-BD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           গ)    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বই</a:t>
            </a:r>
            <a:r>
              <a:rPr lang="bn-BD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                ঘ)  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বরফ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GB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Oval 5"/>
          <p:cNvSpPr/>
          <p:nvPr/>
        </p:nvSpPr>
        <p:spPr>
          <a:xfrm>
            <a:off x="2743199" y="2238233"/>
            <a:ext cx="1364778" cy="461665"/>
          </a:xfrm>
          <a:prstGeom prst="ellipse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TextBox 6"/>
          <p:cNvSpPr txBox="1"/>
          <p:nvPr/>
        </p:nvSpPr>
        <p:spPr>
          <a:xfrm>
            <a:off x="655093" y="3057099"/>
            <a:ext cx="88301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u="sng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২। </a:t>
            </a:r>
            <a:r>
              <a:rPr lang="en-US" sz="2400" u="sng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একই</a:t>
            </a:r>
            <a:r>
              <a:rPr lang="en-US" sz="2400" u="sng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u="sng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পরিমান</a:t>
            </a:r>
            <a:r>
              <a:rPr lang="en-US" sz="2400" u="sng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u="sng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2400" u="sng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u="sng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পদার্থটি</a:t>
            </a:r>
            <a:r>
              <a:rPr lang="en-US" sz="2400" u="sng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u="sng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বোতলে</a:t>
            </a:r>
            <a:r>
              <a:rPr lang="en-US" sz="2400" u="sng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u="sng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রেখে</a:t>
            </a:r>
            <a:r>
              <a:rPr lang="en-US" sz="2400" u="sng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u="sng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দিলে</a:t>
            </a:r>
            <a:r>
              <a:rPr lang="en-US" sz="2400" u="sng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u="sng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সম্পূর্ণ</a:t>
            </a:r>
            <a:r>
              <a:rPr lang="en-US" sz="2400" u="sng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u="sng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বোতল</a:t>
            </a:r>
            <a:r>
              <a:rPr lang="en-US" sz="2400" u="sng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u="sng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জুড়ে</a:t>
            </a:r>
            <a:r>
              <a:rPr lang="en-US" sz="2400" u="sng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u="sng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থাকবে</a:t>
            </a:r>
            <a:r>
              <a:rPr lang="en-US" sz="2400" u="sng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GB" sz="2400" u="sng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84067" y="3806699"/>
            <a:ext cx="89802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ক)   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পানি</a:t>
            </a:r>
            <a:r>
              <a:rPr lang="bn-BD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       খ)    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দুধ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           গ)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সেন্ট</a:t>
            </a:r>
            <a:r>
              <a:rPr lang="bn-BD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                 ঘ)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পাউডার</a:t>
            </a:r>
            <a:endParaRPr lang="en-GB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765183" y="3806699"/>
            <a:ext cx="1056068" cy="461665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TextBox 9"/>
          <p:cNvSpPr txBox="1"/>
          <p:nvPr/>
        </p:nvSpPr>
        <p:spPr>
          <a:xfrm>
            <a:off x="655093" y="4764401"/>
            <a:ext cx="88301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u="sng" dirty="0" smtClean="0">
                <a:latin typeface="NikoshBAN" panose="02000000000000000000" pitchFamily="2" charset="0"/>
                <a:cs typeface="NikoshBAN" panose="02000000000000000000" pitchFamily="2" charset="0"/>
              </a:rPr>
              <a:t>৩</a:t>
            </a:r>
            <a:r>
              <a:rPr lang="en-US" sz="2400" u="sng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 </a:t>
            </a:r>
            <a:r>
              <a:rPr lang="en-US" sz="2400" u="sng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পদার্থের</a:t>
            </a:r>
            <a:r>
              <a:rPr lang="en-US" sz="2400" u="sng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u="sng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কয়টা</a:t>
            </a:r>
            <a:r>
              <a:rPr lang="en-US" sz="2400" u="sng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u="sng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অবস্থা</a:t>
            </a:r>
            <a:r>
              <a:rPr lang="en-US" sz="2400" u="sng" dirty="0" smtClean="0">
                <a:latin typeface="NikoshBAN" panose="02000000000000000000" pitchFamily="2" charset="0"/>
                <a:cs typeface="NikoshBAN" panose="02000000000000000000" pitchFamily="2" charset="0"/>
              </a:rPr>
              <a:t> ?</a:t>
            </a:r>
            <a:endParaRPr lang="en-GB" sz="2400" u="sng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55093" y="5375165"/>
            <a:ext cx="89802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ক)    ৩             খ)    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৪</a:t>
            </a:r>
            <a:r>
              <a:rPr lang="bn-BD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           গ)     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৫</a:t>
            </a:r>
            <a:r>
              <a:rPr lang="bn-BD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                ঘ)  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৬ </a:t>
            </a:r>
            <a:r>
              <a:rPr lang="bn-BD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GB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655093" y="5375165"/>
            <a:ext cx="459332" cy="461665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07521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3" presetClass="entr" presetSubtype="28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 animBg="1"/>
      <p:bldP spid="7" grpId="0"/>
      <p:bldP spid="8" grpId="0"/>
      <p:bldP spid="9" grpId="0" animBg="1"/>
      <p:bldP spid="10" grpId="0"/>
      <p:bldP spid="11" grpId="0"/>
      <p:bldP spid="1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665" y="657737"/>
            <a:ext cx="8976318" cy="582005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800137" y="1028700"/>
            <a:ext cx="447198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 err="1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endParaRPr lang="en-US" sz="6000" dirty="0" smtClean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60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আবার</a:t>
            </a:r>
            <a:r>
              <a:rPr lang="en-US" sz="6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দেখা</a:t>
            </a:r>
            <a:r>
              <a:rPr lang="en-US" sz="6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হবে</a:t>
            </a:r>
            <a:endParaRPr lang="en-US" sz="60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98285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843" y="395416"/>
            <a:ext cx="11392930" cy="596473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686051" y="1485901"/>
            <a:ext cx="181451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স্বাগতম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41221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3000" y="172165"/>
            <a:ext cx="9806939" cy="1072989"/>
          </a:xfrm>
          <a:prstGeom prst="rect">
            <a:avLst/>
          </a:prstGeom>
        </p:spPr>
      </p:pic>
      <p:grpSp>
        <p:nvGrpSpPr>
          <p:cNvPr id="3" name="Group 2"/>
          <p:cNvGrpSpPr/>
          <p:nvPr/>
        </p:nvGrpSpPr>
        <p:grpSpPr>
          <a:xfrm>
            <a:off x="457134" y="1441428"/>
            <a:ext cx="4493079" cy="4491993"/>
            <a:chOff x="274254" y="1510008"/>
            <a:chExt cx="4493079" cy="4491993"/>
          </a:xfrm>
        </p:grpSpPr>
        <p:sp>
          <p:nvSpPr>
            <p:cNvPr id="4" name="TextBox 3"/>
            <p:cNvSpPr txBox="1"/>
            <p:nvPr/>
          </p:nvSpPr>
          <p:spPr>
            <a:xfrm>
              <a:off x="274254" y="3262790"/>
              <a:ext cx="4493079" cy="273921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BD" sz="32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মোঃ আব্দুল আলীম</a:t>
              </a:r>
            </a:p>
            <a:p>
              <a:r>
                <a:rPr lang="bn-BD" sz="28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সহকারি শিক্ষক </a:t>
              </a:r>
              <a:r>
                <a:rPr lang="en-US" sz="24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(</a:t>
              </a:r>
              <a:r>
                <a:rPr lang="en-US" sz="20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বি,এস-সি,বি,এড</a:t>
              </a:r>
              <a:r>
                <a:rPr lang="en-US" sz="20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) </a:t>
              </a:r>
            </a:p>
            <a:p>
              <a:r>
                <a:rPr lang="en-US" sz="28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আইডি</a:t>
              </a:r>
              <a:r>
                <a:rPr lang="en-US" sz="28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- </a:t>
              </a:r>
              <a:r>
                <a:rPr lang="en-US" sz="28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01080270781</a:t>
              </a:r>
              <a:endParaRPr lang="bn-BD" sz="2800" dirty="0" smtClean="0">
                <a:latin typeface="Times New Roman" panose="02020603050405020304" pitchFamily="18" charset="0"/>
                <a:cs typeface="NikoshBAN" panose="02000000000000000000" pitchFamily="2" charset="0"/>
              </a:endParaRPr>
            </a:p>
            <a:p>
              <a:r>
                <a:rPr lang="bn-BD" sz="28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কল্যাণপুর রওশনীয়া দাখিল মাদরাসা</a:t>
              </a:r>
            </a:p>
            <a:p>
              <a:r>
                <a:rPr lang="bn-BD" sz="28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বেলকুচি, সিরাজগঞ্জ </a:t>
              </a:r>
            </a:p>
            <a:p>
              <a:r>
                <a:rPr lang="bn-BD" sz="28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মোবাইল-</a:t>
              </a:r>
              <a:r>
                <a:rPr lang="en-US" sz="28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800" dirty="0" smtClean="0">
                  <a:latin typeface="Times New Roman" panose="02020603050405020304" pitchFamily="18" charset="0"/>
                  <a:cs typeface="NikoshBAN" panose="02000000000000000000" pitchFamily="2" charset="0"/>
                </a:rPr>
                <a:t>01717012389</a:t>
              </a:r>
              <a:endParaRPr lang="en-GB" sz="28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8133" y="1510008"/>
              <a:ext cx="1524000" cy="1524000"/>
            </a:xfrm>
            <a:prstGeom prst="rect">
              <a:avLst/>
            </a:prstGeom>
          </p:spPr>
        </p:pic>
      </p:grpSp>
      <p:cxnSp>
        <p:nvCxnSpPr>
          <p:cNvPr id="9" name="Straight Connector 8"/>
          <p:cNvCxnSpPr/>
          <p:nvPr/>
        </p:nvCxnSpPr>
        <p:spPr>
          <a:xfrm flipH="1">
            <a:off x="5420995" y="1632003"/>
            <a:ext cx="59345" cy="4254453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H="1">
            <a:off x="5287669" y="1896147"/>
            <a:ext cx="59345" cy="3529934"/>
          </a:xfrm>
          <a:prstGeom prst="line">
            <a:avLst/>
          </a:prstGeom>
          <a:ln w="57150"/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H="1">
            <a:off x="5554320" y="1896147"/>
            <a:ext cx="50402" cy="3529934"/>
          </a:xfrm>
          <a:prstGeom prst="line">
            <a:avLst/>
          </a:prstGeom>
          <a:ln w="57150"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grpSp>
        <p:nvGrpSpPr>
          <p:cNvPr id="14" name="Group 13"/>
          <p:cNvGrpSpPr/>
          <p:nvPr/>
        </p:nvGrpSpPr>
        <p:grpSpPr>
          <a:xfrm>
            <a:off x="6489770" y="2139179"/>
            <a:ext cx="4943801" cy="3043869"/>
            <a:chOff x="6546920" y="2476104"/>
            <a:chExt cx="4943801" cy="3043869"/>
          </a:xfrm>
        </p:grpSpPr>
        <p:sp>
          <p:nvSpPr>
            <p:cNvPr id="7" name="TextBox 6"/>
            <p:cNvSpPr txBox="1"/>
            <p:nvPr/>
          </p:nvSpPr>
          <p:spPr>
            <a:xfrm>
              <a:off x="6546920" y="2965428"/>
              <a:ext cx="4943801" cy="25545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2"/>
              <a:r>
                <a:rPr lang="bn-IN" sz="3200" dirty="0" smtClean="0">
                  <a:ln w="1905"/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NikoshBAN" pitchFamily="2" charset="0"/>
                  <a:cs typeface="NikoshBAN" pitchFamily="2" charset="0"/>
                </a:rPr>
                <a:t>শ্রেণিঃ </a:t>
              </a:r>
              <a:r>
                <a:rPr lang="en-US" sz="3200" dirty="0" err="1" smtClean="0">
                  <a:ln w="1905"/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NikoshBAN" pitchFamily="2" charset="0"/>
                  <a:cs typeface="NikoshBAN" pitchFamily="2" charset="0"/>
                </a:rPr>
                <a:t>ষষ্ঠ</a:t>
              </a:r>
              <a:r>
                <a:rPr lang="en-US" sz="3200" smtClean="0">
                  <a:ln w="1905"/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endParaRPr lang="bn-IN" sz="3200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endParaRPr>
            </a:p>
            <a:p>
              <a:pPr lvl="2"/>
              <a:r>
                <a:rPr lang="bn-IN" sz="3200" dirty="0" smtClean="0">
                  <a:ln w="1905"/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NikoshBAN" pitchFamily="2" charset="0"/>
                  <a:cs typeface="NikoshBAN" pitchFamily="2" charset="0"/>
                </a:rPr>
                <a:t>বিষয়ঃ</a:t>
              </a:r>
              <a:r>
                <a:rPr lang="en-US" sz="3200" dirty="0" smtClean="0">
                  <a:ln w="1905"/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200" dirty="0" err="1" smtClean="0">
                  <a:ln w="1905"/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NikoshBAN" pitchFamily="2" charset="0"/>
                  <a:cs typeface="NikoshBAN" pitchFamily="2" charset="0"/>
                </a:rPr>
                <a:t>বিজ্ঞান</a:t>
              </a:r>
              <a:r>
                <a:rPr lang="en-US" sz="3200" dirty="0" smtClean="0">
                  <a:ln w="1905"/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endParaRPr lang="bn-IN" sz="3200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endParaRPr>
            </a:p>
            <a:p>
              <a:pPr lvl="2"/>
              <a:r>
                <a:rPr lang="bn-BD" sz="32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অধ্যায়-</a:t>
              </a:r>
              <a:r>
                <a:rPr lang="en-US" sz="32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৭ ম </a:t>
              </a:r>
              <a:endParaRPr lang="bn-BD" sz="32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pPr lvl="2"/>
              <a:r>
                <a:rPr lang="bn-BD" sz="3200" dirty="0">
                  <a:latin typeface="NikoshBAN" panose="02000000000000000000" pitchFamily="2" charset="0"/>
                  <a:cs typeface="NikoshBAN" panose="02000000000000000000" pitchFamily="2" charset="0"/>
                </a:rPr>
                <a:t>সময়-৫০ মিনিট</a:t>
              </a:r>
            </a:p>
            <a:p>
              <a:pPr lvl="2"/>
              <a:r>
                <a:rPr lang="bn-BD" sz="32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তারিখ-</a:t>
              </a:r>
              <a:r>
                <a:rPr lang="en-US" sz="32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1৫</a:t>
              </a:r>
              <a:r>
                <a:rPr lang="bn-BD" sz="32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/</a:t>
              </a:r>
              <a:r>
                <a:rPr lang="en-US" sz="32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1১</a:t>
              </a:r>
              <a:r>
                <a:rPr lang="bn-BD" sz="32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/২০১৯ </a:t>
              </a:r>
              <a:r>
                <a:rPr lang="bn-BD" sz="3200" dirty="0">
                  <a:latin typeface="NikoshBAN" panose="02000000000000000000" pitchFamily="2" charset="0"/>
                  <a:cs typeface="NikoshBAN" panose="02000000000000000000" pitchFamily="2" charset="0"/>
                </a:rPr>
                <a:t>খ্রিঃ </a:t>
              </a:r>
              <a:endParaRPr lang="en-GB" sz="32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pic>
          <p:nvPicPr>
            <p:cNvPr id="13" name="Picture 12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693" t="8335" r="25817" b="10480"/>
            <a:stretch/>
          </p:blipFill>
          <p:spPr>
            <a:xfrm>
              <a:off x="9715501" y="2476104"/>
              <a:ext cx="1543050" cy="176659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1638183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82584" y="283757"/>
            <a:ext cx="74647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নিচের চিত্রগুলো লক্ষ্য করি এবং বলি</a:t>
            </a:r>
            <a:endParaRPr lang="en-GB" sz="1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275" y="1114423"/>
            <a:ext cx="2533650" cy="180022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900488" y="1642215"/>
            <a:ext cx="427196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মাটি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দ্বারা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পোড়ানো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তৈরি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ইট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275" y="3037428"/>
            <a:ext cx="2670438" cy="150495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757614" y="3497515"/>
            <a:ext cx="210026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গ্লাসে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পানি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6712" y="4665158"/>
            <a:ext cx="1981200" cy="186213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757614" y="5352815"/>
            <a:ext cx="427196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বায়ু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ভর্তি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বেলুন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41105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9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0162" y="414339"/>
            <a:ext cx="9444037" cy="588645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971801" y="1143000"/>
            <a:ext cx="26860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NikoshBAN" panose="02000000000000000000" pitchFamily="2" charset="0"/>
                <a:cs typeface="NikoshBAN" panose="02000000000000000000" pitchFamily="2" charset="0"/>
              </a:rPr>
              <a:t>পদার্থের</a:t>
            </a:r>
            <a:r>
              <a:rPr lang="en-US" sz="4000" b="1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NikoshBAN" panose="02000000000000000000" pitchFamily="2" charset="0"/>
                <a:cs typeface="NikoshBAN" panose="02000000000000000000" pitchFamily="2" charset="0"/>
              </a:rPr>
              <a:t>বৈশিষ্ট</a:t>
            </a:r>
            <a:r>
              <a:rPr lang="en-US" sz="4000" b="1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000" b="1" dirty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08519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23049" y="326863"/>
            <a:ext cx="31253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endParaRPr lang="en-GB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82137" y="1801504"/>
            <a:ext cx="1027062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শেষে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</a:p>
          <a:p>
            <a:endParaRPr lang="en-US" sz="32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পদার্থের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প্রধান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বৈশিষ্টসমুহ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বর্ণনা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  <a:endParaRPr lang="bn-BD" sz="28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বিভিন্ন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বৈশিষ্টের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উপর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ভিত্তি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পদার্র্থের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শ্রেণি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বিন্যাস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পারবে।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GB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13273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171"/>
          <a:stretch/>
        </p:blipFill>
        <p:spPr>
          <a:xfrm>
            <a:off x="4580935" y="1771648"/>
            <a:ext cx="2491374" cy="2443165"/>
          </a:xfrm>
          <a:prstGeom prst="rect">
            <a:avLst/>
          </a:prstGeom>
        </p:spPr>
      </p:pic>
      <p:grpSp>
        <p:nvGrpSpPr>
          <p:cNvPr id="7" name="Group 6"/>
          <p:cNvGrpSpPr/>
          <p:nvPr/>
        </p:nvGrpSpPr>
        <p:grpSpPr>
          <a:xfrm>
            <a:off x="1028697" y="957261"/>
            <a:ext cx="9486906" cy="757237"/>
            <a:chOff x="1214434" y="414337"/>
            <a:chExt cx="9486906" cy="757237"/>
          </a:xfrm>
        </p:grpSpPr>
        <p:sp>
          <p:nvSpPr>
            <p:cNvPr id="3" name="Rectangle 2"/>
            <p:cNvSpPr/>
            <p:nvPr/>
          </p:nvSpPr>
          <p:spPr>
            <a:xfrm>
              <a:off x="1328738" y="414337"/>
              <a:ext cx="9286875" cy="5715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Down Arrow 3"/>
            <p:cNvSpPr/>
            <p:nvPr/>
          </p:nvSpPr>
          <p:spPr>
            <a:xfrm>
              <a:off x="1214434" y="442912"/>
              <a:ext cx="328612" cy="700087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Down Arrow 4"/>
            <p:cNvSpPr/>
            <p:nvPr/>
          </p:nvSpPr>
          <p:spPr>
            <a:xfrm>
              <a:off x="5915023" y="471487"/>
              <a:ext cx="328612" cy="700087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Down Arrow 5"/>
            <p:cNvSpPr/>
            <p:nvPr/>
          </p:nvSpPr>
          <p:spPr>
            <a:xfrm>
              <a:off x="10372728" y="442912"/>
              <a:ext cx="328612" cy="700087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8" name="TextBox 7"/>
          <p:cNvSpPr txBox="1"/>
          <p:nvPr/>
        </p:nvSpPr>
        <p:spPr>
          <a:xfrm>
            <a:off x="3571875" y="0"/>
            <a:ext cx="340042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চিত্রগুলো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লক্ষ্য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করি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" y="1714498"/>
            <a:ext cx="2433638" cy="250031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72538" y="1771648"/>
            <a:ext cx="2671762" cy="2443165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59581" y="4429126"/>
            <a:ext cx="204787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কঠিন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পদার্থ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869654" y="4414838"/>
            <a:ext cx="204787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তরল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পদার্থ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8920160" y="4371976"/>
            <a:ext cx="26241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বায়ুবীয়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পদার্থ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73893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71875" y="0"/>
            <a:ext cx="340042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চিত্রগুলো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লক্ষ্য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করি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963" y="1135642"/>
            <a:ext cx="3343275" cy="1757841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857750" y="1660619"/>
            <a:ext cx="340042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জায়গা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দখল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করেছে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963" y="3057525"/>
            <a:ext cx="2857500" cy="211455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186238" y="3846216"/>
            <a:ext cx="517207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পানি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পাত্রের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আকার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ধারণ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জায়গা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দখল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করেছে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593556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814889" y="271463"/>
            <a:ext cx="16573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একক</a:t>
            </a:r>
            <a:r>
              <a:rPr 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2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0410" y="856238"/>
            <a:ext cx="5143502" cy="289322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643310" y="4041845"/>
            <a:ext cx="341471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১। </a:t>
            </a:r>
            <a:r>
              <a:rPr lang="en-US" sz="32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পদার্থ</a:t>
            </a:r>
            <a:r>
              <a:rPr 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কাকে</a:t>
            </a:r>
            <a:r>
              <a:rPr 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  </a:t>
            </a:r>
          </a:p>
          <a:p>
            <a:r>
              <a:rPr 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২। </a:t>
            </a:r>
            <a:r>
              <a:rPr lang="en-US" sz="32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পদার্থের</a:t>
            </a:r>
            <a:r>
              <a:rPr 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কয়টি</a:t>
            </a:r>
            <a:r>
              <a:rPr 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অবস্থা</a:t>
            </a:r>
            <a:r>
              <a:rPr 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  <a:endParaRPr lang="en-US" sz="32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8649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200</TotalTime>
  <Words>341</Words>
  <Application>Microsoft Office PowerPoint</Application>
  <PresentationFormat>Widescreen</PresentationFormat>
  <Paragraphs>59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1" baseType="lpstr">
      <vt:lpstr>Arial</vt:lpstr>
      <vt:lpstr>Calibri</vt:lpstr>
      <vt:lpstr>Calibri Light</vt:lpstr>
      <vt:lpstr>NikoshBAN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B.Sc</dc:creator>
  <cp:lastModifiedBy>B.Sc</cp:lastModifiedBy>
  <cp:revision>29</cp:revision>
  <dcterms:created xsi:type="dcterms:W3CDTF">2019-11-15T06:47:12Z</dcterms:created>
  <dcterms:modified xsi:type="dcterms:W3CDTF">2019-11-16T14:29:47Z</dcterms:modified>
</cp:coreProperties>
</file>