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42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6AC9C3-7FF0-45AA-BE36-C4511ECFEB20}" type="doc">
      <dgm:prSet loTypeId="urn:microsoft.com/office/officeart/2005/8/layout/radial4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67DF7DC-987A-48C2-A3D0-8246DE05F10B}">
      <dgm:prSet phldrT="[Text]" custT="1"/>
      <dgm:spPr/>
      <dgm:t>
        <a:bodyPr/>
        <a:lstStyle/>
        <a:p>
          <a:r>
            <a:rPr lang="bn-IN" sz="36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হজের ফরজ </a:t>
          </a:r>
          <a:endParaRPr lang="en-US" sz="3600" dirty="0">
            <a:solidFill>
              <a:srgbClr val="FF0000"/>
            </a:solidFill>
            <a:latin typeface="NikoshBAN" pitchFamily="2" charset="0"/>
            <a:cs typeface="NikoshBAN" pitchFamily="2" charset="0"/>
          </a:endParaRPr>
        </a:p>
      </dgm:t>
    </dgm:pt>
    <dgm:pt modelId="{62D3E317-D1AB-4E6B-9C8C-21D1FEFF07CD}" type="parTrans" cxnId="{3B8C404F-3BF8-44FC-B2BE-DEAF04265F3B}">
      <dgm:prSet/>
      <dgm:spPr/>
      <dgm:t>
        <a:bodyPr/>
        <a:lstStyle/>
        <a:p>
          <a:endParaRPr lang="en-US"/>
        </a:p>
      </dgm:t>
    </dgm:pt>
    <dgm:pt modelId="{68B34D51-FF33-4EC9-A0BF-B4EE2AFA5BE7}" type="sibTrans" cxnId="{3B8C404F-3BF8-44FC-B2BE-DEAF04265F3B}">
      <dgm:prSet/>
      <dgm:spPr/>
      <dgm:t>
        <a:bodyPr/>
        <a:lstStyle/>
        <a:p>
          <a:endParaRPr lang="en-US"/>
        </a:p>
      </dgm:t>
    </dgm:pt>
    <dgm:pt modelId="{CD777DB3-B740-4F18-8CD9-B21C09C4CFE7}">
      <dgm:prSet phldrT="[Text]" custT="1"/>
      <dgm:spPr/>
      <dgm:t>
        <a:bodyPr/>
        <a:lstStyle/>
        <a:p>
          <a:r>
            <a:rPr lang="bn-IN" sz="36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rPr>
            <a:t>ইহরাম বাধা </a:t>
          </a:r>
          <a:endParaRPr lang="en-US" sz="3600" dirty="0">
            <a:solidFill>
              <a:srgbClr val="FFFF00"/>
            </a:solidFill>
            <a:latin typeface="NikoshBAN" pitchFamily="2" charset="0"/>
            <a:cs typeface="NikoshBAN" pitchFamily="2" charset="0"/>
          </a:endParaRPr>
        </a:p>
      </dgm:t>
    </dgm:pt>
    <dgm:pt modelId="{F9FE3DA1-EA2A-4932-87CE-17C74062E73D}" type="parTrans" cxnId="{AF6E44F3-C02D-462F-8456-276CC1A5E9D1}">
      <dgm:prSet/>
      <dgm:spPr/>
      <dgm:t>
        <a:bodyPr/>
        <a:lstStyle/>
        <a:p>
          <a:endParaRPr lang="en-US"/>
        </a:p>
      </dgm:t>
    </dgm:pt>
    <dgm:pt modelId="{94507689-C460-43A8-8E99-85EC0B0B6FB1}" type="sibTrans" cxnId="{AF6E44F3-C02D-462F-8456-276CC1A5E9D1}">
      <dgm:prSet/>
      <dgm:spPr/>
      <dgm:t>
        <a:bodyPr/>
        <a:lstStyle/>
        <a:p>
          <a:endParaRPr lang="en-US"/>
        </a:p>
      </dgm:t>
    </dgm:pt>
    <dgm:pt modelId="{79738E3B-C14B-4FB1-8AE9-4A051DF1267A}">
      <dgm:prSet phldrT="[Text]" custT="1"/>
      <dgm:spPr/>
      <dgm:t>
        <a:bodyPr/>
        <a:lstStyle/>
        <a:p>
          <a:r>
            <a:rPr lang="bn-IN" sz="2400" dirty="0" smtClean="0">
              <a:latin typeface="NikoshBAN" pitchFamily="2" charset="0"/>
              <a:cs typeface="NikoshBAN" pitchFamily="2" charset="0"/>
            </a:rPr>
            <a:t>তওয়াফ করা </a:t>
          </a:r>
          <a:endParaRPr lang="en-US" sz="2400" dirty="0">
            <a:latin typeface="NikoshBAN" pitchFamily="2" charset="0"/>
            <a:cs typeface="NikoshBAN" pitchFamily="2" charset="0"/>
          </a:endParaRPr>
        </a:p>
      </dgm:t>
    </dgm:pt>
    <dgm:pt modelId="{B5AEC390-FAC3-46F0-B2F5-609153711B33}" type="parTrans" cxnId="{D5705680-6EE5-42CE-86D0-F448D16C0160}">
      <dgm:prSet/>
      <dgm:spPr/>
      <dgm:t>
        <a:bodyPr/>
        <a:lstStyle/>
        <a:p>
          <a:endParaRPr lang="en-US"/>
        </a:p>
      </dgm:t>
    </dgm:pt>
    <dgm:pt modelId="{8B4CC301-3942-49B2-8B15-0BA29921489E}" type="sibTrans" cxnId="{D5705680-6EE5-42CE-86D0-F448D16C0160}">
      <dgm:prSet/>
      <dgm:spPr/>
      <dgm:t>
        <a:bodyPr/>
        <a:lstStyle/>
        <a:p>
          <a:endParaRPr lang="en-US"/>
        </a:p>
      </dgm:t>
    </dgm:pt>
    <dgm:pt modelId="{59662329-90D6-41B8-B981-7AE48EA012E4}">
      <dgm:prSet phldrT="[Text]" custT="1"/>
      <dgm:spPr/>
      <dgm:t>
        <a:bodyPr/>
        <a:lstStyle/>
        <a:p>
          <a:r>
            <a:rPr lang="bn-IN" sz="36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rPr>
            <a:t>যিয়ারত করা </a:t>
          </a:r>
          <a:endParaRPr lang="en-US" sz="3600" dirty="0">
            <a:solidFill>
              <a:srgbClr val="7030A0"/>
            </a:solidFill>
            <a:latin typeface="NikoshBAN" pitchFamily="2" charset="0"/>
            <a:cs typeface="NikoshBAN" pitchFamily="2" charset="0"/>
          </a:endParaRPr>
        </a:p>
      </dgm:t>
    </dgm:pt>
    <dgm:pt modelId="{B2F03087-9CE2-411E-83C9-8E155BEB576A}" type="parTrans" cxnId="{FA0512A6-7DE0-4971-AAE5-C935E6E75ADD}">
      <dgm:prSet/>
      <dgm:spPr/>
      <dgm:t>
        <a:bodyPr/>
        <a:lstStyle/>
        <a:p>
          <a:endParaRPr lang="en-US"/>
        </a:p>
      </dgm:t>
    </dgm:pt>
    <dgm:pt modelId="{08056CCC-9D8D-4FCF-833A-66C62C837A51}" type="sibTrans" cxnId="{FA0512A6-7DE0-4971-AAE5-C935E6E75ADD}">
      <dgm:prSet/>
      <dgm:spPr/>
      <dgm:t>
        <a:bodyPr/>
        <a:lstStyle/>
        <a:p>
          <a:endParaRPr lang="en-US"/>
        </a:p>
      </dgm:t>
    </dgm:pt>
    <dgm:pt modelId="{C1361731-6E12-4571-86B3-401F24B8E56B}" type="pres">
      <dgm:prSet presAssocID="{226AC9C3-7FF0-45AA-BE36-C4511ECFEB2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0A10C0D-8B6F-48BD-BF4F-CCDE75398579}" type="pres">
      <dgm:prSet presAssocID="{867DF7DC-987A-48C2-A3D0-8246DE05F10B}" presName="centerShape" presStyleLbl="node0" presStyleIdx="0" presStyleCnt="1"/>
      <dgm:spPr/>
      <dgm:t>
        <a:bodyPr/>
        <a:lstStyle/>
        <a:p>
          <a:endParaRPr lang="en-US"/>
        </a:p>
      </dgm:t>
    </dgm:pt>
    <dgm:pt modelId="{829E970C-8FBA-43C8-AEA7-016E65DBF2B3}" type="pres">
      <dgm:prSet presAssocID="{F9FE3DA1-EA2A-4932-87CE-17C74062E73D}" presName="parTrans" presStyleLbl="bgSibTrans2D1" presStyleIdx="0" presStyleCnt="3"/>
      <dgm:spPr/>
      <dgm:t>
        <a:bodyPr/>
        <a:lstStyle/>
        <a:p>
          <a:endParaRPr lang="en-US"/>
        </a:p>
      </dgm:t>
    </dgm:pt>
    <dgm:pt modelId="{D7CBD70E-A6ED-4BF0-A6D1-56C544041EC3}" type="pres">
      <dgm:prSet presAssocID="{CD777DB3-B740-4F18-8CD9-B21C09C4CFE7}" presName="node" presStyleLbl="node1" presStyleIdx="0" presStyleCnt="3" custRadScaleRad="91569" custRadScaleInc="-526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1566AC-F827-4BA4-8FA6-6F6B90F69BD2}" type="pres">
      <dgm:prSet presAssocID="{B5AEC390-FAC3-46F0-B2F5-609153711B33}" presName="parTrans" presStyleLbl="bgSibTrans2D1" presStyleIdx="1" presStyleCnt="3" custFlipHor="1" custScaleX="75910"/>
      <dgm:spPr/>
      <dgm:t>
        <a:bodyPr/>
        <a:lstStyle/>
        <a:p>
          <a:endParaRPr lang="en-US"/>
        </a:p>
      </dgm:t>
    </dgm:pt>
    <dgm:pt modelId="{0F24EFB8-98F3-48F3-A976-AB247E25AEC4}" type="pres">
      <dgm:prSet presAssocID="{79738E3B-C14B-4FB1-8AE9-4A051DF1267A}" presName="node" presStyleLbl="node1" presStyleIdx="1" presStyleCnt="3" custScaleX="106705" custScaleY="34676" custRadScaleRad="81675" custRadScaleInc="-76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8FB614-F53B-4CAF-9EE9-D06EA8071F34}" type="pres">
      <dgm:prSet presAssocID="{B2F03087-9CE2-411E-83C9-8E155BEB576A}" presName="parTrans" presStyleLbl="bgSibTrans2D1" presStyleIdx="2" presStyleCnt="3"/>
      <dgm:spPr/>
      <dgm:t>
        <a:bodyPr/>
        <a:lstStyle/>
        <a:p>
          <a:endParaRPr lang="en-US"/>
        </a:p>
      </dgm:t>
    </dgm:pt>
    <dgm:pt modelId="{2C4DA69D-6FA7-40AE-837A-BF77BAE7CF44}" type="pres">
      <dgm:prSet presAssocID="{59662329-90D6-41B8-B981-7AE48EA012E4}" presName="node" presStyleLbl="node1" presStyleIdx="2" presStyleCnt="3" custRadScaleRad="93094" custRadScaleInc="303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705680-6EE5-42CE-86D0-F448D16C0160}" srcId="{867DF7DC-987A-48C2-A3D0-8246DE05F10B}" destId="{79738E3B-C14B-4FB1-8AE9-4A051DF1267A}" srcOrd="1" destOrd="0" parTransId="{B5AEC390-FAC3-46F0-B2F5-609153711B33}" sibTransId="{8B4CC301-3942-49B2-8B15-0BA29921489E}"/>
    <dgm:cxn modelId="{DD6AE85F-13EB-4991-AB4E-3FB450114A85}" type="presOf" srcId="{59662329-90D6-41B8-B981-7AE48EA012E4}" destId="{2C4DA69D-6FA7-40AE-837A-BF77BAE7CF44}" srcOrd="0" destOrd="0" presId="urn:microsoft.com/office/officeart/2005/8/layout/radial4"/>
    <dgm:cxn modelId="{E3664D8D-BAEC-46D4-AFA0-7D7081BDA30A}" type="presOf" srcId="{79738E3B-C14B-4FB1-8AE9-4A051DF1267A}" destId="{0F24EFB8-98F3-48F3-A976-AB247E25AEC4}" srcOrd="0" destOrd="0" presId="urn:microsoft.com/office/officeart/2005/8/layout/radial4"/>
    <dgm:cxn modelId="{3B8C404F-3BF8-44FC-B2BE-DEAF04265F3B}" srcId="{226AC9C3-7FF0-45AA-BE36-C4511ECFEB20}" destId="{867DF7DC-987A-48C2-A3D0-8246DE05F10B}" srcOrd="0" destOrd="0" parTransId="{62D3E317-D1AB-4E6B-9C8C-21D1FEFF07CD}" sibTransId="{68B34D51-FF33-4EC9-A0BF-B4EE2AFA5BE7}"/>
    <dgm:cxn modelId="{AF6E44F3-C02D-462F-8456-276CC1A5E9D1}" srcId="{867DF7DC-987A-48C2-A3D0-8246DE05F10B}" destId="{CD777DB3-B740-4F18-8CD9-B21C09C4CFE7}" srcOrd="0" destOrd="0" parTransId="{F9FE3DA1-EA2A-4932-87CE-17C74062E73D}" sibTransId="{94507689-C460-43A8-8E99-85EC0B0B6FB1}"/>
    <dgm:cxn modelId="{FA0512A6-7DE0-4971-AAE5-C935E6E75ADD}" srcId="{867DF7DC-987A-48C2-A3D0-8246DE05F10B}" destId="{59662329-90D6-41B8-B981-7AE48EA012E4}" srcOrd="2" destOrd="0" parTransId="{B2F03087-9CE2-411E-83C9-8E155BEB576A}" sibTransId="{08056CCC-9D8D-4FCF-833A-66C62C837A51}"/>
    <dgm:cxn modelId="{40A476ED-EE54-4832-A044-C92E97946A80}" type="presOf" srcId="{B2F03087-9CE2-411E-83C9-8E155BEB576A}" destId="{408FB614-F53B-4CAF-9EE9-D06EA8071F34}" srcOrd="0" destOrd="0" presId="urn:microsoft.com/office/officeart/2005/8/layout/radial4"/>
    <dgm:cxn modelId="{F7474CEA-665A-4F3D-8618-217C29B7E0FB}" type="presOf" srcId="{CD777DB3-B740-4F18-8CD9-B21C09C4CFE7}" destId="{D7CBD70E-A6ED-4BF0-A6D1-56C544041EC3}" srcOrd="0" destOrd="0" presId="urn:microsoft.com/office/officeart/2005/8/layout/radial4"/>
    <dgm:cxn modelId="{FCC6D30E-F16F-4CA7-B9A9-9442954D87E3}" type="presOf" srcId="{867DF7DC-987A-48C2-A3D0-8246DE05F10B}" destId="{D0A10C0D-8B6F-48BD-BF4F-CCDE75398579}" srcOrd="0" destOrd="0" presId="urn:microsoft.com/office/officeart/2005/8/layout/radial4"/>
    <dgm:cxn modelId="{39A73155-0722-433B-A354-B69B091793C4}" type="presOf" srcId="{226AC9C3-7FF0-45AA-BE36-C4511ECFEB20}" destId="{C1361731-6E12-4571-86B3-401F24B8E56B}" srcOrd="0" destOrd="0" presId="urn:microsoft.com/office/officeart/2005/8/layout/radial4"/>
    <dgm:cxn modelId="{D770137D-C9E2-47C8-A615-B99C47076459}" type="presOf" srcId="{F9FE3DA1-EA2A-4932-87CE-17C74062E73D}" destId="{829E970C-8FBA-43C8-AEA7-016E65DBF2B3}" srcOrd="0" destOrd="0" presId="urn:microsoft.com/office/officeart/2005/8/layout/radial4"/>
    <dgm:cxn modelId="{02C5CAF8-846A-4DCF-A5FC-B9CB9B1E7772}" type="presOf" srcId="{B5AEC390-FAC3-46F0-B2F5-609153711B33}" destId="{B31566AC-F827-4BA4-8FA6-6F6B90F69BD2}" srcOrd="0" destOrd="0" presId="urn:microsoft.com/office/officeart/2005/8/layout/radial4"/>
    <dgm:cxn modelId="{45CB5733-2F96-4537-A22F-03AA2E19D5D2}" type="presParOf" srcId="{C1361731-6E12-4571-86B3-401F24B8E56B}" destId="{D0A10C0D-8B6F-48BD-BF4F-CCDE75398579}" srcOrd="0" destOrd="0" presId="urn:microsoft.com/office/officeart/2005/8/layout/radial4"/>
    <dgm:cxn modelId="{71880070-A0B8-4CE4-8CDF-CE515245DCBC}" type="presParOf" srcId="{C1361731-6E12-4571-86B3-401F24B8E56B}" destId="{829E970C-8FBA-43C8-AEA7-016E65DBF2B3}" srcOrd="1" destOrd="0" presId="urn:microsoft.com/office/officeart/2005/8/layout/radial4"/>
    <dgm:cxn modelId="{B5B6B5F3-4821-4BC0-BA73-362721BC4B0A}" type="presParOf" srcId="{C1361731-6E12-4571-86B3-401F24B8E56B}" destId="{D7CBD70E-A6ED-4BF0-A6D1-56C544041EC3}" srcOrd="2" destOrd="0" presId="urn:microsoft.com/office/officeart/2005/8/layout/radial4"/>
    <dgm:cxn modelId="{90DCED8A-4CD9-4D4C-A857-D99E3C6E34D1}" type="presParOf" srcId="{C1361731-6E12-4571-86B3-401F24B8E56B}" destId="{B31566AC-F827-4BA4-8FA6-6F6B90F69BD2}" srcOrd="3" destOrd="0" presId="urn:microsoft.com/office/officeart/2005/8/layout/radial4"/>
    <dgm:cxn modelId="{1DBCE585-AB05-4830-9346-AFD658D39905}" type="presParOf" srcId="{C1361731-6E12-4571-86B3-401F24B8E56B}" destId="{0F24EFB8-98F3-48F3-A976-AB247E25AEC4}" srcOrd="4" destOrd="0" presId="urn:microsoft.com/office/officeart/2005/8/layout/radial4"/>
    <dgm:cxn modelId="{25EA990C-8602-4F5E-AC8F-C0EB071E78A3}" type="presParOf" srcId="{C1361731-6E12-4571-86B3-401F24B8E56B}" destId="{408FB614-F53B-4CAF-9EE9-D06EA8071F34}" srcOrd="5" destOrd="0" presId="urn:microsoft.com/office/officeart/2005/8/layout/radial4"/>
    <dgm:cxn modelId="{DE78140B-AAFF-47C6-B286-696C062256B0}" type="presParOf" srcId="{C1361731-6E12-4571-86B3-401F24B8E56B}" destId="{2C4DA69D-6FA7-40AE-837A-BF77BAE7CF44}" srcOrd="6" destOrd="0" presId="urn:microsoft.com/office/officeart/2005/8/layout/radial4"/>
  </dgm:cxnLst>
  <dgm:bg>
    <a:solidFill>
      <a:schemeClr val="tx1">
        <a:lumMod val="95000"/>
        <a:lumOff val="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9EE16B-50BB-48A2-A507-5619506DE13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E3852D-2FC3-423B-B538-7DA0756D577C}">
      <dgm:prSet phldrT="[Text]"/>
      <dgm:spPr>
        <a:solidFill>
          <a:srgbClr val="00B050"/>
        </a:solidFill>
      </dgm:spPr>
      <dgm:t>
        <a:bodyPr/>
        <a:lstStyle/>
        <a:p>
          <a:r>
            <a:rPr lang="bn-IN" dirty="0" smtClean="0">
              <a:latin typeface="NikoshBAN" pitchFamily="2" charset="0"/>
              <a:cs typeface="NikoshBAN" pitchFamily="2" charset="0"/>
            </a:rPr>
            <a:t>(ক) ইচ্ছাকরা 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2319E0C6-9535-4B14-9214-8EADB3A6814E}" type="parTrans" cxnId="{D2FD4759-1386-429D-AF5E-ACAE708D353F}">
      <dgm:prSet/>
      <dgm:spPr/>
      <dgm:t>
        <a:bodyPr/>
        <a:lstStyle/>
        <a:p>
          <a:endParaRPr lang="en-US"/>
        </a:p>
      </dgm:t>
    </dgm:pt>
    <dgm:pt modelId="{CBF4FCAF-83A8-4EFF-B55C-66110E230B94}" type="sibTrans" cxnId="{D2FD4759-1386-429D-AF5E-ACAE708D353F}">
      <dgm:prSet/>
      <dgm:spPr/>
      <dgm:t>
        <a:bodyPr/>
        <a:lstStyle/>
        <a:p>
          <a:endParaRPr lang="en-US"/>
        </a:p>
      </dgm:t>
    </dgm:pt>
    <dgm:pt modelId="{A877F1E1-6400-43A9-8854-B4C60D597D78}">
      <dgm:prSet phldrT="[Text]"/>
      <dgm:spPr>
        <a:solidFill>
          <a:srgbClr val="0070C0"/>
        </a:solidFill>
      </dgm:spPr>
      <dgm:t>
        <a:bodyPr/>
        <a:lstStyle/>
        <a:p>
          <a:r>
            <a:rPr lang="bn-IN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rPr>
            <a:t>(খ) দান করা </a:t>
          </a:r>
          <a:endParaRPr lang="en-US" dirty="0">
            <a:solidFill>
              <a:srgbClr val="FFFF00"/>
            </a:solidFill>
            <a:latin typeface="NikoshBAN" pitchFamily="2" charset="0"/>
            <a:cs typeface="NikoshBAN" pitchFamily="2" charset="0"/>
          </a:endParaRPr>
        </a:p>
      </dgm:t>
    </dgm:pt>
    <dgm:pt modelId="{3A8515A0-F8E4-4D96-A1FB-1BA9F1A1B64B}" type="parTrans" cxnId="{89B91D86-BC18-4007-AD43-9E88C5F62D7F}">
      <dgm:prSet/>
      <dgm:spPr/>
      <dgm:t>
        <a:bodyPr/>
        <a:lstStyle/>
        <a:p>
          <a:endParaRPr lang="en-US"/>
        </a:p>
      </dgm:t>
    </dgm:pt>
    <dgm:pt modelId="{782C32AA-36D4-4B1B-9CDA-18C3F41C08B8}" type="sibTrans" cxnId="{89B91D86-BC18-4007-AD43-9E88C5F62D7F}">
      <dgm:prSet/>
      <dgm:spPr/>
      <dgm:t>
        <a:bodyPr/>
        <a:lstStyle/>
        <a:p>
          <a:endParaRPr lang="en-US"/>
        </a:p>
      </dgm:t>
    </dgm:pt>
    <dgm:pt modelId="{2FEE95A0-9269-49C7-B97E-91070E023FAF}">
      <dgm:prSet phldrT="[Text]" custT="1"/>
      <dgm:spPr>
        <a:solidFill>
          <a:srgbClr val="00B0F0"/>
        </a:solidFill>
      </dgm:spPr>
      <dgm:t>
        <a:bodyPr/>
        <a:lstStyle/>
        <a:p>
          <a:r>
            <a:rPr lang="bn-IN" sz="2800" dirty="0" smtClean="0">
              <a:latin typeface="NikoshBAN" pitchFamily="2" charset="0"/>
              <a:cs typeface="NikoshBAN" pitchFamily="2" charset="0"/>
            </a:rPr>
            <a:t>(</a:t>
          </a:r>
          <a:r>
            <a:rPr lang="bn-IN" sz="2000" dirty="0" smtClean="0">
              <a:latin typeface="NikoshBAN" pitchFamily="2" charset="0"/>
              <a:cs typeface="NikoshBAN" pitchFamily="2" charset="0"/>
            </a:rPr>
            <a:t>গ) ত্যাগ করা </a:t>
          </a:r>
          <a:endParaRPr lang="en-US" sz="2000" dirty="0">
            <a:latin typeface="NikoshBAN" pitchFamily="2" charset="0"/>
            <a:cs typeface="NikoshBAN" pitchFamily="2" charset="0"/>
          </a:endParaRPr>
        </a:p>
      </dgm:t>
    </dgm:pt>
    <dgm:pt modelId="{8366A44A-7AC0-4072-BBA0-91C0DBEE741F}" type="parTrans" cxnId="{5907BAFB-D15E-4F60-B747-E87941BE0783}">
      <dgm:prSet/>
      <dgm:spPr/>
      <dgm:t>
        <a:bodyPr/>
        <a:lstStyle/>
        <a:p>
          <a:endParaRPr lang="en-US"/>
        </a:p>
      </dgm:t>
    </dgm:pt>
    <dgm:pt modelId="{4DA13C96-4765-479F-B3F2-1ABF706CAAB1}" type="sibTrans" cxnId="{5907BAFB-D15E-4F60-B747-E87941BE0783}">
      <dgm:prSet/>
      <dgm:spPr/>
      <dgm:t>
        <a:bodyPr/>
        <a:lstStyle/>
        <a:p>
          <a:endParaRPr lang="en-US"/>
        </a:p>
      </dgm:t>
    </dgm:pt>
    <dgm:pt modelId="{DFDFE25B-D3A5-43B4-A28E-1A5E7462DACC}">
      <dgm:prSet phldrT="[Text]" custT="1"/>
      <dgm:spPr>
        <a:solidFill>
          <a:srgbClr val="7030A0"/>
        </a:solidFill>
      </dgm:spPr>
      <dgm:t>
        <a:bodyPr/>
        <a:lstStyle/>
        <a:p>
          <a:r>
            <a:rPr lang="bn-IN" sz="28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rPr>
            <a:t>(</a:t>
          </a:r>
          <a:r>
            <a:rPr lang="bn-IN" sz="20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rPr>
            <a:t>ঘ) পবিত্র করা  </a:t>
          </a:r>
          <a:endParaRPr lang="en-US" sz="2800" dirty="0">
            <a:solidFill>
              <a:srgbClr val="00B0F0"/>
            </a:solidFill>
            <a:latin typeface="NikoshBAN" pitchFamily="2" charset="0"/>
            <a:cs typeface="NikoshBAN" pitchFamily="2" charset="0"/>
          </a:endParaRPr>
        </a:p>
      </dgm:t>
    </dgm:pt>
    <dgm:pt modelId="{5BD20806-A00C-4A58-A796-AC1EC53C55BC}" type="parTrans" cxnId="{20B7A564-108D-4F07-900A-B78198D326EF}">
      <dgm:prSet/>
      <dgm:spPr/>
      <dgm:t>
        <a:bodyPr/>
        <a:lstStyle/>
        <a:p>
          <a:endParaRPr lang="en-US"/>
        </a:p>
      </dgm:t>
    </dgm:pt>
    <dgm:pt modelId="{CFF94F9A-7863-42AD-8185-69A852C67347}" type="sibTrans" cxnId="{20B7A564-108D-4F07-900A-B78198D326EF}">
      <dgm:prSet/>
      <dgm:spPr/>
      <dgm:t>
        <a:bodyPr/>
        <a:lstStyle/>
        <a:p>
          <a:endParaRPr lang="en-US"/>
        </a:p>
      </dgm:t>
    </dgm:pt>
    <dgm:pt modelId="{3EC98BEF-7CA3-40EC-A9F5-12B8B787CF7A}" type="pres">
      <dgm:prSet presAssocID="{629EE16B-50BB-48A2-A507-5619506DE13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F486AA6-E0E7-48DA-9825-F08FC23F0A1F}" type="pres">
      <dgm:prSet presAssocID="{7FE3852D-2FC3-423B-B538-7DA0756D577C}" presName="node" presStyleLbl="node1" presStyleIdx="0" presStyleCnt="4" custScaleX="95333" custScaleY="546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2E48C5-D7E8-4589-AE93-88C242BA4559}" type="pres">
      <dgm:prSet presAssocID="{CBF4FCAF-83A8-4EFF-B55C-66110E230B94}" presName="sibTrans" presStyleCnt="0"/>
      <dgm:spPr/>
    </dgm:pt>
    <dgm:pt modelId="{77BBF878-5D18-4557-AF89-BFB627208DB0}" type="pres">
      <dgm:prSet presAssocID="{A877F1E1-6400-43A9-8854-B4C60D597D78}" presName="node" presStyleLbl="node1" presStyleIdx="1" presStyleCnt="4" custScaleY="540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10899A-C3E4-4DFA-AB5D-FBB07061CE72}" type="pres">
      <dgm:prSet presAssocID="{782C32AA-36D4-4B1B-9CDA-18C3F41C08B8}" presName="sibTrans" presStyleCnt="0"/>
      <dgm:spPr/>
    </dgm:pt>
    <dgm:pt modelId="{03118949-F75B-41D6-A33D-0BD4DBA1AC73}" type="pres">
      <dgm:prSet presAssocID="{2FEE95A0-9269-49C7-B97E-91070E023FAF}" presName="node" presStyleLbl="node1" presStyleIdx="2" presStyleCnt="4" custScaleY="540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C942DC-80A7-4BBB-AD05-D45C2294EC5C}" type="pres">
      <dgm:prSet presAssocID="{4DA13C96-4765-479F-B3F2-1ABF706CAAB1}" presName="sibTrans" presStyleCnt="0"/>
      <dgm:spPr/>
    </dgm:pt>
    <dgm:pt modelId="{FA72A16E-FDC5-498E-97FC-10B4C6A95CCB}" type="pres">
      <dgm:prSet presAssocID="{DFDFE25B-D3A5-43B4-A28E-1A5E7462DACC}" presName="node" presStyleLbl="node1" presStyleIdx="3" presStyleCnt="4" custScaleX="101660" custScaleY="58988" custLinFactNeighborX="-2315" custLinFactNeighborY="90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07BAFB-D15E-4F60-B747-E87941BE0783}" srcId="{629EE16B-50BB-48A2-A507-5619506DE131}" destId="{2FEE95A0-9269-49C7-B97E-91070E023FAF}" srcOrd="2" destOrd="0" parTransId="{8366A44A-7AC0-4072-BBA0-91C0DBEE741F}" sibTransId="{4DA13C96-4765-479F-B3F2-1ABF706CAAB1}"/>
    <dgm:cxn modelId="{8DEA6C4E-A7AD-4B77-8D58-92CC14030E25}" type="presOf" srcId="{A877F1E1-6400-43A9-8854-B4C60D597D78}" destId="{77BBF878-5D18-4557-AF89-BFB627208DB0}" srcOrd="0" destOrd="0" presId="urn:microsoft.com/office/officeart/2005/8/layout/default"/>
    <dgm:cxn modelId="{AD68063F-1E18-4820-A964-EDC53F35BDD6}" type="presOf" srcId="{629EE16B-50BB-48A2-A507-5619506DE131}" destId="{3EC98BEF-7CA3-40EC-A9F5-12B8B787CF7A}" srcOrd="0" destOrd="0" presId="urn:microsoft.com/office/officeart/2005/8/layout/default"/>
    <dgm:cxn modelId="{C3C466D6-3DD6-44EF-90D8-D27B2E074016}" type="presOf" srcId="{DFDFE25B-D3A5-43B4-A28E-1A5E7462DACC}" destId="{FA72A16E-FDC5-498E-97FC-10B4C6A95CCB}" srcOrd="0" destOrd="0" presId="urn:microsoft.com/office/officeart/2005/8/layout/default"/>
    <dgm:cxn modelId="{89B91D86-BC18-4007-AD43-9E88C5F62D7F}" srcId="{629EE16B-50BB-48A2-A507-5619506DE131}" destId="{A877F1E1-6400-43A9-8854-B4C60D597D78}" srcOrd="1" destOrd="0" parTransId="{3A8515A0-F8E4-4D96-A1FB-1BA9F1A1B64B}" sibTransId="{782C32AA-36D4-4B1B-9CDA-18C3F41C08B8}"/>
    <dgm:cxn modelId="{0BCF708E-9493-4417-A139-6DB89A8679B7}" type="presOf" srcId="{2FEE95A0-9269-49C7-B97E-91070E023FAF}" destId="{03118949-F75B-41D6-A33D-0BD4DBA1AC73}" srcOrd="0" destOrd="0" presId="urn:microsoft.com/office/officeart/2005/8/layout/default"/>
    <dgm:cxn modelId="{D2FD4759-1386-429D-AF5E-ACAE708D353F}" srcId="{629EE16B-50BB-48A2-A507-5619506DE131}" destId="{7FE3852D-2FC3-423B-B538-7DA0756D577C}" srcOrd="0" destOrd="0" parTransId="{2319E0C6-9535-4B14-9214-8EADB3A6814E}" sibTransId="{CBF4FCAF-83A8-4EFF-B55C-66110E230B94}"/>
    <dgm:cxn modelId="{DE353EC2-CB30-40C5-8E6F-E3F738104843}" type="presOf" srcId="{7FE3852D-2FC3-423B-B538-7DA0756D577C}" destId="{FF486AA6-E0E7-48DA-9825-F08FC23F0A1F}" srcOrd="0" destOrd="0" presId="urn:microsoft.com/office/officeart/2005/8/layout/default"/>
    <dgm:cxn modelId="{20B7A564-108D-4F07-900A-B78198D326EF}" srcId="{629EE16B-50BB-48A2-A507-5619506DE131}" destId="{DFDFE25B-D3A5-43B4-A28E-1A5E7462DACC}" srcOrd="3" destOrd="0" parTransId="{5BD20806-A00C-4A58-A796-AC1EC53C55BC}" sibTransId="{CFF94F9A-7863-42AD-8185-69A852C67347}"/>
    <dgm:cxn modelId="{3104735E-300F-4D4A-8C53-55AB6013F64A}" type="presParOf" srcId="{3EC98BEF-7CA3-40EC-A9F5-12B8B787CF7A}" destId="{FF486AA6-E0E7-48DA-9825-F08FC23F0A1F}" srcOrd="0" destOrd="0" presId="urn:microsoft.com/office/officeart/2005/8/layout/default"/>
    <dgm:cxn modelId="{7760B24D-5D92-4A4C-AAF8-7CB14968470B}" type="presParOf" srcId="{3EC98BEF-7CA3-40EC-A9F5-12B8B787CF7A}" destId="{FA2E48C5-D7E8-4589-AE93-88C242BA4559}" srcOrd="1" destOrd="0" presId="urn:microsoft.com/office/officeart/2005/8/layout/default"/>
    <dgm:cxn modelId="{E1FA39BE-2C76-402B-B4B3-7A4CF96CF40D}" type="presParOf" srcId="{3EC98BEF-7CA3-40EC-A9F5-12B8B787CF7A}" destId="{77BBF878-5D18-4557-AF89-BFB627208DB0}" srcOrd="2" destOrd="0" presId="urn:microsoft.com/office/officeart/2005/8/layout/default"/>
    <dgm:cxn modelId="{9A281BA9-95C1-4A02-90E9-800E18B08F06}" type="presParOf" srcId="{3EC98BEF-7CA3-40EC-A9F5-12B8B787CF7A}" destId="{EA10899A-C3E4-4DFA-AB5D-FBB07061CE72}" srcOrd="3" destOrd="0" presId="urn:microsoft.com/office/officeart/2005/8/layout/default"/>
    <dgm:cxn modelId="{D798D75C-B6EE-4E06-A2B3-FEB0C3698328}" type="presParOf" srcId="{3EC98BEF-7CA3-40EC-A9F5-12B8B787CF7A}" destId="{03118949-F75B-41D6-A33D-0BD4DBA1AC73}" srcOrd="4" destOrd="0" presId="urn:microsoft.com/office/officeart/2005/8/layout/default"/>
    <dgm:cxn modelId="{3E1FB3BB-82B8-480C-8DCD-086BB0679D9F}" type="presParOf" srcId="{3EC98BEF-7CA3-40EC-A9F5-12B8B787CF7A}" destId="{6CC942DC-80A7-4BBB-AD05-D45C2294EC5C}" srcOrd="5" destOrd="0" presId="urn:microsoft.com/office/officeart/2005/8/layout/default"/>
    <dgm:cxn modelId="{AEFEE5CE-6280-4A98-8CDB-099B07449014}" type="presParOf" srcId="{3EC98BEF-7CA3-40EC-A9F5-12B8B787CF7A}" destId="{FA72A16E-FDC5-498E-97FC-10B4C6A95CCB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A10C0D-8B6F-48BD-BF4F-CCDE75398579}">
      <dsp:nvSpPr>
        <dsp:cNvPr id="0" name=""/>
        <dsp:cNvSpPr/>
      </dsp:nvSpPr>
      <dsp:spPr>
        <a:xfrm>
          <a:off x="3102887" y="3442979"/>
          <a:ext cx="2862024" cy="286202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600" kern="1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হজের ফরজ </a:t>
          </a:r>
          <a:endParaRPr lang="en-US" sz="3600" kern="1200" dirty="0">
            <a:solidFill>
              <a:srgbClr val="FF0000"/>
            </a:solidFill>
            <a:latin typeface="NikoshBAN" pitchFamily="2" charset="0"/>
            <a:cs typeface="NikoshBAN" pitchFamily="2" charset="0"/>
          </a:endParaRPr>
        </a:p>
      </dsp:txBody>
      <dsp:txXfrm>
        <a:off x="3522021" y="3862113"/>
        <a:ext cx="2023756" cy="2023756"/>
      </dsp:txXfrm>
    </dsp:sp>
    <dsp:sp modelId="{829E970C-8FBA-43C8-AEA7-016E65DBF2B3}">
      <dsp:nvSpPr>
        <dsp:cNvPr id="0" name=""/>
        <dsp:cNvSpPr/>
      </dsp:nvSpPr>
      <dsp:spPr>
        <a:xfrm rot="11029511">
          <a:off x="1357618" y="4309085"/>
          <a:ext cx="1654235" cy="815676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CBD70E-A6ED-4BF0-A6D1-56C544041EC3}">
      <dsp:nvSpPr>
        <dsp:cNvPr id="0" name=""/>
        <dsp:cNvSpPr/>
      </dsp:nvSpPr>
      <dsp:spPr>
        <a:xfrm>
          <a:off x="0" y="3574175"/>
          <a:ext cx="2718923" cy="217513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600" kern="12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rPr>
            <a:t>ইহরাম বাধা </a:t>
          </a:r>
          <a:endParaRPr lang="en-US" sz="3600" kern="1200" dirty="0">
            <a:solidFill>
              <a:srgbClr val="FFFF00"/>
            </a:solidFill>
            <a:latin typeface="NikoshBAN" pitchFamily="2" charset="0"/>
            <a:cs typeface="NikoshBAN" pitchFamily="2" charset="0"/>
          </a:endParaRPr>
        </a:p>
      </dsp:txBody>
      <dsp:txXfrm>
        <a:off x="63708" y="3637883"/>
        <a:ext cx="2591507" cy="2047722"/>
      </dsp:txXfrm>
    </dsp:sp>
    <dsp:sp modelId="{B31566AC-F827-4BA4-8FA6-6F6B90F69BD2}">
      <dsp:nvSpPr>
        <dsp:cNvPr id="0" name=""/>
        <dsp:cNvSpPr/>
      </dsp:nvSpPr>
      <dsp:spPr>
        <a:xfrm rot="5674212" flipH="1">
          <a:off x="3727492" y="2131118"/>
          <a:ext cx="1239513" cy="815676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1063560"/>
            <a:satOff val="-11946"/>
            <a:lumOff val="-254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24EFB8-98F3-48F3-A976-AB247E25AEC4}">
      <dsp:nvSpPr>
        <dsp:cNvPr id="0" name=""/>
        <dsp:cNvSpPr/>
      </dsp:nvSpPr>
      <dsp:spPr>
        <a:xfrm>
          <a:off x="2831582" y="1347990"/>
          <a:ext cx="2901226" cy="754251"/>
        </a:xfrm>
        <a:prstGeom prst="roundRect">
          <a:avLst>
            <a:gd name="adj" fmla="val 10000"/>
          </a:avLst>
        </a:prstGeom>
        <a:solidFill>
          <a:schemeClr val="accent5">
            <a:hueOff val="1063560"/>
            <a:satOff val="-11946"/>
            <a:lumOff val="-254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kern="1200" dirty="0" smtClean="0">
              <a:latin typeface="NikoshBAN" pitchFamily="2" charset="0"/>
              <a:cs typeface="NikoshBAN" pitchFamily="2" charset="0"/>
            </a:rPr>
            <a:t>তওয়াফ করা </a:t>
          </a:r>
          <a:endParaRPr lang="en-US" sz="2400" kern="1200" dirty="0">
            <a:latin typeface="NikoshBAN" pitchFamily="2" charset="0"/>
            <a:cs typeface="NikoshBAN" pitchFamily="2" charset="0"/>
          </a:endParaRPr>
        </a:p>
      </dsp:txBody>
      <dsp:txXfrm>
        <a:off x="2853673" y="1370081"/>
        <a:ext cx="2857044" cy="710069"/>
      </dsp:txXfrm>
    </dsp:sp>
    <dsp:sp modelId="{408FB614-F53B-4CAF-9EE9-D06EA8071F34}">
      <dsp:nvSpPr>
        <dsp:cNvPr id="0" name=""/>
        <dsp:cNvSpPr/>
      </dsp:nvSpPr>
      <dsp:spPr>
        <a:xfrm rot="20511014">
          <a:off x="5948623" y="3706604"/>
          <a:ext cx="1804608" cy="815676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2127120"/>
            <a:satOff val="-23891"/>
            <a:lumOff val="-509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4DA69D-6FA7-40AE-837A-BF77BAE7CF44}">
      <dsp:nvSpPr>
        <dsp:cNvPr id="0" name=""/>
        <dsp:cNvSpPr/>
      </dsp:nvSpPr>
      <dsp:spPr>
        <a:xfrm>
          <a:off x="6348876" y="2745803"/>
          <a:ext cx="2718923" cy="2175138"/>
        </a:xfrm>
        <a:prstGeom prst="roundRect">
          <a:avLst>
            <a:gd name="adj" fmla="val 10000"/>
          </a:avLst>
        </a:prstGeom>
        <a:solidFill>
          <a:schemeClr val="accent5">
            <a:hueOff val="2127120"/>
            <a:satOff val="-23891"/>
            <a:lumOff val="-50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600" kern="12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rPr>
            <a:t>যিয়ারত করা </a:t>
          </a:r>
          <a:endParaRPr lang="en-US" sz="3600" kern="1200" dirty="0">
            <a:solidFill>
              <a:srgbClr val="7030A0"/>
            </a:solidFill>
            <a:latin typeface="NikoshBAN" pitchFamily="2" charset="0"/>
            <a:cs typeface="NikoshBAN" pitchFamily="2" charset="0"/>
          </a:endParaRPr>
        </a:p>
      </dsp:txBody>
      <dsp:txXfrm>
        <a:off x="6412584" y="2809511"/>
        <a:ext cx="2591507" cy="20477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4998C-61B8-41CA-90F7-55211A0A011C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454F8-BFBC-4BD3-8F07-01A47FCFD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65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454F8-BFBC-4BD3-8F07-01A47FCFDB7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197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454F8-BFBC-4BD3-8F07-01A47FCFDB7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453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2D90-8A80-43F0-9141-DD9883833A57}" type="datetime1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s-IN" smtClean="0"/>
              <a:t>আব্দুল গফুর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39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8CA4B-4785-4C0A-8C49-21B0A3E30D17}" type="datetime1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s-IN" smtClean="0"/>
              <a:t>আব্দুল গফুর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317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FE0E-4A08-4E10-BA57-2055D7E7A311}" type="datetime1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s-IN" smtClean="0"/>
              <a:t>আব্দুল গফুর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804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8470A-F1AA-4B25-9441-7D3A2CBBAD31}" type="datetime1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s-IN" smtClean="0"/>
              <a:t>আব্দুল গফুর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155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A759-87FF-4308-B2F7-9BDFF3D80FA9}" type="datetime1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s-IN" smtClean="0"/>
              <a:t>আব্দুল গফুর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094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1286-D1A1-4F91-BE5F-70C871B12821}" type="datetime1">
              <a:rPr lang="en-US" smtClean="0"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s-IN" smtClean="0"/>
              <a:t>আব্দুল গফুর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04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C9CF6-612D-47DF-B552-6D771CF383A6}" type="datetime1">
              <a:rPr lang="en-US" smtClean="0"/>
              <a:t>11/16/2019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s-IN" smtClean="0"/>
              <a:t>আব্দুল গফুর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673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EA6A3-59A0-4ED2-A1C4-CEF8530B8411}" type="datetime1">
              <a:rPr lang="en-US" smtClean="0"/>
              <a:t>11/16/2019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s-IN" smtClean="0"/>
              <a:t>আব্দুল গফুর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0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18FCB-03C9-4757-81D7-4F1BC52D0B97}" type="datetime1">
              <a:rPr lang="en-US" smtClean="0"/>
              <a:t>11/16/2019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as-IN" smtClean="0"/>
              <a:t>আব্দুল গফুর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183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82C6DC65-938D-4FC0-A845-10E8F4877B51}" type="datetime1">
              <a:rPr lang="en-US" smtClean="0"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as-IN" smtClean="0"/>
              <a:t>আব্দুল গফুর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965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E625D-991F-42AE-AE12-3C184DBB9594}" type="datetime1">
              <a:rPr lang="en-US" smtClean="0"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s-IN" smtClean="0"/>
              <a:t>আব্দুল গফুর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173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3395540-5A0B-4C9C-AE87-D651437878FA}" type="datetime1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as-IN" smtClean="0"/>
              <a:t>আব্দুল গফুর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042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2862" y="1846263"/>
            <a:ext cx="4022725" cy="4022725"/>
          </a:xfrm>
        </p:spPr>
      </p:pic>
      <p:sp>
        <p:nvSpPr>
          <p:cNvPr id="4" name="Rectangle 3"/>
          <p:cNvSpPr/>
          <p:nvPr/>
        </p:nvSpPr>
        <p:spPr>
          <a:xfrm>
            <a:off x="457200" y="304800"/>
            <a:ext cx="8305800" cy="1143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আজ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95400" y="152400"/>
            <a:ext cx="7086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শুভ</a:t>
            </a:r>
            <a:r>
              <a:rPr lang="en-US" sz="8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সকাল</a:t>
            </a:r>
            <a:r>
              <a:rPr lang="bn-IN" sz="8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115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C14BC-8D97-4A2E-815A-DDC24D96E9D3}" type="datetime1">
              <a:rPr lang="en-US" smtClean="0"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s-IN" smtClean="0"/>
              <a:t>আব্দুল গফুর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600200" y="457200"/>
            <a:ext cx="5181600" cy="2638425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54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r>
              <a:rPr lang="bn-IN" sz="5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4572000"/>
            <a:ext cx="8077200" cy="9233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হজের ওয়াজিব গুলো লিখ।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Up-Down Arrow 1"/>
          <p:cNvSpPr/>
          <p:nvPr/>
        </p:nvSpPr>
        <p:spPr>
          <a:xfrm>
            <a:off x="4218708" y="3095625"/>
            <a:ext cx="658091" cy="147637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EAAB1-2FAB-4EBD-8006-42764FC921A5}" type="datetime1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s-IN" smtClean="0"/>
              <a:t>আব্দুল গফুর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Direct Access Storage 2"/>
          <p:cNvSpPr/>
          <p:nvPr/>
        </p:nvSpPr>
        <p:spPr>
          <a:xfrm>
            <a:off x="1828800" y="381000"/>
            <a:ext cx="5791200" cy="1295400"/>
          </a:xfrm>
          <a:prstGeom prst="flowChartMagneticDrum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bn-IN" sz="6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905000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১) হজ অর্থ কি ? 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976816921"/>
              </p:ext>
            </p:extLst>
          </p:nvPr>
        </p:nvGraphicFramePr>
        <p:xfrm>
          <a:off x="762000" y="2590800"/>
          <a:ext cx="8001000" cy="121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5800" y="3733800"/>
            <a:ext cx="502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 smtClean="0"/>
              <a:t>২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)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হজের ওয়াজিব কাজ কয়টি?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28700" y="4441686"/>
            <a:ext cx="1752600" cy="6858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(ক) ৫টি	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048000" y="4419600"/>
            <a:ext cx="1752600" cy="6858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(খ) ৩টি	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05400" y="4419600"/>
            <a:ext cx="1752600" cy="685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(গ) ৭টি	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162800" y="4419600"/>
            <a:ext cx="17526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(ঘ)১০টি</a:t>
            </a: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	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087DF-9518-4E81-9B45-30D51B41A05F}" type="datetime1">
              <a:rPr lang="en-US" smtClean="0"/>
              <a:t>11/16/2019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s-IN" smtClean="0"/>
              <a:t>আব্দুল গফুর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Graphic spid="5" grpId="0">
        <p:bldAsOne/>
      </p:bldGraphic>
      <p:bldP spid="6" grpId="0"/>
      <p:bldP spid="7" grpId="0" animBg="1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eft-Right Arrow 2"/>
          <p:cNvSpPr/>
          <p:nvPr/>
        </p:nvSpPr>
        <p:spPr>
          <a:xfrm>
            <a:off x="2133600" y="-394855"/>
            <a:ext cx="4191000" cy="1676400"/>
          </a:xfrm>
          <a:prstGeom prst="left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বাড়িরকাজ</a:t>
            </a:r>
            <a:r>
              <a:rPr lang="bn-IN" sz="7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ঘ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990600"/>
            <a:ext cx="7315200" cy="418728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578427" y="5157100"/>
            <a:ext cx="8153400" cy="156966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4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হজ পালনের নিয়মগুলো লিখে আনবে। </a:t>
            </a:r>
            <a:endParaRPr lang="en-US" sz="48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84317-655F-4146-8184-0FE46A609ECD}" type="datetime1">
              <a:rPr lang="en-US" smtClean="0"/>
              <a:t>11/16/2019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s-IN" smtClean="0"/>
              <a:t>আব্দুল গফুর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304800"/>
            <a:ext cx="853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8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সবাইকে ধন্যবাদ </a:t>
            </a:r>
            <a:endParaRPr lang="en-US" sz="8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7800"/>
            <a:ext cx="9144000" cy="6248399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880F-1FD8-4D58-9CB3-0D58AA54DD0A}" type="datetime1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s-IN" smtClean="0"/>
              <a:t>আব্দুল গফুর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4636"/>
            <a:ext cx="9525000" cy="6858000"/>
          </a:xfrm>
          <a:prstGeom prst="rect">
            <a:avLst/>
          </a:prstGeom>
          <a:solidFill>
            <a:schemeClr val="bg2"/>
          </a:solidFill>
          <a:ln w="57150">
            <a:solidFill>
              <a:srgbClr val="FF0000"/>
            </a:solidFill>
          </a:ln>
          <a:scene3d>
            <a:camera prst="obliqueBottomLef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lowchart: Alternate Process 5"/>
          <p:cNvSpPr/>
          <p:nvPr/>
        </p:nvSpPr>
        <p:spPr>
          <a:xfrm>
            <a:off x="228600" y="152400"/>
            <a:ext cx="4267200" cy="118456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/>
              <a:t>শিক্ষক পরিচিতি</a:t>
            </a:r>
            <a:endParaRPr lang="en-US" sz="4400" dirty="0"/>
          </a:p>
        </p:txBody>
      </p:sp>
      <p:sp>
        <p:nvSpPr>
          <p:cNvPr id="7" name="Rounded Rectangle 6"/>
          <p:cNvSpPr/>
          <p:nvPr/>
        </p:nvSpPr>
        <p:spPr>
          <a:xfrm>
            <a:off x="4727864" y="152400"/>
            <a:ext cx="4416136" cy="11845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5400" dirty="0" smtClean="0"/>
              <a:t>পাঠ পরিচিতি</a:t>
            </a:r>
            <a:endParaRPr lang="en-US" sz="5400" dirty="0"/>
          </a:p>
        </p:txBody>
      </p:sp>
      <p:sp>
        <p:nvSpPr>
          <p:cNvPr id="8" name="Oval 7"/>
          <p:cNvSpPr/>
          <p:nvPr/>
        </p:nvSpPr>
        <p:spPr>
          <a:xfrm>
            <a:off x="-228600" y="1295401"/>
            <a:ext cx="5562600" cy="502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0050" lvl="1">
              <a:defRPr/>
            </a:pPr>
            <a:r>
              <a:rPr lang="bn-BD" sz="44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</a:t>
            </a:r>
            <a:r>
              <a:rPr lang="en-US" sz="44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আব্দুল</a:t>
            </a:r>
            <a:r>
              <a:rPr lang="en-US" sz="44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গফুর</a:t>
            </a:r>
            <a:endParaRPr lang="bn-BD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400050" lvl="1">
              <a:defRPr/>
            </a:pPr>
            <a:r>
              <a:rPr lang="bn-BD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</a:t>
            </a:r>
            <a:r>
              <a:rPr lang="en-US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bn-IN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ী সুপার</a:t>
            </a:r>
            <a:r>
              <a:rPr lang="bn-BD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marL="400050" lvl="1">
              <a:defRPr/>
            </a:pPr>
            <a:r>
              <a:rPr lang="bn-IN" sz="36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গোপালপুর </a:t>
            </a:r>
            <a:r>
              <a:rPr lang="bn-IN" sz="36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ইছাপুর আমিনিয়া দাখিল </a:t>
            </a:r>
            <a:r>
              <a:rPr lang="bn-IN" sz="36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মাদ্রাসা</a:t>
            </a:r>
            <a:endParaRPr lang="en-US" sz="3600" dirty="0" smtClean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400050" lvl="1">
              <a:defRPr/>
            </a:pP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শার্শা</a:t>
            </a:r>
            <a:r>
              <a:rPr lang="bn-IN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যশোহর</a:t>
            </a:r>
            <a:endParaRPr lang="en-US" sz="2400" dirty="0" smtClean="0">
              <a:solidFill>
                <a:srgbClr val="7030A0"/>
              </a:solidFill>
            </a:endParaRPr>
          </a:p>
          <a:p>
            <a:pPr algn="ctr"/>
            <a:endParaRPr lang="en-US" sz="2800" dirty="0"/>
          </a:p>
        </p:txBody>
      </p:sp>
      <p:sp>
        <p:nvSpPr>
          <p:cNvPr id="9" name="Oval 8"/>
          <p:cNvSpPr/>
          <p:nvPr/>
        </p:nvSpPr>
        <p:spPr>
          <a:xfrm>
            <a:off x="5219700" y="1336964"/>
            <a:ext cx="4343400" cy="52924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/>
              <a:t> শ্রেণী –অষ্টম </a:t>
            </a:r>
          </a:p>
          <a:p>
            <a:pPr algn="ctr"/>
            <a:r>
              <a:rPr lang="bn-IN" sz="2800" dirty="0" smtClean="0"/>
              <a:t>বিষয়- কুরআন মাজীদ ও তাজবীদ</a:t>
            </a:r>
          </a:p>
          <a:p>
            <a:pPr algn="ctr"/>
            <a:r>
              <a:rPr lang="bn-IN" sz="2800" dirty="0" smtClean="0"/>
              <a:t>অধ্যায়-তৃতীয়  </a:t>
            </a:r>
          </a:p>
          <a:p>
            <a:pPr algn="ctr"/>
            <a:r>
              <a:rPr lang="bn-IN" sz="2800" dirty="0" smtClean="0"/>
              <a:t>পাঠ-প্রথম</a:t>
            </a:r>
          </a:p>
          <a:p>
            <a:pPr algn="ctr"/>
            <a:r>
              <a:rPr lang="bn-IN" sz="2800" dirty="0" smtClean="0"/>
              <a:t>সময়- ৪৫ মিনিট</a:t>
            </a:r>
          </a:p>
          <a:p>
            <a:pPr algn="ctr"/>
            <a:r>
              <a:rPr lang="bn-IN" sz="2800" dirty="0" smtClean="0"/>
              <a:t>তারিখ- ২৬-১০-২০১৯</a:t>
            </a:r>
            <a:endParaRPr lang="en-US" sz="28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427921"/>
            <a:ext cx="842066" cy="1010479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08AA-6E24-43D6-B2E7-2571C7C5923D}" type="datetime1">
              <a:rPr lang="en-US" smtClean="0"/>
              <a:t>11/16/2019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76200"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61889"/>
            <a:ext cx="7239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IN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 ছবিটি দেখ</a:t>
            </a:r>
            <a:r>
              <a:rPr lang="bn-IN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download (1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197594"/>
            <a:ext cx="9144000" cy="5584206"/>
          </a:xfrm>
          <a:prstGeom prst="rect">
            <a:avLst/>
          </a:prstGeom>
          <a:ln w="88900" cap="sq" cmpd="thickThin">
            <a:solidFill>
              <a:srgbClr val="FFFF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59D2-9722-4609-A9A0-F84A7EDF3614}" type="datetime1">
              <a:rPr lang="en-US" smtClean="0"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s-IN" smtClean="0"/>
              <a:t>আব্দুল গফুর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0"/>
            <a:ext cx="6477000" cy="156966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9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হজ্জ </a:t>
            </a:r>
            <a:endParaRPr lang="en-US" sz="96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images (1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569660"/>
            <a:ext cx="8534400" cy="51359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94207-DF6B-41D2-B9CB-7B2808E8EC05}" type="datetime1">
              <a:rPr lang="en-US" smtClean="0"/>
              <a:t>11/16/2019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s-IN" smtClean="0"/>
              <a:t>আব্দুল গফুর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09600" y="266700"/>
            <a:ext cx="6934200" cy="14478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bn-IN" sz="6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শেষে যা জানতে পারবে</a:t>
            </a:r>
            <a:r>
              <a:rPr lang="bn-IN" sz="2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......</a:t>
            </a:r>
            <a:endParaRPr lang="en-US" sz="28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09600" y="2514600"/>
            <a:ext cx="914400" cy="914400"/>
          </a:xfrm>
          <a:prstGeom prst="roundRect">
            <a:avLst/>
          </a:prstGeom>
          <a:solidFill>
            <a:schemeClr val="accent6"/>
          </a:solidFill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IN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447800" y="2514600"/>
            <a:ext cx="70866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হজ কী বলতে পারবে। </a:t>
            </a:r>
            <a:r>
              <a:rPr lang="bn-IN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	</a:t>
            </a:r>
            <a:r>
              <a:rPr lang="bn-IN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				</a:t>
            </a:r>
            <a:r>
              <a:rPr lang="bn-IN" dirty="0" smtClean="0">
                <a:latin typeface="NikoshBAN" pitchFamily="2" charset="0"/>
                <a:cs typeface="NikoshBAN" pitchFamily="2" charset="0"/>
              </a:rPr>
              <a:t>	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33400" y="3657600"/>
            <a:ext cx="91440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1447800" y="3657600"/>
            <a:ext cx="70866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হজের ফরজ, ওয়াজিব গুলো বর্ননা করতে পারবে</a:t>
            </a:r>
            <a:r>
              <a:rPr lang="bn-IN" b="1" dirty="0" smtClean="0">
                <a:solidFill>
                  <a:srgbClr val="FFFF00"/>
                </a:solidFill>
              </a:rPr>
              <a:t>। </a:t>
            </a:r>
            <a:r>
              <a:rPr lang="bn-IN" dirty="0" smtClean="0"/>
              <a:t>		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533400" y="4724400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</a:t>
            </a:r>
            <a:r>
              <a:rPr lang="bn-IN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447800" y="4724400"/>
            <a:ext cx="70866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হজের নিষিদ্ধ কাজ গুলো ব্যাখ্যা করতে পারবে।	 	</a:t>
            </a:r>
            <a:r>
              <a:rPr lang="bn-IN" sz="2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	</a:t>
            </a:r>
            <a:r>
              <a:rPr lang="bn-IN" sz="2000" b="1" dirty="0" smtClean="0">
                <a:latin typeface="NikoshBAN" pitchFamily="2" charset="0"/>
                <a:cs typeface="NikoshBAN" pitchFamily="2" charset="0"/>
              </a:rPr>
              <a:t>	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06C75-6762-4836-AA17-B64BF727C2CF}" type="datetime1">
              <a:rPr lang="en-US" smtClean="0"/>
              <a:t>11/16/2019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s-IN" smtClean="0"/>
              <a:t>আব্দুল গফুর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0"/>
            <a:ext cx="9144000" cy="6858000"/>
          </a:xfrm>
          <a:prstGeom prst="rect">
            <a:avLst/>
          </a:prstGeom>
          <a:solidFill>
            <a:schemeClr val="bg1"/>
          </a:solidFill>
          <a:ln w="76200">
            <a:solidFill>
              <a:srgbClr val="92D05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905000" y="838200"/>
            <a:ext cx="5867400" cy="1371600"/>
          </a:xfrm>
          <a:prstGeom prst="ellipse">
            <a:avLst/>
          </a:prstGeom>
          <a:solidFill>
            <a:schemeClr val="bg2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হজ অর্থ </a:t>
            </a:r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own Arrow 3"/>
          <p:cNvSpPr/>
          <p:nvPr/>
        </p:nvSpPr>
        <p:spPr>
          <a:xfrm rot="19676932">
            <a:off x="5575792" y="1990395"/>
            <a:ext cx="484632" cy="10339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 rot="1447553">
            <a:off x="3886200" y="21336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49036" y="3047999"/>
            <a:ext cx="3886200" cy="3657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সংসং কল্প 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105400" y="3060270"/>
            <a:ext cx="3521680" cy="364533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ইচ্ছ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95400" y="4057471"/>
            <a:ext cx="32926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সংকল্প করা 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8384" y="4057472"/>
            <a:ext cx="3424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ইচ্ছা </a:t>
            </a:r>
            <a:r>
              <a:rPr lang="bn-IN" sz="5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করা </a:t>
            </a:r>
            <a:endParaRPr lang="en-US" sz="54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ACF97-A7DC-4A5E-AC1D-8A49820B241C}" type="datetime1">
              <a:rPr lang="en-US" smtClean="0"/>
              <a:t>11/16/2019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s-IN" smtClean="0"/>
              <a:t>আব্দুল গফুর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381000"/>
            <a:ext cx="9144000" cy="470898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bn-IN" sz="6000" b="1" u="sng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IN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নির্দিষ্ট দিনসমুহে নির্ধারিত পদ্ধতিতে আল্লাহর নৈকট্যও সন্তুষ্টি  লাভের উদ্দেশ্যে পবিত্র কাবা ঘর ও সংশ্লিষ্ট স্থানসমুহে বিশেষ কার্যাদি সম্পাদন করাকে হজ বলে। 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79A6-1645-4E75-A8B5-2F16BDFFFC34}" type="datetime1">
              <a:rPr lang="en-US" smtClean="0"/>
              <a:t>11/16/2019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s-IN" smtClean="0"/>
              <a:t>আব্দুল গফুর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838613199"/>
              </p:ext>
            </p:extLst>
          </p:nvPr>
        </p:nvGraphicFramePr>
        <p:xfrm>
          <a:off x="76200" y="152400"/>
          <a:ext cx="9067800" cy="693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46546-E393-4245-873F-8167A91410DD}" type="datetime1">
              <a:rPr lang="en-US" smtClean="0"/>
              <a:t>11/16/2019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s-IN" smtClean="0"/>
              <a:t>আব্দুল গফুর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914400" y="228600"/>
            <a:ext cx="7543800" cy="1295400"/>
          </a:xfrm>
          <a:prstGeom prst="horizontalScroll">
            <a:avLst>
              <a:gd name="adj" fmla="val 3282"/>
            </a:avLst>
          </a:prstGeom>
          <a:solidFill>
            <a:schemeClr val="accent2">
              <a:lumMod val="20000"/>
              <a:lumOff val="80000"/>
            </a:schemeClr>
          </a:solidFill>
          <a:ln w="76200"/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হজের ওয়াজিব সাতটি 	</a:t>
            </a:r>
            <a:r>
              <a:rPr lang="bn-IN" sz="1100" dirty="0" smtClean="0">
                <a:solidFill>
                  <a:schemeClr val="bg2">
                    <a:lumMod val="10000"/>
                  </a:schemeClr>
                </a:solidFill>
              </a:rPr>
              <a:t>		</a:t>
            </a:r>
            <a:endParaRPr lang="en-US" sz="11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90600" y="1524000"/>
            <a:ext cx="7467600" cy="76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9050"/>
          <a:scene3d>
            <a:camera prst="perspectiveBelow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১)আরাফার ময়দান  হতে আসার সময়  মুযদালিফায়  অবস্থান করা। 					</a:t>
            </a:r>
            <a:endParaRPr lang="en-US" sz="2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25236" y="2234046"/>
            <a:ext cx="7391400" cy="6858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IN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) সাফা ও মারোয়া পাহারের মাঝখানে দৌড়ানো।  	</a:t>
            </a:r>
            <a:r>
              <a:rPr lang="bn-IN" sz="1600" dirty="0" smtClean="0"/>
              <a:t>	</a:t>
            </a:r>
            <a:endParaRPr lang="en-US" sz="1600" dirty="0"/>
          </a:p>
        </p:txBody>
      </p:sp>
      <p:sp>
        <p:nvSpPr>
          <p:cNvPr id="9" name="Rounded Rectangle 8"/>
          <p:cNvSpPr/>
          <p:nvPr/>
        </p:nvSpPr>
        <p:spPr>
          <a:xfrm>
            <a:off x="1028700" y="3020292"/>
            <a:ext cx="7315200" cy="609600"/>
          </a:xfrm>
          <a:prstGeom prst="roundRect">
            <a:avLst>
              <a:gd name="adj" fmla="val 0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৩) </a:t>
            </a:r>
            <a:r>
              <a:rPr lang="bn-IN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শয়তান কে কংকর নিক্ষেপ করা। 	</a:t>
            </a:r>
            <a:r>
              <a:rPr lang="bn-IN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</a:t>
            </a:r>
            <a:r>
              <a:rPr lang="bn-IN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063336" y="3667993"/>
            <a:ext cx="7315200" cy="6096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৪) বিদায়ি তাওয়াফ করা। 	</a:t>
            </a:r>
            <a:r>
              <a:rPr lang="bn-IN" dirty="0" smtClean="0">
                <a:solidFill>
                  <a:srgbClr val="FF0000"/>
                </a:solidFill>
              </a:rPr>
              <a:t>				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600200" y="4402285"/>
            <a:ext cx="6172200" cy="6096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৫) মাথামুড়ানো বা চুল কাটা </a:t>
            </a:r>
            <a:r>
              <a:rPr lang="bn-IN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	</a:t>
            </a:r>
            <a:r>
              <a:rPr lang="bn-IN" sz="1600" dirty="0" smtClean="0"/>
              <a:t>			</a:t>
            </a:r>
            <a:endParaRPr lang="en-US" sz="1600" dirty="0"/>
          </a:p>
        </p:txBody>
      </p:sp>
      <p:sp>
        <p:nvSpPr>
          <p:cNvPr id="12" name="Rounded Rectangle 11"/>
          <p:cNvSpPr/>
          <p:nvPr/>
        </p:nvSpPr>
        <p:spPr>
          <a:xfrm>
            <a:off x="2209800" y="5032667"/>
            <a:ext cx="4953000" cy="6858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৬) কুরবানি করা।  </a:t>
            </a: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	</a:t>
            </a:r>
            <a:r>
              <a:rPr lang="bn-IN" dirty="0" smtClean="0"/>
              <a:t>			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2590800" y="5739249"/>
            <a:ext cx="4191000" cy="609600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৭) দম দেওয়া।  	</a:t>
            </a:r>
            <a:r>
              <a:rPr lang="bn-IN" dirty="0" smtClean="0"/>
              <a:t>		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4A24-998F-4C8A-810C-1FB8372DF77D}" type="datetime1">
              <a:rPr lang="en-US" smtClean="0"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s-IN" smtClean="0"/>
              <a:t>আব্দুল গফুর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343</TotalTime>
  <Words>270</Words>
  <Application>Microsoft Office PowerPoint</Application>
  <PresentationFormat>On-screen Show (4:3)</PresentationFormat>
  <Paragraphs>86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Calibri Light</vt:lpstr>
      <vt:lpstr>NikoshBAN</vt:lpstr>
      <vt:lpstr>Vrinda</vt:lpstr>
      <vt:lpstr>Retrospect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JSTV</dc:creator>
  <cp:lastModifiedBy>abdul mannan</cp:lastModifiedBy>
  <cp:revision>32</cp:revision>
  <dcterms:created xsi:type="dcterms:W3CDTF">2019-10-01T01:42:52Z</dcterms:created>
  <dcterms:modified xsi:type="dcterms:W3CDTF">2019-11-16T10:04:22Z</dcterms:modified>
</cp:coreProperties>
</file>