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60" r:id="rId2"/>
    <p:sldId id="261" r:id="rId3"/>
    <p:sldId id="263" r:id="rId4"/>
    <p:sldId id="264" r:id="rId5"/>
    <p:sldId id="265" r:id="rId6"/>
    <p:sldId id="256" r:id="rId7"/>
    <p:sldId id="276" r:id="rId8"/>
    <p:sldId id="277" r:id="rId9"/>
    <p:sldId id="278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57DB3-E42E-4E05-8DC7-20BFC6A2651F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93729-ABA5-405A-8979-BDB7C8559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0CBD7-3C4A-44B6-80DA-01F41944BD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1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FFB6C-5DF5-4F13-8746-A3B4A29609A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0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1"/>
            <a:ext cx="8229600" cy="6248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57188" y="990600"/>
            <a:ext cx="6429624" cy="1569660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9600" b="1" dirty="0" smtClean="0">
                <a:ln/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9600" b="1" dirty="0">
              <a:ln/>
            </a:endParaRPr>
          </a:p>
        </p:txBody>
      </p:sp>
    </p:spTree>
    <p:extLst>
      <p:ext uri="{BB962C8B-B14F-4D97-AF65-F5344CB8AC3E}">
        <p14:creationId xmlns:p14="http://schemas.microsoft.com/office/powerpoint/2010/main" val="355760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241995"/>
            <a:ext cx="8839200" cy="1715869"/>
            <a:chOff x="76200" y="241995"/>
            <a:chExt cx="8839200" cy="1715869"/>
          </a:xfrm>
        </p:grpSpPr>
        <p:sp>
          <p:nvSpPr>
            <p:cNvPr id="3" name="Round Diagonal Corner Rectangle 2"/>
            <p:cNvSpPr/>
            <p:nvPr/>
          </p:nvSpPr>
          <p:spPr>
            <a:xfrm>
              <a:off x="76200" y="241995"/>
              <a:ext cx="8839200" cy="15240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165673" y="381000"/>
              <a:ext cx="2010487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bn-BD" sz="6000" b="1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6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989618" y="1219200"/>
              <a:ext cx="168332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NikoshBAN" pitchFamily="2" charset="0"/>
                </a:rPr>
                <a:t>সময়ঃ ৩ মিনিট 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28800" y="3747647"/>
            <a:ext cx="4031600" cy="990600"/>
            <a:chOff x="1219200" y="609600"/>
            <a:chExt cx="7239000" cy="990600"/>
          </a:xfrm>
        </p:grpSpPr>
        <p:sp>
          <p:nvSpPr>
            <p:cNvPr id="8" name="Rounded Rectangle 7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1524001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bn-IN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২</a:t>
                  </a:r>
                  <a:r>
                    <a:rPr lang="en-US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.</a:t>
                  </a:r>
                  <a14:m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(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𝒂</m:t>
                          </m:r>
                          <m:r>
                            <a:rPr lang="bn-IN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𝒃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= ?</m:t>
                      </m:r>
                    </m:oMath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1" y="720179"/>
                  <a:ext cx="6629400" cy="7847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5776" t="-18605" r="-9241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1828800" y="2452255"/>
            <a:ext cx="4031600" cy="990600"/>
            <a:chOff x="1219200" y="609600"/>
            <a:chExt cx="7239000" cy="990600"/>
          </a:xfrm>
        </p:grpSpPr>
        <p:sp>
          <p:nvSpPr>
            <p:cNvPr id="11" name="Rounded Rectangle 10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bn-IN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১</a:t>
                  </a:r>
                  <a:r>
                    <a:rPr lang="en-US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.</a:t>
                  </a:r>
                  <a14:m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(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𝒃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= ?</m:t>
                      </m:r>
                    </m:oMath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5446" t="-18605" r="-8911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2408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 Arrow 2"/>
          <p:cNvSpPr/>
          <p:nvPr/>
        </p:nvSpPr>
        <p:spPr>
          <a:xfrm>
            <a:off x="1419046" y="228599"/>
            <a:ext cx="6147495" cy="12828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tx1"/>
                </a:solidFill>
              </a:rPr>
              <a:t>বাড়ীর কাজ </a:t>
            </a:r>
            <a:endParaRPr lang="en-US" sz="4000" b="1" dirty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57200" y="1994647"/>
            <a:ext cx="8686800" cy="1438364"/>
            <a:chOff x="457200" y="347617"/>
            <a:chExt cx="8682807" cy="1438364"/>
          </a:xfrm>
        </p:grpSpPr>
        <p:sp>
          <p:nvSpPr>
            <p:cNvPr id="16" name="Round Diagonal Corner Rectangle 15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485600" y="685800"/>
                  <a:ext cx="865440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𝑥𝑦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সূত্রের সাহায্যে বর্গ নির্নয় কর </a:t>
                  </a:r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8654407" cy="6463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183" t="-18868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/>
          <p:cNvGrpSpPr/>
          <p:nvPr/>
        </p:nvGrpSpPr>
        <p:grpSpPr>
          <a:xfrm>
            <a:off x="457200" y="3871341"/>
            <a:ext cx="8267170" cy="1438364"/>
            <a:chOff x="457200" y="347617"/>
            <a:chExt cx="8263370" cy="1438364"/>
          </a:xfrm>
        </p:grpSpPr>
        <p:sp>
          <p:nvSpPr>
            <p:cNvPr id="19" name="Round Diagonal Corner Rectangle 18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5600" y="685800"/>
              <a:ext cx="79803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সমস্যা </a:t>
              </a:r>
              <a:r>
                <a:rPr lang="bn-IN" sz="3600" b="1" dirty="0" smtClean="0">
                  <a:latin typeface="NikoshBAN" pitchFamily="2" charset="0"/>
                  <a:cs typeface="NikoshBAN" pitchFamily="2" charset="0"/>
                </a:rPr>
                <a:t>-</a:t>
              </a:r>
              <a:r>
                <a:rPr lang="en-US" sz="3600" b="1" dirty="0">
                  <a:latin typeface="NikoshBAN" pitchFamily="2" charset="0"/>
                  <a:cs typeface="NikoshBAN" pitchFamily="2" charset="0"/>
                </a:rPr>
                <a:t>2</a:t>
              </a:r>
              <a:r>
                <a:rPr lang="en-US" sz="3600" b="1" dirty="0" smtClean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IN" sz="3600" b="1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6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-x-y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সূত্রের সাহায্যে বর্গ নির্নয় কর </a:t>
              </a:r>
              <a:r>
                <a:rPr lang="bn-IN" dirty="0">
                  <a:latin typeface="NikoshBAN" pitchFamily="2" charset="0"/>
                  <a:cs typeface="NikoshBAN" pitchFamily="2" charset="0"/>
                </a:rPr>
                <a:t>।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6901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9" y="403286"/>
            <a:ext cx="6071602" cy="60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cvv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556">
            <a:off x="3890740" y="1564144"/>
            <a:ext cx="771525" cy="49179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4800"/>
            <a:ext cx="8229600" cy="11233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IN" sz="7200" dirty="0" smtClean="0">
                <a:solidFill>
                  <a:srgbClr val="00B05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bn-IN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honar Bangla" panose="020B0502040204020203" pitchFamily="34" charset="0"/>
                <a:cs typeface="Shonar Bangla" panose="020B0502040204020203" pitchFamily="34" charset="0"/>
              </a:rPr>
              <a:t>পরিচিতি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532" y="3804241"/>
            <a:ext cx="3333668" cy="298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জিয়াউল হক ভূঁঞা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গণিত 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ফেনী আলীয়া কামিল মাদ্রাসা</a:t>
            </a:r>
            <a:endParaRPr lang="en-US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01830123185</a:t>
            </a:r>
            <a:endParaRPr lang="bn-IN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4" y="1572682"/>
            <a:ext cx="1932572" cy="24479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5" name="Group 4"/>
          <p:cNvGrpSpPr/>
          <p:nvPr/>
        </p:nvGrpSpPr>
        <p:grpSpPr>
          <a:xfrm>
            <a:off x="4610100" y="2105618"/>
            <a:ext cx="3838327" cy="3416320"/>
            <a:chOff x="4610100" y="2105618"/>
            <a:chExt cx="3838327" cy="3416320"/>
          </a:xfrm>
        </p:grpSpPr>
        <p:sp>
          <p:nvSpPr>
            <p:cNvPr id="3" name="TextBox 2"/>
            <p:cNvSpPr txBox="1"/>
            <p:nvPr/>
          </p:nvSpPr>
          <p:spPr>
            <a:xfrm>
              <a:off x="4790827" y="2105618"/>
              <a:ext cx="36576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4800" b="1" dirty="0" smtClean="0">
                  <a:latin typeface="NikoshBAN" pitchFamily="2" charset="0"/>
                  <a:cs typeface="NikoshBAN" pitchFamily="2" charset="0"/>
                </a:rPr>
                <a:t>পাঠ পরিচিতি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অষ্টম শ্রেণি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বিষয়ঃ গণিত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অধ্যায়ঃ চতুর্থ </a:t>
              </a:r>
              <a:endParaRPr lang="bn-IN" sz="2800" b="1" dirty="0">
                <a:latin typeface="NikoshBAN" pitchFamily="2" charset="0"/>
                <a:cs typeface="NikoshBAN" pitchFamily="2" charset="0"/>
              </a:endParaRPr>
            </a:p>
            <a:p>
              <a:r>
                <a:rPr lang="en-US" sz="2800" b="1" dirty="0" err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সময়ঃ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৫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মিনিট</a:t>
              </a:r>
              <a:endParaRPr lang="bn-IN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r>
                <a:rPr lang="bn-IN" sz="2800" b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তারিখঃ </a:t>
              </a:r>
              <a:r>
                <a:rPr lang="bn-IN" sz="2800" b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১৬/১১/১৯</a:t>
              </a:r>
              <a:endParaRPr lang="en-US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endParaRPr lang="bn-IN" sz="2800" b="1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610100" y="2128837"/>
              <a:ext cx="3657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3357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574415" y="2116478"/>
            <a:ext cx="4031600" cy="990600"/>
            <a:chOff x="1219200" y="609600"/>
            <a:chExt cx="7239000" cy="990600"/>
          </a:xfrm>
        </p:grpSpPr>
        <p:sp>
          <p:nvSpPr>
            <p:cNvPr id="4" name="Rounded Rectangle 3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Rectangle 2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𝒂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𝒃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 ?</m:t>
                        </m:r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3" name="Rectangle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1628" r="-1980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4738193" y="2205286"/>
            <a:ext cx="4496924" cy="973800"/>
            <a:chOff x="609600" y="5105400"/>
            <a:chExt cx="4572000" cy="609600"/>
          </a:xfrm>
        </p:grpSpPr>
        <p:sp>
          <p:nvSpPr>
            <p:cNvPr id="17" name="Rounded Rectangle 16"/>
            <p:cNvSpPr/>
            <p:nvPr/>
          </p:nvSpPr>
          <p:spPr>
            <a:xfrm>
              <a:off x="609600" y="5105400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09600" y="5206423"/>
                  <a:ext cx="4572000" cy="337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𝑎𝑏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5206423"/>
                  <a:ext cx="4572000" cy="33755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4607" b="-6292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/>
          <p:cNvGrpSpPr/>
          <p:nvPr/>
        </p:nvGrpSpPr>
        <p:grpSpPr>
          <a:xfrm>
            <a:off x="520243" y="2487952"/>
            <a:ext cx="4114800" cy="990600"/>
            <a:chOff x="1219200" y="609600"/>
            <a:chExt cx="7239000" cy="990600"/>
          </a:xfrm>
        </p:grpSpPr>
        <p:sp>
          <p:nvSpPr>
            <p:cNvPr id="13" name="Rounded Rectangle 12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Rectangle 13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 ?</m:t>
                        </m:r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1628" r="-485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588929" y="2292145"/>
            <a:ext cx="4031600" cy="990600"/>
            <a:chOff x="1219200" y="609600"/>
            <a:chExt cx="7239000" cy="990600"/>
          </a:xfrm>
        </p:grpSpPr>
        <p:sp>
          <p:nvSpPr>
            <p:cNvPr id="22" name="Rounded Rectangle 21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 ?</m:t>
                        </m:r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1628" r="-1650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/>
          <p:cNvGrpSpPr/>
          <p:nvPr/>
        </p:nvGrpSpPr>
        <p:grpSpPr>
          <a:xfrm>
            <a:off x="544525" y="2410585"/>
            <a:ext cx="4066236" cy="990600"/>
            <a:chOff x="1219200" y="609600"/>
            <a:chExt cx="7239000" cy="990600"/>
          </a:xfrm>
        </p:grpSpPr>
        <p:sp>
          <p:nvSpPr>
            <p:cNvPr id="25" name="Rounded Rectangle 24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𝒂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𝒃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 ?</m:t>
                        </m:r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11628" r="-1637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4666633" y="2324720"/>
            <a:ext cx="4455360" cy="973800"/>
            <a:chOff x="609600" y="5105400"/>
            <a:chExt cx="4572000" cy="609600"/>
          </a:xfrm>
        </p:grpSpPr>
        <p:sp>
          <p:nvSpPr>
            <p:cNvPr id="28" name="Rounded Rectangle 27"/>
            <p:cNvSpPr/>
            <p:nvPr/>
          </p:nvSpPr>
          <p:spPr>
            <a:xfrm>
              <a:off x="609600" y="5105400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𝑎𝑏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Group 29"/>
          <p:cNvGrpSpPr/>
          <p:nvPr/>
        </p:nvGrpSpPr>
        <p:grpSpPr>
          <a:xfrm>
            <a:off x="4620529" y="2324720"/>
            <a:ext cx="4599671" cy="973800"/>
            <a:chOff x="609600" y="5113782"/>
            <a:chExt cx="4572000" cy="609600"/>
          </a:xfrm>
        </p:grpSpPr>
        <p:sp>
          <p:nvSpPr>
            <p:cNvPr id="31" name="Rounded Rectangle 30"/>
            <p:cNvSpPr/>
            <p:nvPr/>
          </p:nvSpPr>
          <p:spPr>
            <a:xfrm>
              <a:off x="685874" y="5113782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𝑥𝑦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3" name="Group 32"/>
          <p:cNvGrpSpPr/>
          <p:nvPr/>
        </p:nvGrpSpPr>
        <p:grpSpPr>
          <a:xfrm>
            <a:off x="4602386" y="2402724"/>
            <a:ext cx="4495726" cy="973800"/>
            <a:chOff x="609600" y="5113782"/>
            <a:chExt cx="4572000" cy="609600"/>
          </a:xfrm>
        </p:grpSpPr>
        <p:sp>
          <p:nvSpPr>
            <p:cNvPr id="34" name="Rounded Rectangle 33"/>
            <p:cNvSpPr/>
            <p:nvPr/>
          </p:nvSpPr>
          <p:spPr>
            <a:xfrm>
              <a:off x="685874" y="5113782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𝑥𝑦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746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0" y="381000"/>
            <a:ext cx="8005761" cy="2179162"/>
            <a:chOff x="990600" y="381000"/>
            <a:chExt cx="8005761" cy="2179162"/>
          </a:xfrm>
        </p:grpSpPr>
        <p:sp>
          <p:nvSpPr>
            <p:cNvPr id="3" name="Rounded Rectangle 2"/>
            <p:cNvSpPr/>
            <p:nvPr/>
          </p:nvSpPr>
          <p:spPr>
            <a:xfrm>
              <a:off x="990600" y="408709"/>
              <a:ext cx="6781800" cy="12192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76400" y="399871"/>
              <a:ext cx="399019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7200" b="1" dirty="0">
                  <a:latin typeface="NikoshBAN" pitchFamily="2" charset="0"/>
                  <a:cs typeface="NikoshBAN" pitchFamily="2" charset="0"/>
                </a:rPr>
                <a:t>আজকের পাঠ</a:t>
              </a:r>
              <a:endParaRPr lang="en-US" sz="7200" dirty="0"/>
            </a:p>
          </p:txBody>
        </p:sp>
        <p:pic>
          <p:nvPicPr>
            <p:cNvPr id="4" name="Picture 2" descr="C:\Users\DOEL\Pictures\Book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48436" y="381000"/>
              <a:ext cx="2447925" cy="2179162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</p:grpSp>
      <p:grpSp>
        <p:nvGrpSpPr>
          <p:cNvPr id="9" name="Group 8"/>
          <p:cNvGrpSpPr/>
          <p:nvPr/>
        </p:nvGrpSpPr>
        <p:grpSpPr>
          <a:xfrm>
            <a:off x="609600" y="3352800"/>
            <a:ext cx="8001000" cy="1676400"/>
            <a:chOff x="609600" y="3352800"/>
            <a:chExt cx="8001000" cy="1676400"/>
          </a:xfrm>
        </p:grpSpPr>
        <p:sp>
          <p:nvSpPr>
            <p:cNvPr id="7" name="Parallelogram 6"/>
            <p:cNvSpPr/>
            <p:nvPr/>
          </p:nvSpPr>
          <p:spPr>
            <a:xfrm>
              <a:off x="609600" y="3352800"/>
              <a:ext cx="7848600" cy="1676400"/>
            </a:xfrm>
            <a:prstGeom prst="parallelogram">
              <a:avLst/>
            </a:prstGeom>
            <a:solidFill>
              <a:srgbClr val="92D050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21413" y="3683168"/>
              <a:ext cx="76891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6000" dirty="0" smtClean="0">
                  <a:latin typeface="NikoshBAN" pitchFamily="2" charset="0"/>
                  <a:cs typeface="NikoshBAN" pitchFamily="2" charset="0"/>
                </a:rPr>
                <a:t>বীজগণিতীয় সূত্রাবলি ও প্রয়োগ</a:t>
              </a:r>
              <a:endParaRPr lang="en-US" sz="60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5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" name="Flowchart: Internal Storage 1"/>
            <p:cNvSpPr/>
            <p:nvPr/>
          </p:nvSpPr>
          <p:spPr>
            <a:xfrm>
              <a:off x="0" y="0"/>
              <a:ext cx="9144000" cy="6858000"/>
            </a:xfrm>
            <a:prstGeom prst="flowChartInternalStorage">
              <a:avLst/>
            </a:prstGeom>
            <a:ln w="76200" cmpd="tri">
              <a:solidFill>
                <a:schemeClr val="tx1">
                  <a:alpha val="8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524000" y="207818"/>
              <a:ext cx="541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>
                  <a:latin typeface="Nikosh" pitchFamily="2" charset="0"/>
                  <a:cs typeface="Nikosh" pitchFamily="2" charset="0"/>
                </a:rPr>
                <a:t>পাঠ শেষে শিক্ষার্থীরা</a:t>
              </a:r>
              <a:r>
                <a:rPr lang="bn-IN" sz="4000" b="1" dirty="0">
                  <a:latin typeface="Nikosh" pitchFamily="2" charset="0"/>
                  <a:cs typeface="Nikosh" pitchFamily="2" charset="0"/>
                </a:rPr>
                <a:t>------ </a:t>
              </a:r>
              <a:endParaRPr lang="en-US" sz="4000" b="1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95400" y="12192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১।   বর্গের সূত্র প্রয়োগ করে বীজগাণিতীয়      	রাশির সমাধান করতে পারবে ।</a:t>
            </a:r>
            <a:endParaRPr lang="bn-IN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 Diagonal Corner Rectangle 41"/>
          <p:cNvSpPr/>
          <p:nvPr/>
        </p:nvSpPr>
        <p:spPr>
          <a:xfrm>
            <a:off x="698477" y="2514600"/>
            <a:ext cx="7150123" cy="373802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907073" y="2184466"/>
                <a:ext cx="7137446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3600" b="1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IN" sz="3600" b="1" dirty="0" smtClean="0">
                    <a:latin typeface="NikoshBAN" pitchFamily="2" charset="0"/>
                    <a:cs typeface="NikoshBAN" pitchFamily="2" charset="0"/>
                  </a:rPr>
                  <a:t>সমাধান </a:t>
                </a:r>
                <a:r>
                  <a:rPr lang="en-US" sz="3600" b="1" dirty="0" smtClean="0">
                    <a:latin typeface="NikoshBAN" pitchFamily="2" charset="0"/>
                    <a:cs typeface="NikoshBAN" pitchFamily="2" charset="0"/>
                  </a:rPr>
                  <a:t>:</a:t>
                </a:r>
              </a:p>
              <a:p>
                <a:r>
                  <a:rPr lang="bn-IN" sz="4000" b="1" dirty="0" smtClean="0">
                    <a:latin typeface="NikoshBAN" pitchFamily="2" charset="0"/>
                    <a:cs typeface="NikoshBAN" pitchFamily="2" charset="0"/>
                  </a:rPr>
                  <a:t>       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5a+7b) </a:t>
                </a:r>
                <a:r>
                  <a:rPr lang="bn-IN" sz="4000" dirty="0" smtClean="0">
                    <a:latin typeface="NikoshBAN" pitchFamily="2" charset="0"/>
                    <a:cs typeface="NikoshBAN" pitchFamily="2" charset="0"/>
                  </a:rPr>
                  <a:t>এর বর্গ</a:t>
                </a:r>
              </a:p>
              <a:p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   </a:t>
                </a:r>
                <a:r>
                  <a:rPr lang="bn-IN" sz="40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40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0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sz="40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073" y="2184466"/>
                <a:ext cx="7137446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3074" t="-3000" b="-7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457200" y="347617"/>
            <a:ext cx="8263370" cy="1538512"/>
            <a:chOff x="457200" y="347617"/>
            <a:chExt cx="8263370" cy="1538512"/>
          </a:xfrm>
        </p:grpSpPr>
        <p:sp>
          <p:nvSpPr>
            <p:cNvPr id="2" name="Round Diagonal Corner Rectangle 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5600" y="685800"/>
              <a:ext cx="79803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সমস্যা </a:t>
              </a:r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-</a:t>
              </a:r>
              <a:r>
                <a:rPr lang="bn-IN" sz="3600" b="1" dirty="0" smtClean="0">
                  <a:latin typeface="NikoshBAN" pitchFamily="2" charset="0"/>
                  <a:cs typeface="NikoshBAN" pitchFamily="2" charset="0"/>
                </a:rPr>
                <a:t>১(ক)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(5a+7b)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সূত্রের সাহায্যে বর্গ নির্নয় কর </a:t>
              </a:r>
              <a:r>
                <a:rPr lang="bn-IN" dirty="0">
                  <a:latin typeface="NikoshBAN" pitchFamily="2" charset="0"/>
                  <a:cs typeface="NikoshBAN" pitchFamily="2" charset="0"/>
                </a:rPr>
                <a:t>।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07073" y="4544291"/>
                <a:ext cx="5918245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itchFamily="18" charset="0"/>
                    <a:cs typeface="NikoshBAN" pitchFamily="2" charset="0"/>
                  </a:rPr>
                  <a:t>    </a:t>
                </a:r>
                <a:r>
                  <a:rPr lang="bn-IN" sz="4000" dirty="0" smtClean="0">
                    <a:latin typeface="Times New Roman" pitchFamily="18" charset="0"/>
                    <a:cs typeface="NikoshBAN" pitchFamily="2" charset="0"/>
                  </a:rPr>
                  <a:t>=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4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2.5a.7b 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4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bn-IN" sz="4000" dirty="0">
                    <a:latin typeface="Times New Roman" pitchFamily="18" charset="0"/>
                    <a:cs typeface="NikoshBAN" pitchFamily="2" charset="0"/>
                  </a:rPr>
                  <a:t>=</a:t>
                </a:r>
                <a:r>
                  <a:rPr lang="en-US" sz="4000" dirty="0">
                    <a:latin typeface="Times New Roman" pitchFamily="18" charset="0"/>
                    <a:cs typeface="NikoshBAN" pitchFamily="2" charset="0"/>
                  </a:rPr>
                  <a:t>  </a:t>
                </a:r>
                <a:r>
                  <a:rPr lang="en-US" sz="4000" dirty="0" smtClean="0">
                    <a:latin typeface="Times New Roman" pitchFamily="18" charset="0"/>
                    <a:cs typeface="NikoshBAN" pitchFamily="2" charset="0"/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4000" b="0" i="0" smtClean="0">
                        <a:latin typeface="Cambria Math"/>
                        <a:cs typeface="NikoshBAN" pitchFamily="2" charset="0"/>
                      </a:rPr>
                      <m:t>70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/>
                        <a:cs typeface="NikoshBAN" pitchFamily="2" charset="0"/>
                      </a:rPr>
                      <m:t>ab</m:t>
                    </m:r>
                    <m:r>
                      <a:rPr lang="en-US" sz="400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4000">
                        <a:latin typeface="Cambria Math"/>
                        <a:cs typeface="NikoshBAN" pitchFamily="2" charset="0"/>
                      </a:rPr>
                      <m:t>4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073" y="4544291"/>
                <a:ext cx="5918245" cy="1938992"/>
              </a:xfrm>
              <a:prstGeom prst="rect">
                <a:avLst/>
              </a:prstGeom>
              <a:blipFill rotWithShape="1">
                <a:blip r:embed="rId3"/>
                <a:stretch>
                  <a:fillRect l="-3708" t="-7210" r="-6076" b="-12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4940789" y="2119745"/>
            <a:ext cx="3525204" cy="1995625"/>
            <a:chOff x="4940789" y="2119745"/>
            <a:chExt cx="3525204" cy="1995625"/>
          </a:xfrm>
        </p:grpSpPr>
        <p:sp>
          <p:nvSpPr>
            <p:cNvPr id="10" name="Oval Callout 9"/>
            <p:cNvSpPr/>
            <p:nvPr/>
          </p:nvSpPr>
          <p:spPr>
            <a:xfrm>
              <a:off x="4940789" y="2119745"/>
              <a:ext cx="3525204" cy="1995625"/>
            </a:xfrm>
            <a:prstGeom prst="wedgeEllipseCallou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331791" y="2591876"/>
                  <a:ext cx="2743200" cy="10883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𝒂</m:t>
                            </m:r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𝒃</m:t>
                            </m:r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0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</m:t>
                        </m:r>
                      </m:oMath>
                    </m:oMathPara>
                  </a14:m>
                  <a:endParaRPr lang="en-US" sz="32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𝑎𝑏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1791" y="2591876"/>
                  <a:ext cx="2743200" cy="108837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6145" r="-8444" b="-173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07433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5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152531" y="914400"/>
            <a:ext cx="4562545" cy="1175247"/>
            <a:chOff x="2362200" y="914400"/>
            <a:chExt cx="4562545" cy="1175247"/>
          </a:xfrm>
        </p:grpSpPr>
        <p:sp>
          <p:nvSpPr>
            <p:cNvPr id="5" name="Rounded Rectangle 4"/>
            <p:cNvSpPr/>
            <p:nvPr/>
          </p:nvSpPr>
          <p:spPr>
            <a:xfrm>
              <a:off x="2362200" y="914400"/>
              <a:ext cx="4562545" cy="990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67490" y="1043207"/>
              <a:ext cx="4267200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b="1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একক </a:t>
              </a:r>
              <a:r>
                <a:rPr lang="bn-BD" sz="4400" b="1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কাজ </a:t>
              </a:r>
              <a:endParaRPr lang="en-US" sz="44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23430" y="3657600"/>
            <a:ext cx="8263370" cy="1438364"/>
            <a:chOff x="457200" y="347617"/>
            <a:chExt cx="8263370" cy="1438364"/>
          </a:xfrm>
        </p:grpSpPr>
        <p:sp>
          <p:nvSpPr>
            <p:cNvPr id="9" name="Round Diagonal Corner Rectangle 8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5600" y="685800"/>
              <a:ext cx="79803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সমস্যা </a:t>
              </a:r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-</a:t>
              </a:r>
              <a:r>
                <a:rPr lang="bn-IN" sz="3600" b="1" dirty="0" smtClean="0">
                  <a:latin typeface="NikoshBAN" pitchFamily="2" charset="0"/>
                  <a:cs typeface="NikoshBAN" pitchFamily="2" charset="0"/>
                </a:rPr>
                <a:t>১(খ)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(6x+3)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সূত্রের সাহায্যে বর্গ নির্নয় কর </a:t>
              </a:r>
              <a:r>
                <a:rPr lang="bn-IN" dirty="0">
                  <a:latin typeface="NikoshBAN" pitchFamily="2" charset="0"/>
                  <a:cs typeface="NikoshBAN" pitchFamily="2" charset="0"/>
                </a:rPr>
                <a:t>।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2976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 Diagonal Corner Rectangle 41"/>
          <p:cNvSpPr/>
          <p:nvPr/>
        </p:nvSpPr>
        <p:spPr>
          <a:xfrm>
            <a:off x="698477" y="2514600"/>
            <a:ext cx="7150123" cy="373802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11155" y="2286000"/>
                <a:ext cx="7137446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3600" b="1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IN" sz="3600" b="1" dirty="0" smtClean="0">
                    <a:latin typeface="NikoshBAN" pitchFamily="2" charset="0"/>
                    <a:cs typeface="NikoshBAN" pitchFamily="2" charset="0"/>
                  </a:rPr>
                  <a:t>সমাধান </a:t>
                </a:r>
                <a:r>
                  <a:rPr lang="en-US" sz="3600" b="1" dirty="0" smtClean="0">
                    <a:latin typeface="NikoshBAN" pitchFamily="2" charset="0"/>
                    <a:cs typeface="NikoshBAN" pitchFamily="2" charset="0"/>
                  </a:rPr>
                  <a:t>:</a:t>
                </a:r>
              </a:p>
              <a:p>
                <a:r>
                  <a:rPr lang="bn-IN" sz="4000" b="1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b="1" dirty="0" smtClean="0">
                    <a:latin typeface="NikoshBAN" pitchFamily="2" charset="0"/>
                    <a:cs typeface="NikoshBAN" pitchFamily="2" charset="0"/>
                  </a:rPr>
                  <a:t>      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(7p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2q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bn-IN" sz="4000" dirty="0" smtClean="0">
                    <a:latin typeface="NikoshBAN" pitchFamily="2" charset="0"/>
                    <a:cs typeface="NikoshBAN" pitchFamily="2" charset="0"/>
                  </a:rPr>
                  <a:t>এর বর্গ</a:t>
                </a:r>
              </a:p>
              <a:p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   </a:t>
                </a:r>
                <a:r>
                  <a:rPr lang="bn-IN" sz="40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40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p</m:t>
                        </m:r>
                        <m:r>
                          <a:rPr lang="en-US" sz="40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q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0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sz="40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155" y="2286000"/>
                <a:ext cx="7137446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3074" t="-3000" b="-7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457200" y="347617"/>
            <a:ext cx="8263370" cy="1538512"/>
            <a:chOff x="457200" y="347617"/>
            <a:chExt cx="8263370" cy="1538512"/>
          </a:xfrm>
        </p:grpSpPr>
        <p:sp>
          <p:nvSpPr>
            <p:cNvPr id="2" name="Round Diagonal Corner Rectangle 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১(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গ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)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(7p</a:t>
                  </a:r>
                  <a:r>
                    <a:rPr lang="en-US" sz="3600" b="1" dirty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600" b="1" i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−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2q)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সূত্রের সাহায্যে বর্গ নির্নয় কর </a:t>
                  </a:r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368" t="-10204" b="-183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19200" y="4659773"/>
                <a:ext cx="5918245" cy="1376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000" dirty="0" smtClean="0">
                    <a:latin typeface="Times New Roman" pitchFamily="18" charset="0"/>
                    <a:cs typeface="NikoshBAN" pitchFamily="2" charset="0"/>
                  </a:rPr>
                  <a:t>=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4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Times New Roman" pitchFamily="18" charset="0"/>
                            <a:cs typeface="Times New Roman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Times New Roman" pitchFamily="18" charset="0"/>
                            <a:cs typeface="Times New Roman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2.7p.2q 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4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Times New Roman" pitchFamily="18" charset="0"/>
                            <a:cs typeface="Times New Roman" pitchFamily="18" charset="0"/>
                          </a:rPr>
                          <m:t>q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>
                    <a:latin typeface="Times New Roman" pitchFamily="18" charset="0"/>
                    <a:cs typeface="NikoshBAN" pitchFamily="2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NikoshBAN" pitchFamily="2" charset="0"/>
                  </a:rPr>
                  <a:t>                                 </a:t>
                </a:r>
                <a:r>
                  <a:rPr lang="bn-IN" sz="4000" dirty="0" smtClean="0">
                    <a:latin typeface="Times New Roman" pitchFamily="18" charset="0"/>
                    <a:cs typeface="NikoshBAN" pitchFamily="2" charset="0"/>
                  </a:rPr>
                  <a:t>=</a:t>
                </a:r>
                <a:r>
                  <a:rPr lang="en-US" sz="4000" dirty="0" smtClean="0">
                    <a:latin typeface="Times New Roman" pitchFamily="18" charset="0"/>
                    <a:cs typeface="NikoshBAN" pitchFamily="2" charset="0"/>
                  </a:rPr>
                  <a:t>  49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4000" b="0" i="0" smtClean="0">
                        <a:latin typeface="Cambria Math"/>
                        <a:cs typeface="NikoshBAN" pitchFamily="2" charset="0"/>
                      </a:rPr>
                      <m:t>28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/>
                        <a:cs typeface="NikoshBAN" pitchFamily="2" charset="0"/>
                      </a:rPr>
                      <m:t>pq</m:t>
                    </m:r>
                    <m:r>
                      <a:rPr lang="en-US" sz="40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4000" b="0" i="0" smtClean="0">
                        <a:latin typeface="Cambria Math"/>
                        <a:cs typeface="NikoshBAN" pitchFamily="2" charset="0"/>
                      </a:rPr>
                      <m:t>4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𝑞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659773"/>
                <a:ext cx="5918245" cy="1376146"/>
              </a:xfrm>
              <a:prstGeom prst="rect">
                <a:avLst/>
              </a:prstGeom>
              <a:blipFill rotWithShape="1">
                <a:blip r:embed="rId4"/>
                <a:stretch>
                  <a:fillRect l="-3605" t="-10177" r="-63955" b="-15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4966234" y="1886129"/>
            <a:ext cx="3525204" cy="1995625"/>
            <a:chOff x="4940789" y="2119745"/>
            <a:chExt cx="3525204" cy="1995625"/>
          </a:xfrm>
        </p:grpSpPr>
        <p:sp>
          <p:nvSpPr>
            <p:cNvPr id="10" name="Oval Callout 9"/>
            <p:cNvSpPr/>
            <p:nvPr/>
          </p:nvSpPr>
          <p:spPr>
            <a:xfrm>
              <a:off x="4940789" y="2119745"/>
              <a:ext cx="3525204" cy="1995625"/>
            </a:xfrm>
            <a:prstGeom prst="wedgeEllipseCallou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331791" y="2591876"/>
                  <a:ext cx="2743200" cy="10883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𝒂</m:t>
                            </m:r>
                            <m:r>
                              <a:rPr lang="en-US" sz="32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𝒃</m:t>
                            </m:r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0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</m:t>
                        </m:r>
                      </m:oMath>
                    </m:oMathPara>
                  </a14:m>
                  <a:endParaRPr lang="en-US" sz="320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𝑎𝑏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1791" y="2591876"/>
                  <a:ext cx="2743200" cy="108837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6180" r="-8444" b="-179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69012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2674625" y="696780"/>
            <a:ext cx="4250120" cy="144200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b="1" dirty="0" smtClean="0">
                <a:solidFill>
                  <a:srgbClr val="FFC000"/>
                </a:solidFill>
              </a:rPr>
              <a:t>জোড়ায়</a:t>
            </a:r>
            <a:r>
              <a:rPr lang="bn-BD" sz="4000" b="1" dirty="0" smtClean="0">
                <a:solidFill>
                  <a:srgbClr val="FFC000"/>
                </a:solidFill>
              </a:rPr>
              <a:t> কাজ </a:t>
            </a: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৭ 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5600" y="3429000"/>
            <a:ext cx="8263370" cy="1538512"/>
            <a:chOff x="457200" y="347617"/>
            <a:chExt cx="8263370" cy="1538512"/>
          </a:xfrm>
        </p:grpSpPr>
        <p:sp>
          <p:nvSpPr>
            <p:cNvPr id="6" name="Round Diagonal Corner Rectangle 5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১(ঘ)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(ax</a:t>
                  </a:r>
                  <a:r>
                    <a:rPr lang="en-US" sz="36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600" b="1" i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by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সূত্রের সাহায্যে বর্গ নির্নয় কর </a:t>
                  </a:r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292" t="-10152" b="-182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1177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390</Words>
  <Application>Microsoft Office PowerPoint</Application>
  <PresentationFormat>On-screen Show (4:3)</PresentationFormat>
  <Paragraphs>59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PowerPoint Presentation</vt:lpstr>
      <vt:lpstr>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</cp:lastModifiedBy>
  <cp:revision>89</cp:revision>
  <dcterms:created xsi:type="dcterms:W3CDTF">2006-08-16T00:00:00Z</dcterms:created>
  <dcterms:modified xsi:type="dcterms:W3CDTF">2019-11-15T11:27:46Z</dcterms:modified>
</cp:coreProperties>
</file>