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9FF88-0234-4217-953E-1A5386606C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7F3FB-3EED-4595-9270-322895190BEB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en-US" sz="2100" b="1" cap="none" spc="0" dirty="0" err="1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জন্মঃ</a:t>
          </a:r>
          <a:r>
            <a:rPr lang="bn-BD" sz="21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 ২৫ মে ১৮৯৯ইং আসামসোল ,ভারত </a:t>
          </a:r>
          <a:r>
            <a:rPr lang="en-US" sz="21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  </a:t>
          </a:r>
          <a:r>
            <a:rPr lang="bn-BD" sz="21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 </a:t>
          </a:r>
          <a:r>
            <a:rPr lang="bn-BD" sz="28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                                                                                                                                                             </a:t>
          </a:r>
          <a:endParaRPr lang="en-US" sz="2800" b="1" cap="none" spc="0" dirty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3FD21590-528E-42FA-977D-CE62FEC99E77}" type="parTrans" cxnId="{AC0248C8-9214-4ED3-A104-2270CDD3B6AB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5A59864-2C91-4EBA-825E-BE807ACA73D6}" type="sibTrans" cxnId="{AC0248C8-9214-4ED3-A104-2270CDD3B6AB}">
      <dgm:prSet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endParaRPr lang="en-US" b="1" cap="none" spc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D66686DB-7FF8-4D9D-A0C6-66F0547807B0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bn-BD" sz="20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পেশাঃকবি,ঔপ্ন্যাসিক, গীতিকার, সুরকার,নাট্যকার, সম্পাদক  </a:t>
          </a:r>
          <a:endParaRPr lang="en-US" sz="2000" b="1" cap="none" spc="0" dirty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612DFCB7-7931-44B9-8445-6A78787F57AD}" type="parTrans" cxnId="{6D8D852C-E6BC-4708-A06A-B7A6C63F3076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0E9EA6D-7050-423F-B134-2552F6F37143}" type="sibTrans" cxnId="{6D8D852C-E6BC-4708-A06A-B7A6C63F3076}">
      <dgm:prSet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endParaRPr lang="en-US" b="1" cap="none" spc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0E8720B0-D025-472F-A654-2B95BDCBB400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bn-BD" sz="18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উল্লেখযোগ্য কর্মঃবিদ্রোহী,নজরুলগীতি ,অগ্নিবীণা ,বাধঁন হারা, ধুমকেতু,বিষের বাঁশি,গজল ,শ্যামা সঙ্গীত </a:t>
          </a:r>
          <a:endParaRPr lang="en-US" sz="1800" b="1" cap="none" spc="0" dirty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F696BE76-1099-4C33-AC1C-D35787444074}" type="parTrans" cxnId="{B63A003A-1CCD-48F1-BD9A-23DE0B26C8AB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F9B6A42-3E48-431F-9410-F5758AC63676}" type="sibTrans" cxnId="{B63A003A-1CCD-48F1-BD9A-23DE0B26C8AB}">
      <dgm:prSet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endParaRPr lang="en-US" b="1" cap="none" spc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A665C753-245D-4C58-BE7A-19D532F6539D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bn-BD" sz="16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পুরস্কারঃপদ্মভূষণ,একুশে পদক (১৯৭৬), স্বাধীনতা পুরস্কার (১৯৭৭) বাংলাদেশের জাতীয় কবি ,রণ সঙ্গীত রচয়িতা। </a:t>
          </a:r>
          <a:endParaRPr lang="en-US" sz="1600" b="1" cap="none" spc="0" dirty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D0ACA34C-5880-4B3F-BB80-46F500AB22DB}" type="parTrans" cxnId="{598ECF5D-30E9-4B0E-AA6B-DA11ABD62724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9000BB9-DB64-43BB-B30C-16E93D5D8A7D}" type="sibTrans" cxnId="{598ECF5D-30E9-4B0E-AA6B-DA11ABD62724}">
      <dgm:prSet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endParaRPr lang="en-US" b="1" cap="none" spc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6EB4CD0D-B9A6-402C-B9A5-F43E93CC79BD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bn-BD" sz="20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মৃত্যুঃ২৯ আগস্ট ১৯৭৬(বয়স ৭৭)</a:t>
          </a:r>
        </a:p>
        <a:p>
          <a:r>
            <a:rPr lang="bn-BD" sz="20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rPr>
            <a:t>ঢাকা, বাংলাদেশ </a:t>
          </a:r>
          <a:endParaRPr lang="en-US" sz="2000" b="1" cap="none" spc="0" dirty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15B96503-C468-427C-BBF0-093B894FAB23}" type="parTrans" cxnId="{CE3A3C0D-C74C-4F16-8762-13CD5F26D342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35F4F03-48B9-4C9F-8E88-3602D0DDA5DA}" type="sibTrans" cxnId="{CE3A3C0D-C74C-4F16-8762-13CD5F26D342}">
      <dgm:prSet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endParaRPr lang="en-US" b="1" cap="none" spc="0">
            <a:ln w="12700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Shonar Bangla" pitchFamily="34" charset="0"/>
            <a:cs typeface="Shonar Bangla" pitchFamily="34" charset="0"/>
          </a:endParaRPr>
        </a:p>
      </dgm:t>
    </dgm:pt>
    <dgm:pt modelId="{0EE2A569-D10C-4A17-BC41-DF2991EEDA83}" type="pres">
      <dgm:prSet presAssocID="{C9A9FF88-0234-4217-953E-1A5386606C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CAF94-CD0E-4AEF-BC18-BAA27DBB8F8C}" type="pres">
      <dgm:prSet presAssocID="{6037F3FB-3EED-4595-9270-322895190B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87A04-B401-429F-9E37-EDD3EF3F5FF5}" type="pres">
      <dgm:prSet presAssocID="{A5A59864-2C91-4EBA-825E-BE807ACA73D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515DEC3-BCF2-422A-A6CB-CAE051D4686D}" type="pres">
      <dgm:prSet presAssocID="{A5A59864-2C91-4EBA-825E-BE807ACA73D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7F4F684-5A01-46B7-8287-703DFFDB0CD8}" type="pres">
      <dgm:prSet presAssocID="{D66686DB-7FF8-4D9D-A0C6-66F0547807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253D-986D-4DA3-8D3D-ADA559C1C674}" type="pres">
      <dgm:prSet presAssocID="{C0E9EA6D-7050-423F-B134-2552F6F3714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660FB8F-E62C-419D-9694-DA3B561B6C3B}" type="pres">
      <dgm:prSet presAssocID="{C0E9EA6D-7050-423F-B134-2552F6F3714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AE98BF0-73E9-4796-A780-F8FFF0ED2722}" type="pres">
      <dgm:prSet presAssocID="{0E8720B0-D025-472F-A654-2B95BDCBB4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26318-0101-4F77-BDF2-CC6E9446C139}" type="pres">
      <dgm:prSet presAssocID="{0F9B6A42-3E48-431F-9410-F5758AC636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9719B57-51A5-4DFA-BB5C-246B579DA44C}" type="pres">
      <dgm:prSet presAssocID="{0F9B6A42-3E48-431F-9410-F5758AC636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02E59B0-8724-4C6D-B086-7F6FEB6008D7}" type="pres">
      <dgm:prSet presAssocID="{A665C753-245D-4C58-BE7A-19D532F653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A0D44-48F4-47A1-83C2-78CCD279A911}" type="pres">
      <dgm:prSet presAssocID="{89000BB9-DB64-43BB-B30C-16E93D5D8A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F4DEA38-F3A0-4B37-8B06-6E4E1461E697}" type="pres">
      <dgm:prSet presAssocID="{89000BB9-DB64-43BB-B30C-16E93D5D8A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8E07704-17F3-4EA0-BD37-7BC8A950AFC8}" type="pres">
      <dgm:prSet presAssocID="{6EB4CD0D-B9A6-402C-B9A5-F43E93CC79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EC30B-1B3A-44FD-AFD6-AB0377B6DD2B}" type="pres">
      <dgm:prSet presAssocID="{B35F4F03-48B9-4C9F-8E88-3602D0DDA5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33FE2D4-603B-407C-ACF7-1AAB046D6C08}" type="pres">
      <dgm:prSet presAssocID="{B35F4F03-48B9-4C9F-8E88-3602D0DDA5D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7166480-E54A-439C-AB4C-B745F84A771F}" type="presOf" srcId="{B35F4F03-48B9-4C9F-8E88-3602D0DDA5DA}" destId="{333FE2D4-603B-407C-ACF7-1AAB046D6C08}" srcOrd="1" destOrd="0" presId="urn:microsoft.com/office/officeart/2005/8/layout/cycle2"/>
    <dgm:cxn modelId="{7F1F579D-A365-4840-82C3-FB7EC2E15328}" type="presOf" srcId="{C0E9EA6D-7050-423F-B134-2552F6F37143}" destId="{E660FB8F-E62C-419D-9694-DA3B561B6C3B}" srcOrd="1" destOrd="0" presId="urn:microsoft.com/office/officeart/2005/8/layout/cycle2"/>
    <dgm:cxn modelId="{0AD0107F-9B08-4DBB-BFAB-61D843A6CB3B}" type="presOf" srcId="{89000BB9-DB64-43BB-B30C-16E93D5D8A7D}" destId="{9BBA0D44-48F4-47A1-83C2-78CCD279A911}" srcOrd="0" destOrd="0" presId="urn:microsoft.com/office/officeart/2005/8/layout/cycle2"/>
    <dgm:cxn modelId="{78AEE1D4-1BD0-4E2A-AF4E-EDE1D9F59C96}" type="presOf" srcId="{A5A59864-2C91-4EBA-825E-BE807ACA73D6}" destId="{84C87A04-B401-429F-9E37-EDD3EF3F5FF5}" srcOrd="0" destOrd="0" presId="urn:microsoft.com/office/officeart/2005/8/layout/cycle2"/>
    <dgm:cxn modelId="{1524CBF0-ADF7-4CCC-945B-54CCC190A08B}" type="presOf" srcId="{B35F4F03-48B9-4C9F-8E88-3602D0DDA5DA}" destId="{D82EC30B-1B3A-44FD-AFD6-AB0377B6DD2B}" srcOrd="0" destOrd="0" presId="urn:microsoft.com/office/officeart/2005/8/layout/cycle2"/>
    <dgm:cxn modelId="{5D5A39C1-264A-4386-942E-67FA7508C427}" type="presOf" srcId="{A665C753-245D-4C58-BE7A-19D532F6539D}" destId="{302E59B0-8724-4C6D-B086-7F6FEB6008D7}" srcOrd="0" destOrd="0" presId="urn:microsoft.com/office/officeart/2005/8/layout/cycle2"/>
    <dgm:cxn modelId="{AC0248C8-9214-4ED3-A104-2270CDD3B6AB}" srcId="{C9A9FF88-0234-4217-953E-1A5386606CF5}" destId="{6037F3FB-3EED-4595-9270-322895190BEB}" srcOrd="0" destOrd="0" parTransId="{3FD21590-528E-42FA-977D-CE62FEC99E77}" sibTransId="{A5A59864-2C91-4EBA-825E-BE807ACA73D6}"/>
    <dgm:cxn modelId="{8A424572-25A4-4493-920B-4F36DC7D0304}" type="presOf" srcId="{C0E9EA6D-7050-423F-B134-2552F6F37143}" destId="{A2A4253D-986D-4DA3-8D3D-ADA559C1C674}" srcOrd="0" destOrd="0" presId="urn:microsoft.com/office/officeart/2005/8/layout/cycle2"/>
    <dgm:cxn modelId="{B7802DF1-E84D-41BB-9E44-01476874B95C}" type="presOf" srcId="{6EB4CD0D-B9A6-402C-B9A5-F43E93CC79BD}" destId="{58E07704-17F3-4EA0-BD37-7BC8A950AFC8}" srcOrd="0" destOrd="0" presId="urn:microsoft.com/office/officeart/2005/8/layout/cycle2"/>
    <dgm:cxn modelId="{024EFCCC-D0FA-4954-8DBE-6C004EF3D591}" type="presOf" srcId="{0E8720B0-D025-472F-A654-2B95BDCBB400}" destId="{FAE98BF0-73E9-4796-A780-F8FFF0ED2722}" srcOrd="0" destOrd="0" presId="urn:microsoft.com/office/officeart/2005/8/layout/cycle2"/>
    <dgm:cxn modelId="{611B3CA9-F017-4684-AADA-5D3EAA73CB10}" type="presOf" srcId="{6037F3FB-3EED-4595-9270-322895190BEB}" destId="{00BCAF94-CD0E-4AEF-BC18-BAA27DBB8F8C}" srcOrd="0" destOrd="0" presId="urn:microsoft.com/office/officeart/2005/8/layout/cycle2"/>
    <dgm:cxn modelId="{BA11F0F2-1C63-4C42-8192-45DC09DB2F14}" type="presOf" srcId="{0F9B6A42-3E48-431F-9410-F5758AC63676}" destId="{D8126318-0101-4F77-BDF2-CC6E9446C139}" srcOrd="0" destOrd="0" presId="urn:microsoft.com/office/officeart/2005/8/layout/cycle2"/>
    <dgm:cxn modelId="{95F56A06-7482-4ADD-80B6-475ADEF3BCE3}" type="presOf" srcId="{C9A9FF88-0234-4217-953E-1A5386606CF5}" destId="{0EE2A569-D10C-4A17-BC41-DF2991EEDA83}" srcOrd="0" destOrd="0" presId="urn:microsoft.com/office/officeart/2005/8/layout/cycle2"/>
    <dgm:cxn modelId="{67B06F32-EB5F-42DF-874D-B2778D2085BE}" type="presOf" srcId="{D66686DB-7FF8-4D9D-A0C6-66F0547807B0}" destId="{F7F4F684-5A01-46B7-8287-703DFFDB0CD8}" srcOrd="0" destOrd="0" presId="urn:microsoft.com/office/officeart/2005/8/layout/cycle2"/>
    <dgm:cxn modelId="{CE3A3C0D-C74C-4F16-8762-13CD5F26D342}" srcId="{C9A9FF88-0234-4217-953E-1A5386606CF5}" destId="{6EB4CD0D-B9A6-402C-B9A5-F43E93CC79BD}" srcOrd="4" destOrd="0" parTransId="{15B96503-C468-427C-BBF0-093B894FAB23}" sibTransId="{B35F4F03-48B9-4C9F-8E88-3602D0DDA5DA}"/>
    <dgm:cxn modelId="{598ECF5D-30E9-4B0E-AA6B-DA11ABD62724}" srcId="{C9A9FF88-0234-4217-953E-1A5386606CF5}" destId="{A665C753-245D-4C58-BE7A-19D532F6539D}" srcOrd="3" destOrd="0" parTransId="{D0ACA34C-5880-4B3F-BB80-46F500AB22DB}" sibTransId="{89000BB9-DB64-43BB-B30C-16E93D5D8A7D}"/>
    <dgm:cxn modelId="{B63A003A-1CCD-48F1-BD9A-23DE0B26C8AB}" srcId="{C9A9FF88-0234-4217-953E-1A5386606CF5}" destId="{0E8720B0-D025-472F-A654-2B95BDCBB400}" srcOrd="2" destOrd="0" parTransId="{F696BE76-1099-4C33-AC1C-D35787444074}" sibTransId="{0F9B6A42-3E48-431F-9410-F5758AC63676}"/>
    <dgm:cxn modelId="{39BA5CE5-951D-4E86-B1E7-EEC2ABDC87E0}" type="presOf" srcId="{0F9B6A42-3E48-431F-9410-F5758AC63676}" destId="{B9719B57-51A5-4DFA-BB5C-246B579DA44C}" srcOrd="1" destOrd="0" presId="urn:microsoft.com/office/officeart/2005/8/layout/cycle2"/>
    <dgm:cxn modelId="{6D8D852C-E6BC-4708-A06A-B7A6C63F3076}" srcId="{C9A9FF88-0234-4217-953E-1A5386606CF5}" destId="{D66686DB-7FF8-4D9D-A0C6-66F0547807B0}" srcOrd="1" destOrd="0" parTransId="{612DFCB7-7931-44B9-8445-6A78787F57AD}" sibTransId="{C0E9EA6D-7050-423F-B134-2552F6F37143}"/>
    <dgm:cxn modelId="{5059D479-284B-49F2-8607-52F0FE44A2D5}" type="presOf" srcId="{A5A59864-2C91-4EBA-825E-BE807ACA73D6}" destId="{E515DEC3-BCF2-422A-A6CB-CAE051D4686D}" srcOrd="1" destOrd="0" presId="urn:microsoft.com/office/officeart/2005/8/layout/cycle2"/>
    <dgm:cxn modelId="{CF6D80FB-7FA4-462A-A583-1AA49B8C061A}" type="presOf" srcId="{89000BB9-DB64-43BB-B30C-16E93D5D8A7D}" destId="{EF4DEA38-F3A0-4B37-8B06-6E4E1461E697}" srcOrd="1" destOrd="0" presId="urn:microsoft.com/office/officeart/2005/8/layout/cycle2"/>
    <dgm:cxn modelId="{03799E8D-D970-4507-9E7C-C1BBA6F3ED21}" type="presParOf" srcId="{0EE2A569-D10C-4A17-BC41-DF2991EEDA83}" destId="{00BCAF94-CD0E-4AEF-BC18-BAA27DBB8F8C}" srcOrd="0" destOrd="0" presId="urn:microsoft.com/office/officeart/2005/8/layout/cycle2"/>
    <dgm:cxn modelId="{21F75980-0925-4E48-A14F-ECE88357AB32}" type="presParOf" srcId="{0EE2A569-D10C-4A17-BC41-DF2991EEDA83}" destId="{84C87A04-B401-429F-9E37-EDD3EF3F5FF5}" srcOrd="1" destOrd="0" presId="urn:microsoft.com/office/officeart/2005/8/layout/cycle2"/>
    <dgm:cxn modelId="{F901855D-EE0F-4953-91E6-77D1A86B9862}" type="presParOf" srcId="{84C87A04-B401-429F-9E37-EDD3EF3F5FF5}" destId="{E515DEC3-BCF2-422A-A6CB-CAE051D4686D}" srcOrd="0" destOrd="0" presId="urn:microsoft.com/office/officeart/2005/8/layout/cycle2"/>
    <dgm:cxn modelId="{31C85BDA-2219-4C7E-97AF-9FC31A0FF928}" type="presParOf" srcId="{0EE2A569-D10C-4A17-BC41-DF2991EEDA83}" destId="{F7F4F684-5A01-46B7-8287-703DFFDB0CD8}" srcOrd="2" destOrd="0" presId="urn:microsoft.com/office/officeart/2005/8/layout/cycle2"/>
    <dgm:cxn modelId="{4D9BD5F5-D233-45C3-B314-A1D6388E6075}" type="presParOf" srcId="{0EE2A569-D10C-4A17-BC41-DF2991EEDA83}" destId="{A2A4253D-986D-4DA3-8D3D-ADA559C1C674}" srcOrd="3" destOrd="0" presId="urn:microsoft.com/office/officeart/2005/8/layout/cycle2"/>
    <dgm:cxn modelId="{22D0D915-7AC1-4420-9250-F40B01D233FD}" type="presParOf" srcId="{A2A4253D-986D-4DA3-8D3D-ADA559C1C674}" destId="{E660FB8F-E62C-419D-9694-DA3B561B6C3B}" srcOrd="0" destOrd="0" presId="urn:microsoft.com/office/officeart/2005/8/layout/cycle2"/>
    <dgm:cxn modelId="{F2DC1E12-68F6-44B1-9D08-0BB0839D2064}" type="presParOf" srcId="{0EE2A569-D10C-4A17-BC41-DF2991EEDA83}" destId="{FAE98BF0-73E9-4796-A780-F8FFF0ED2722}" srcOrd="4" destOrd="0" presId="urn:microsoft.com/office/officeart/2005/8/layout/cycle2"/>
    <dgm:cxn modelId="{A3A71FBF-AA3C-40A0-B2A4-54FA0905B671}" type="presParOf" srcId="{0EE2A569-D10C-4A17-BC41-DF2991EEDA83}" destId="{D8126318-0101-4F77-BDF2-CC6E9446C139}" srcOrd="5" destOrd="0" presId="urn:microsoft.com/office/officeart/2005/8/layout/cycle2"/>
    <dgm:cxn modelId="{27D0E140-43E6-4C32-ADFB-3326A663EDC8}" type="presParOf" srcId="{D8126318-0101-4F77-BDF2-CC6E9446C139}" destId="{B9719B57-51A5-4DFA-BB5C-246B579DA44C}" srcOrd="0" destOrd="0" presId="urn:microsoft.com/office/officeart/2005/8/layout/cycle2"/>
    <dgm:cxn modelId="{3BE1389E-79AA-4E79-8C9C-456291AAA246}" type="presParOf" srcId="{0EE2A569-D10C-4A17-BC41-DF2991EEDA83}" destId="{302E59B0-8724-4C6D-B086-7F6FEB6008D7}" srcOrd="6" destOrd="0" presId="urn:microsoft.com/office/officeart/2005/8/layout/cycle2"/>
    <dgm:cxn modelId="{FB74662D-0FD2-4609-B73F-9BD6377065D3}" type="presParOf" srcId="{0EE2A569-D10C-4A17-BC41-DF2991EEDA83}" destId="{9BBA0D44-48F4-47A1-83C2-78CCD279A911}" srcOrd="7" destOrd="0" presId="urn:microsoft.com/office/officeart/2005/8/layout/cycle2"/>
    <dgm:cxn modelId="{FC3F2038-7E53-459F-9A53-F6E313020755}" type="presParOf" srcId="{9BBA0D44-48F4-47A1-83C2-78CCD279A911}" destId="{EF4DEA38-F3A0-4B37-8B06-6E4E1461E697}" srcOrd="0" destOrd="0" presId="urn:microsoft.com/office/officeart/2005/8/layout/cycle2"/>
    <dgm:cxn modelId="{6B6E408D-F5DF-41C5-A17B-744045800CCD}" type="presParOf" srcId="{0EE2A569-D10C-4A17-BC41-DF2991EEDA83}" destId="{58E07704-17F3-4EA0-BD37-7BC8A950AFC8}" srcOrd="8" destOrd="0" presId="urn:microsoft.com/office/officeart/2005/8/layout/cycle2"/>
    <dgm:cxn modelId="{DC3E3A61-5E2E-4E40-93AA-344E858CFEBF}" type="presParOf" srcId="{0EE2A569-D10C-4A17-BC41-DF2991EEDA83}" destId="{D82EC30B-1B3A-44FD-AFD6-AB0377B6DD2B}" srcOrd="9" destOrd="0" presId="urn:microsoft.com/office/officeart/2005/8/layout/cycle2"/>
    <dgm:cxn modelId="{FA26E2D7-8D94-46EA-99E3-56315FE45A87}" type="presParOf" srcId="{D82EC30B-1B3A-44FD-AFD6-AB0377B6DD2B}" destId="{333FE2D4-603B-407C-ACF7-1AAB046D6C08}" srcOrd="0" destOrd="0" presId="urn:microsoft.com/office/officeart/2005/8/layout/cycle2"/>
  </dgm:cxnLst>
  <dgm:bg>
    <a:solidFill>
      <a:schemeClr val="bg1"/>
    </a:solidFill>
  </dgm:bg>
  <dgm:whole>
    <a:ln w="76200">
      <a:solidFill>
        <a:schemeClr val="accent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সকলকে স্বাগতম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3662540983_4b5dc299fb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নিরব পাঠ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সরব পাঠ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কঠিন শব্দগুল জেনে নিই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62200"/>
            <a:ext cx="29718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জমিন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066800"/>
            <a:ext cx="2971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আকাশ</a:t>
            </a:r>
            <a:r>
              <a:rPr lang="bn-BD" sz="8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29718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আসমান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57600"/>
            <a:ext cx="29718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ঋষি</a:t>
            </a:r>
            <a:endParaRPr lang="en-US" sz="8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362200"/>
            <a:ext cx="29718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মাটি, ভূ-খন্ড 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733800"/>
            <a:ext cx="30480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শাস্ত্রজ্ঞ, তপসী,  মুনি, যোগী 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 descr="18077240_10154284308536574_413179258473688453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43000"/>
            <a:ext cx="3048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105400"/>
            <a:ext cx="3124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57600"/>
            <a:ext cx="3124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362200"/>
            <a:ext cx="3124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0" y="5105400"/>
            <a:ext cx="2971800" cy="1752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বানভাসী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5181600"/>
            <a:ext cx="30480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বন্যায় ভাসানো </a:t>
            </a:r>
            <a:r>
              <a:rPr lang="bn-BD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বন্যায় যা বা যাদের ভাসিয়ে নিয়ে যায় । </a:t>
            </a:r>
            <a:endParaRPr lang="en-US" sz="3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আরও কঠিন শব্দ জেনে নিই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2743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কর্পূর</a:t>
            </a:r>
            <a:r>
              <a:rPr lang="bn-BD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bn-BD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বৃক্ষ রস থেকে তৈরী গন্ধ দ্রব্য বিশেষ যা বাতাসের সংস্পর্শে   অল্পক্ষণের মধ্যে ক্ষয় প্রাপ্ত হয় ।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কুম্ভকর্ণ-</a:t>
            </a:r>
            <a:r>
              <a:rPr lang="bn-BD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রামায়ণে বর্ণিত রাবণের ছোট ভাইয়ের নাম । সে একনাগাড়ে ছয় মাস ঘুমাত । এখানে যে খুব ঘুমায় বা সহজে যাকে জাগানো যায় না ।  </a:t>
            </a:r>
            <a:endParaRPr lang="en-US" sz="4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একক কাজ </a:t>
            </a:r>
            <a:endParaRPr lang="en-US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জিনিসটা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হইতেছে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পুস্পহীন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সৌরবের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মতো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কথাটা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দলগত  কাজ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প্রশ্নঃ “যিনি ভাবের বাশিঁ বাজাইয়া জনসাধারনকে নাচাইবেন , তাঁহাকে নিঃস্বার্থ ত্যাগী ঋষি হইতে হইবে ।” –কথাটা ব্যাখ্যা কর ।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মূল্যায়ন-০১ </a:t>
            </a:r>
            <a:endParaRPr lang="en-US" sz="8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প্রশ্নঃ-০১- কাজী নজরুল ইসলাম কত সালে জন্ম গ্রহন করেন ?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১৮৯০ সালে                     খ  ১৮৯৫ সালে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 ১৮৯৯ সালে                       ঘ  ১৯২৯ সালে</a:t>
            </a:r>
          </a:p>
          <a:p>
            <a:pPr algn="ctr"/>
            <a:endParaRPr lang="bn-BD" sz="4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প্রশ্নঃ ‘ভাব ও কাজ’ লেখাটি কোন ধরনের সাহিত্য ?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 ছোট গল্প                    খ প্রবন্ধ     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  কাহিনী কাব্য                     ঘ  উপন্যাস    </a:t>
            </a:r>
            <a:endParaRPr 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55626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35814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মূল্যায়ন -০২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প্রশ্নঃ -০৩- কাজী নজরুল ইসলাম কোন দেশের নাগরিক ছিলেন ?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ব্রিটিশ                           খ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ভারত    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বাংলাদেশ                    ঘ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 উপরের সবগুলো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প্রশ্নঃ -০৪-কুম্ভকর্ন কার ছোট ভাই ?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রামচন্দ্রের                    খ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লক্ষণের  </a:t>
            </a:r>
          </a:p>
          <a:p>
            <a:pPr algn="ctr"/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রাবনের </a:t>
            </a:r>
            <a:r>
              <a:rPr lang="bn-BD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                ঘ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ভরতের 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3810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5791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বাড়ীর কাজ- ০১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বাড়ীর কাজ-০২ 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0167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তুমি স্বপ্নে রাজা হতে পার , কোটি কোটি টাকা , বাড়ী গাড়ীর মালিক হতে পার । </a:t>
            </a:r>
          </a:p>
          <a:p>
            <a:r>
              <a:rPr lang="bn-BD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কল্পলোকের সুন্দর গল্পও হতে পারে  , কিন্তু বাস্তবতা ভিন্ন এক জগত । এখানে বড় হতে হলে পরিশ্রমের বিকল্প নেই । শিক্ষার দ্বারা নিজের প্রতিভাকে জাগ্রত করে সঠিক কর্মানুশীলনের মাধ্যমে বড়  হতে হবে । সুতারাং কল্পনার জগতে হাবু -ডুবু  না খেয়ে দেশ ও জাতির কল্যাণে আত্ননিয়োগ করাই মনুষ্যেত্বের পরিচায়ক </a:t>
            </a:r>
            <a:endParaRPr lang="en-US" sz="40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বিনয় কুমার বিশ্বাস </a:t>
            </a:r>
          </a:p>
          <a:p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সহকারী শিক্ষক </a:t>
            </a:r>
          </a:p>
          <a:p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রাজবাড়ী সদর , রাজবাড়ী । </a:t>
            </a:r>
          </a:p>
          <a:p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মোবাঃ ০১৭১৭৭৫৪৮০৭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7526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বাড়ীর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কাজ-০৩ 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4134"/>
            <a:ext cx="9144000" cy="56938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ক.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যিনি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ভাবের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বাঁসি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বাজিয়ে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জনসাধারনকে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নাচাবেন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কেমন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খ.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লেখক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আত্নার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শক্তিকে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জাগিয়ে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তুলতে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?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গ. 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উদ্দীপকটি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‘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ভাব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প্রবন্ধের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দিকটি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নির্দেশ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বর্ননা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ঘ.  ‘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কল্পনার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জগতে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হাবু-ডুবু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খেয়ে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দেশ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কল্যাণে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আত্ননিয়োগ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করাই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মনুষ্যত্বের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পরিচায়ক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’  -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মন্তব্যটি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ভাব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প্রবন্ধের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আলোকে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মুল্যায়ন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en-US" sz="4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সকলকে ধন্যবাদ 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পাঠ পরিচিতি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শ্রেণীঃ ৮ম </a:t>
            </a:r>
          </a:p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বিষয়ঃ বাংলা ১ম পত্র </a:t>
            </a:r>
          </a:p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(গদ্যাংশ) </a:t>
            </a:r>
            <a:endParaRPr lang="en-US" sz="66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সময়ঃ ৫০ মিনিট </a:t>
            </a:r>
          </a:p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১৬-১১-১৯ইং </a:t>
            </a:r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এসো আমরা কিছু ছবি দেখি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244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43434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এসো আমরা কিছু ছবি দেখি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71600"/>
            <a:ext cx="48006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343400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“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ভাব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”</a:t>
            </a:r>
          </a:p>
          <a:p>
            <a:pPr algn="ctr"/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ইসলাম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শিখনফল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 পাঠ শেষে শিক্ষার্থীরা - - - - -</a:t>
            </a:r>
          </a:p>
          <a:p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লেখক কাজী নজরুল ইসলাম সম্পর্কে বলতে পারবে । </a:t>
            </a:r>
          </a:p>
          <a:p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নুতন শব্দসহ বাক্য গঠন করতে পারবে ।</a:t>
            </a:r>
          </a:p>
          <a:p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প্রবন্ধের উল্লেখযোগ্য অংশ সমুহ ব্যাখ্যা করতে পারবে ।</a:t>
            </a:r>
          </a:p>
          <a:p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প্রবন্ধের মূলভাব বিশ্লেষণ করতে পারবে । </a:t>
            </a:r>
            <a:endParaRPr lang="en-US" sz="4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2276475"/>
            <a:ext cx="1981200" cy="230505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733800" y="4648200"/>
            <a:ext cx="1676400" cy="381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কাজী নজরুল 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আদর্শ পাঠ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517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61</cp:revision>
  <dcterms:created xsi:type="dcterms:W3CDTF">2006-08-16T00:00:00Z</dcterms:created>
  <dcterms:modified xsi:type="dcterms:W3CDTF">2019-11-16T13:47:42Z</dcterms:modified>
</cp:coreProperties>
</file>