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9" r:id="rId5"/>
    <p:sldId id="260" r:id="rId6"/>
    <p:sldId id="276" r:id="rId7"/>
    <p:sldId id="261" r:id="rId8"/>
    <p:sldId id="277" r:id="rId9"/>
    <p:sldId id="262" r:id="rId10"/>
    <p:sldId id="258" r:id="rId11"/>
    <p:sldId id="263" r:id="rId12"/>
    <p:sldId id="267" r:id="rId13"/>
    <p:sldId id="264" r:id="rId14"/>
    <p:sldId id="265" r:id="rId15"/>
    <p:sldId id="266" r:id="rId16"/>
    <p:sldId id="281" r:id="rId17"/>
    <p:sldId id="269" r:id="rId18"/>
    <p:sldId id="270" r:id="rId19"/>
    <p:sldId id="272" r:id="rId20"/>
    <p:sldId id="282" r:id="rId21"/>
    <p:sldId id="271" r:id="rId22"/>
    <p:sldId id="283" r:id="rId23"/>
    <p:sldId id="284" r:id="rId24"/>
    <p:sldId id="273" r:id="rId25"/>
    <p:sldId id="278" r:id="rId26"/>
    <p:sldId id="285" r:id="rId27"/>
    <p:sldId id="274" r:id="rId28"/>
    <p:sldId id="27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4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8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5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8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0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8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8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3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0059-224E-492E-9059-F5C1CEABCDE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0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70059-224E-492E-9059-F5C1CEABCDE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D5FC-1B15-4AEC-ADC9-7E91462E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4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6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8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1.jpg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3109" y="1602924"/>
            <a:ext cx="3947811" cy="15696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1147" y="457173"/>
            <a:ext cx="10822674" cy="6089478"/>
            <a:chOff x="651147" y="457173"/>
            <a:chExt cx="10822674" cy="6089478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8B2C6479-545D-40CB-B374-C5259527B537}"/>
                </a:ext>
              </a:extLst>
            </p:cNvPr>
            <p:cNvSpPr txBox="1"/>
            <p:nvPr/>
          </p:nvSpPr>
          <p:spPr>
            <a:xfrm>
              <a:off x="651147" y="457173"/>
              <a:ext cx="10822674" cy="192357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49104"/>
                </a:avLst>
              </a:prstTxWarp>
              <a:spAutoFit/>
            </a:bodyPr>
            <a:lstStyle/>
            <a:p>
              <a:pPr algn="ctr"/>
              <a:r>
                <a:rPr lang="bn-IN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পাঠে সবাইকে স্বাগতম 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709" y="2495985"/>
              <a:ext cx="4691030" cy="4050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97447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2.59259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DA1228D3-2D81-48C5-B6C2-007461C88E91}"/>
              </a:ext>
            </a:extLst>
          </p:cNvPr>
          <p:cNvSpPr/>
          <p:nvPr/>
        </p:nvSpPr>
        <p:spPr>
          <a:xfrm>
            <a:off x="2471319" y="709205"/>
            <a:ext cx="7249361" cy="271979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="" xmlns:a16="http://schemas.microsoft.com/office/drawing/2014/main" id="{A1761962-F603-4C32-BC9B-8347FAC74202}"/>
              </a:ext>
            </a:extLst>
          </p:cNvPr>
          <p:cNvSpPr/>
          <p:nvPr/>
        </p:nvSpPr>
        <p:spPr>
          <a:xfrm>
            <a:off x="2758218" y="4138205"/>
            <a:ext cx="6675562" cy="12810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ক,খ,গ,ঘ,ঙ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7014086" y="1216699"/>
            <a:ext cx="4041583" cy="2268922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3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="" xmlns:a16="http://schemas.microsoft.com/office/drawing/2014/main" id="{341B6699-0034-4CB6-B3EB-84DDC442A213}"/>
              </a:ext>
            </a:extLst>
          </p:cNvPr>
          <p:cNvSpPr/>
          <p:nvPr/>
        </p:nvSpPr>
        <p:spPr>
          <a:xfrm>
            <a:off x="7524779" y="4395804"/>
            <a:ext cx="2874815" cy="1827576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1050710" y="447258"/>
            <a:ext cx="515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2BB91F-F8FA-4A2D-BED6-FE9BA98E0BC0}"/>
              </a:ext>
            </a:extLst>
          </p:cNvPr>
          <p:cNvSpPr txBox="1"/>
          <p:nvPr/>
        </p:nvSpPr>
        <p:spPr>
          <a:xfrm>
            <a:off x="7524779" y="1282866"/>
            <a:ext cx="13612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1050710" y="5178428"/>
            <a:ext cx="5150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 ধরি।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AFA651B-07BB-4ED3-8290-D7CE9FC9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57" y="1154651"/>
            <a:ext cx="3415603" cy="3430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2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05573 0.44768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/>
      <p:bldP spid="10" grpId="0"/>
      <p:bldP spid="10" grpId="1"/>
      <p:bldP spid="10" grpId="2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6947592" y="1203051"/>
            <a:ext cx="4041583" cy="2268922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13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="" xmlns:a16="http://schemas.microsoft.com/office/drawing/2014/main" id="{341B6699-0034-4CB6-B3EB-84DDC442A213}"/>
              </a:ext>
            </a:extLst>
          </p:cNvPr>
          <p:cNvSpPr/>
          <p:nvPr/>
        </p:nvSpPr>
        <p:spPr>
          <a:xfrm>
            <a:off x="8024884" y="4217158"/>
            <a:ext cx="2702256" cy="196527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1044053" y="419962"/>
            <a:ext cx="515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62BB91F-F8FA-4A2D-BED6-FE9BA98E0BC0}"/>
              </a:ext>
            </a:extLst>
          </p:cNvPr>
          <p:cNvSpPr txBox="1"/>
          <p:nvPr/>
        </p:nvSpPr>
        <p:spPr>
          <a:xfrm>
            <a:off x="7675359" y="1268531"/>
            <a:ext cx="13612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1187187" y="4647257"/>
            <a:ext cx="3698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 পড়ি।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669D100-9CC6-4E3D-A510-9DD3D045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27" y="1232813"/>
            <a:ext cx="4229545" cy="266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261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08632 0.44537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9" grpId="1"/>
      <p:bldP spid="9" grpId="2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7057154" y="1248611"/>
            <a:ext cx="4041583" cy="2268922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3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10" y="1285589"/>
            <a:ext cx="4762500" cy="3190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owchart: Process 3">
            <a:extLst>
              <a:ext uri="{FF2B5EF4-FFF2-40B4-BE49-F238E27FC236}">
                <a16:creationId xmlns="" xmlns:a16="http://schemas.microsoft.com/office/drawing/2014/main" id="{341B6699-0034-4CB6-B3EB-84DDC442A213}"/>
              </a:ext>
            </a:extLst>
          </p:cNvPr>
          <p:cNvSpPr/>
          <p:nvPr/>
        </p:nvSpPr>
        <p:spPr>
          <a:xfrm>
            <a:off x="8097984" y="4476464"/>
            <a:ext cx="2642803" cy="1746915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1050710" y="447258"/>
            <a:ext cx="515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2BB91F-F8FA-4A2D-BED6-FE9BA98E0BC0}"/>
              </a:ext>
            </a:extLst>
          </p:cNvPr>
          <p:cNvSpPr txBox="1"/>
          <p:nvPr/>
        </p:nvSpPr>
        <p:spPr>
          <a:xfrm>
            <a:off x="8097985" y="1282865"/>
            <a:ext cx="13612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1050710" y="5178428"/>
            <a:ext cx="5150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ভাঙাই।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05573 0.44768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/>
      <p:bldP spid="8" grpId="0"/>
      <p:bldP spid="8" grpId="1"/>
      <p:bldP spid="8" grpId="2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7019259" y="1255568"/>
            <a:ext cx="4041583" cy="2268922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="" xmlns:a16="http://schemas.microsoft.com/office/drawing/2014/main" id="{341B6699-0034-4CB6-B3EB-84DDC442A213}"/>
              </a:ext>
            </a:extLst>
          </p:cNvPr>
          <p:cNvSpPr/>
          <p:nvPr/>
        </p:nvSpPr>
        <p:spPr>
          <a:xfrm>
            <a:off x="7983940" y="4476464"/>
            <a:ext cx="2852382" cy="1924336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1050710" y="447258"/>
            <a:ext cx="515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2BB91F-F8FA-4A2D-BED6-FE9BA98E0BC0}"/>
              </a:ext>
            </a:extLst>
          </p:cNvPr>
          <p:cNvSpPr txBox="1"/>
          <p:nvPr/>
        </p:nvSpPr>
        <p:spPr>
          <a:xfrm>
            <a:off x="8143791" y="1282865"/>
            <a:ext cx="10544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1050710" y="5178428"/>
            <a:ext cx="5150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বানাই।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FC1D91B-8050-4297-840A-210DF021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6" y="1417122"/>
            <a:ext cx="5039825" cy="2822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0833E-6 3.7037E-7 L 0.05573 0.44768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7" grpId="1"/>
      <p:bldP spid="7" grpId="2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7015833" y="1215600"/>
            <a:ext cx="4041583" cy="2268922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IN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3" y="1255569"/>
            <a:ext cx="4974610" cy="3357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owchart: Process 4">
            <a:extLst>
              <a:ext uri="{FF2B5EF4-FFF2-40B4-BE49-F238E27FC236}">
                <a16:creationId xmlns="" xmlns:a16="http://schemas.microsoft.com/office/drawing/2014/main" id="{341B6699-0034-4CB6-B3EB-84DDC442A213}"/>
              </a:ext>
            </a:extLst>
          </p:cNvPr>
          <p:cNvSpPr/>
          <p:nvPr/>
        </p:nvSpPr>
        <p:spPr>
          <a:xfrm>
            <a:off x="8161361" y="4380930"/>
            <a:ext cx="2743200" cy="1951631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1044053" y="419962"/>
            <a:ext cx="515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2BB91F-F8FA-4A2D-BED6-FE9BA98E0BC0}"/>
              </a:ext>
            </a:extLst>
          </p:cNvPr>
          <p:cNvSpPr txBox="1"/>
          <p:nvPr/>
        </p:nvSpPr>
        <p:spPr>
          <a:xfrm>
            <a:off x="9336357" y="1255569"/>
            <a:ext cx="13612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1050710" y="5178428"/>
            <a:ext cx="515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ডাকে, ঘ্যাঙ ঘ্যাঙ!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5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4023 0.44328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7" grpId="1"/>
      <p:bldP spid="7" grpId="2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E5298C-E710-4827-8A2E-5F9F6142828B}"/>
              </a:ext>
            </a:extLst>
          </p:cNvPr>
          <p:cNvSpPr txBox="1"/>
          <p:nvPr/>
        </p:nvSpPr>
        <p:spPr>
          <a:xfrm>
            <a:off x="968060" y="2270053"/>
            <a:ext cx="6087832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বাংলা বইয়ের </a:t>
            </a:r>
            <a:r>
              <a:rPr lang="bn-IN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পৃষ্ঠা খোল।  </a:t>
            </a:r>
            <a:r>
              <a:rPr lang="bn-IN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t="22655" r="62550" b="30766"/>
          <a:stretch/>
        </p:blipFill>
        <p:spPr>
          <a:xfrm>
            <a:off x="7629532" y="910164"/>
            <a:ext cx="3655801" cy="4703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1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1709382" y="2113262"/>
            <a:ext cx="48517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পড়ি, তোমরা মনোযোগ দিয়ে শোনো।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t="22655" r="62550" b="30766"/>
          <a:stretch/>
        </p:blipFill>
        <p:spPr>
          <a:xfrm>
            <a:off x="6988087" y="1077103"/>
            <a:ext cx="3655801" cy="4703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293427" y="307662"/>
            <a:ext cx="2831911" cy="76944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পাঠঃ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62BB91F-F8FA-4A2D-BED6-FE9BA98E0BC0}"/>
              </a:ext>
            </a:extLst>
          </p:cNvPr>
          <p:cNvSpPr txBox="1"/>
          <p:nvPr/>
        </p:nvSpPr>
        <p:spPr>
          <a:xfrm>
            <a:off x="10862879" y="1420146"/>
            <a:ext cx="677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293427" y="307662"/>
            <a:ext cx="2831911" cy="769441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সমস্বরে পাঠঃ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3630305" y="266772"/>
            <a:ext cx="6550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আমার সাথে সাথে বল।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1103397" y="1779001"/>
            <a:ext cx="3745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 ধরি।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1050857" y="2845532"/>
            <a:ext cx="3698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 পড়ি।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1369958" y="4680880"/>
            <a:ext cx="310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বানাই।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1067124" y="3843546"/>
            <a:ext cx="3817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ভাঙাই।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956886" y="5601997"/>
            <a:ext cx="5671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ডাকে, ঘ্যাঙ ঘ্যাঙ!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90" y="1498032"/>
            <a:ext cx="4061242" cy="4061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94" y="1470273"/>
            <a:ext cx="4135636" cy="4058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89" y="1498032"/>
            <a:ext cx="4135636" cy="3978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80" y="1511358"/>
            <a:ext cx="4206068" cy="39090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591" y="1498032"/>
            <a:ext cx="4246645" cy="3950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62BB91F-F8FA-4A2D-BED6-FE9BA98E0BC0}"/>
              </a:ext>
            </a:extLst>
          </p:cNvPr>
          <p:cNvSpPr txBox="1"/>
          <p:nvPr/>
        </p:nvSpPr>
        <p:spPr>
          <a:xfrm>
            <a:off x="10817075" y="2457718"/>
            <a:ext cx="489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62BB91F-F8FA-4A2D-BED6-FE9BA98E0BC0}"/>
              </a:ext>
            </a:extLst>
          </p:cNvPr>
          <p:cNvSpPr txBox="1"/>
          <p:nvPr/>
        </p:nvSpPr>
        <p:spPr>
          <a:xfrm>
            <a:off x="10862880" y="3404483"/>
            <a:ext cx="747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62BB91F-F8FA-4A2D-BED6-FE9BA98E0BC0}"/>
              </a:ext>
            </a:extLst>
          </p:cNvPr>
          <p:cNvSpPr txBox="1"/>
          <p:nvPr/>
        </p:nvSpPr>
        <p:spPr>
          <a:xfrm>
            <a:off x="10862879" y="4312370"/>
            <a:ext cx="747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62BB91F-F8FA-4A2D-BED6-FE9BA98E0BC0}"/>
              </a:ext>
            </a:extLst>
          </p:cNvPr>
          <p:cNvSpPr txBox="1"/>
          <p:nvPr/>
        </p:nvSpPr>
        <p:spPr>
          <a:xfrm>
            <a:off x="10907875" y="5188711"/>
            <a:ext cx="7002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15847" y="524979"/>
            <a:ext cx="2380181" cy="769441"/>
            <a:chOff x="360720" y="448642"/>
            <a:chExt cx="2380181" cy="769441"/>
          </a:xfrm>
        </p:grpSpPr>
        <p:sp>
          <p:nvSpPr>
            <p:cNvPr id="32" name="Oval 31"/>
            <p:cNvSpPr/>
            <p:nvPr/>
          </p:nvSpPr>
          <p:spPr>
            <a:xfrm>
              <a:off x="360720" y="574823"/>
              <a:ext cx="2266295" cy="51707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A47587F-86AD-4412-AB30-820A71CC99F7}"/>
                </a:ext>
              </a:extLst>
            </p:cNvPr>
            <p:cNvSpPr txBox="1"/>
            <p:nvPr/>
          </p:nvSpPr>
          <p:spPr>
            <a:xfrm>
              <a:off x="391410" y="448642"/>
              <a:ext cx="23494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কাজ।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ounded Rectangle 8">
            <a:extLst>
              <a:ext uri="{FF2B5EF4-FFF2-40B4-BE49-F238E27FC236}">
                <a16:creationId xmlns:a16="http://schemas.microsoft.com/office/drawing/2014/main" xmlns="" id="{632B0BD3-73D6-4669-824F-BE098C534D2C}"/>
              </a:ext>
            </a:extLst>
          </p:cNvPr>
          <p:cNvSpPr/>
          <p:nvPr/>
        </p:nvSpPr>
        <p:spPr>
          <a:xfrm>
            <a:off x="2856084" y="607200"/>
            <a:ext cx="8451950" cy="6167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 কর ও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 কর।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06" y="1549549"/>
            <a:ext cx="1555845" cy="1050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85" y="1544969"/>
            <a:ext cx="1574291" cy="1054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14" y="1512225"/>
            <a:ext cx="1649694" cy="1097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Flowchart: Process 12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5651293" y="5074999"/>
            <a:ext cx="1511117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7727442" y="5027765"/>
            <a:ext cx="1420410" cy="879324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9818111" y="5006496"/>
            <a:ext cx="1423836" cy="91446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Process 15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3490932" y="5074999"/>
            <a:ext cx="1496569" cy="907511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1157856" y="5110281"/>
            <a:ext cx="1628498" cy="872229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1743305" y="5094748"/>
            <a:ext cx="88371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3622122" y="5088874"/>
            <a:ext cx="88371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5737875" y="5094763"/>
            <a:ext cx="88371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Process 20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7933177" y="5033810"/>
            <a:ext cx="88371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10117000" y="5027765"/>
            <a:ext cx="88371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10385951" y="4495809"/>
            <a:ext cx="234677" cy="5143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8284522" y="4488146"/>
            <a:ext cx="234677" cy="5143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6110588" y="4537465"/>
            <a:ext cx="234677" cy="5143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3955518" y="4550011"/>
            <a:ext cx="234677" cy="5143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2067821" y="4572598"/>
            <a:ext cx="234677" cy="5143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1AFA651B-07BB-4ED3-8290-D7CE9FC91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94" y="1490680"/>
            <a:ext cx="1114366" cy="1119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FC1D91B-8050-4297-840A-210DF021D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64" y="1529943"/>
            <a:ext cx="1785392" cy="9998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07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35586 -0.2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17864 -0.21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16692 -0.21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17604 -0.211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7903 -0.212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276" y="412503"/>
            <a:ext cx="11207556" cy="5930680"/>
            <a:chOff x="518276" y="412503"/>
            <a:chExt cx="11207556" cy="5930680"/>
          </a:xfrm>
        </p:grpSpPr>
        <p:sp>
          <p:nvSpPr>
            <p:cNvPr id="3" name="TextBox 2"/>
            <p:cNvSpPr txBox="1"/>
            <p:nvPr/>
          </p:nvSpPr>
          <p:spPr>
            <a:xfrm>
              <a:off x="518276" y="3296195"/>
              <a:ext cx="734283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আতাউর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সিদ্দিকী</a:t>
              </a:r>
              <a:endParaRPr lang="en-US" sz="32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2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সুলতান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খান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কান্দি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শিবচর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মাদারীপুর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Email: </a:t>
              </a:r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koshBAN" pitchFamily="2" charset="0"/>
                  <a:cs typeface="NikoshBAN" pitchFamily="2" charset="0"/>
                </a:rPr>
                <a:t>ataursagar1981@gmail.com</a:t>
              </a:r>
              <a:endParaRPr lang="en-US" sz="3200" b="1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32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20884" y="412503"/>
              <a:ext cx="3345177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20579" y="551003"/>
              <a:ext cx="1859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itchFamily="2" charset="0"/>
                  <a:cs typeface="NikoshBAN" pitchFamily="2" charset="0"/>
                </a:rPr>
                <a:t>উপস্থাপনায়</a:t>
              </a:r>
              <a:endParaRPr lang="en-US" sz="36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4CEFD77-4A7C-47EC-AEAA-02AC2520F871}"/>
                </a:ext>
              </a:extLst>
            </p:cNvPr>
            <p:cNvSpPr txBox="1"/>
            <p:nvPr/>
          </p:nvSpPr>
          <p:spPr>
            <a:xfrm>
              <a:off x="7141801" y="4098181"/>
              <a:ext cx="458403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bn-I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১৬ </a:t>
              </a:r>
              <a:r>
                <a:rPr lang="bn-I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শিখি</a:t>
              </a:r>
              <a:r>
                <a:rPr lang="bn-I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 খ গ ঘ ঙ),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পৃষ্ঠা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IN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২০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৪</a:t>
              </a:r>
              <a:r>
                <a:rPr lang="bn-IN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</a:t>
              </a:r>
              <a:r>
                <a:rPr lang="bn-IN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117" y="1266419"/>
              <a:ext cx="2070782" cy="207078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FE0A0A52-E435-4ABC-AD5F-E41C53338B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" t="2788" r="6659"/>
            <a:stretch/>
          </p:blipFill>
          <p:spPr bwMode="auto">
            <a:xfrm>
              <a:off x="8654027" y="1843936"/>
              <a:ext cx="1635922" cy="20742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18356322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="" xmlns:a16="http://schemas.microsoft.com/office/drawing/2014/main" id="{931252E9-8D28-40E1-94B6-186E6D3D199C}"/>
              </a:ext>
            </a:extLst>
          </p:cNvPr>
          <p:cNvSpPr/>
          <p:nvPr/>
        </p:nvSpPr>
        <p:spPr>
          <a:xfrm>
            <a:off x="3510855" y="270935"/>
            <a:ext cx="5870223" cy="1298221"/>
          </a:xfrm>
          <a:prstGeom prst="wave">
            <a:avLst>
              <a:gd name="adj1" fmla="val 0"/>
              <a:gd name="adj2" fmla="val -36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মিলিত পাঠ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="" xmlns:a16="http://schemas.microsoft.com/office/drawing/2014/main" id="{BA8CD266-CC8F-4860-B893-A2E9359C6A9B}"/>
              </a:ext>
            </a:extLst>
          </p:cNvPr>
          <p:cNvSpPr txBox="1">
            <a:spLocks/>
          </p:cNvSpPr>
          <p:nvPr/>
        </p:nvSpPr>
        <p:spPr>
          <a:xfrm>
            <a:off x="1142321" y="2030534"/>
            <a:ext cx="10196947" cy="1754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এসো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পড়ি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- </a:t>
            </a:r>
            <a:r>
              <a:rPr kumimoji="0" lang="en-US" sz="16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lang="bn-BD" sz="15700" dirty="0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15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FA74F4-3BC2-4E0C-9D9D-4625EE0A4669}"/>
              </a:ext>
            </a:extLst>
          </p:cNvPr>
          <p:cNvSpPr txBox="1"/>
          <p:nvPr/>
        </p:nvSpPr>
        <p:spPr>
          <a:xfrm>
            <a:off x="1800049" y="4098013"/>
            <a:ext cx="8238747" cy="221599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3800" b="1" dirty="0">
                <a:ln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3800" b="1" dirty="0">
                <a:ln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13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13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13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13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</a:p>
        </p:txBody>
      </p:sp>
    </p:spTree>
    <p:extLst>
      <p:ext uri="{BB962C8B-B14F-4D97-AF65-F5344CB8AC3E}">
        <p14:creationId xmlns:p14="http://schemas.microsoft.com/office/powerpoint/2010/main" val="34210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2727271" y="243512"/>
            <a:ext cx="7291317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শব্দগুলো ভেঙে ভেঙে উচ্চারণ করব, তোমরা আমার সাথে উচ্চারণ করবে।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2735" y="1884996"/>
            <a:ext cx="1793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লম 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E57796-2A53-4D45-AE92-DCE77E0AB21D}"/>
              </a:ext>
            </a:extLst>
          </p:cNvPr>
          <p:cNvSpPr txBox="1"/>
          <p:nvPr/>
        </p:nvSpPr>
        <p:spPr>
          <a:xfrm>
            <a:off x="6125141" y="5237324"/>
            <a:ext cx="1476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ব্যা-ঙ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E57796-2A53-4D45-AE92-DCE77E0AB21D}"/>
              </a:ext>
            </a:extLst>
          </p:cNvPr>
          <p:cNvSpPr txBox="1"/>
          <p:nvPr/>
        </p:nvSpPr>
        <p:spPr>
          <a:xfrm>
            <a:off x="6166084" y="4348152"/>
            <a:ext cx="1776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ঘ-র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E57796-2A53-4D45-AE92-DCE77E0AB21D}"/>
              </a:ext>
            </a:extLst>
          </p:cNvPr>
          <p:cNvSpPr txBox="1"/>
          <p:nvPr/>
        </p:nvSpPr>
        <p:spPr>
          <a:xfrm>
            <a:off x="6096001" y="3489527"/>
            <a:ext cx="124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গ-ম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E57796-2A53-4D45-AE92-DCE77E0AB21D}"/>
              </a:ext>
            </a:extLst>
          </p:cNvPr>
          <p:cNvSpPr txBox="1"/>
          <p:nvPr/>
        </p:nvSpPr>
        <p:spPr>
          <a:xfrm>
            <a:off x="6035106" y="2716325"/>
            <a:ext cx="1745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খ-ব-র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EE57796-2A53-4D45-AE92-DCE77E0AB21D}"/>
              </a:ext>
            </a:extLst>
          </p:cNvPr>
          <p:cNvSpPr txBox="1"/>
          <p:nvPr/>
        </p:nvSpPr>
        <p:spPr>
          <a:xfrm>
            <a:off x="5994162" y="1884996"/>
            <a:ext cx="1745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ক-ল-ম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5263" y="2644616"/>
            <a:ext cx="1793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 </a:t>
            </a:r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1982398" y="3390516"/>
            <a:ext cx="1793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5400" dirty="0"/>
          </a:p>
        </p:txBody>
      </p:sp>
      <p:sp>
        <p:nvSpPr>
          <p:cNvPr id="18" name="Rectangle 17"/>
          <p:cNvSpPr/>
          <p:nvPr/>
        </p:nvSpPr>
        <p:spPr>
          <a:xfrm>
            <a:off x="2038079" y="5114966"/>
            <a:ext cx="1793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9" name="Rectangle 18"/>
          <p:cNvSpPr/>
          <p:nvPr/>
        </p:nvSpPr>
        <p:spPr>
          <a:xfrm>
            <a:off x="1954367" y="4208568"/>
            <a:ext cx="1793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5400" dirty="0"/>
          </a:p>
        </p:txBody>
      </p:sp>
      <p:sp>
        <p:nvSpPr>
          <p:cNvPr id="20" name="Rectangle 19"/>
          <p:cNvSpPr/>
          <p:nvPr/>
        </p:nvSpPr>
        <p:spPr>
          <a:xfrm>
            <a:off x="9139337" y="3489247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9098392" y="2709177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9139337" y="1856938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dirty="0"/>
          </a:p>
        </p:txBody>
      </p:sp>
      <p:sp>
        <p:nvSpPr>
          <p:cNvPr id="23" name="Rectangle 22"/>
          <p:cNvSpPr/>
          <p:nvPr/>
        </p:nvSpPr>
        <p:spPr>
          <a:xfrm>
            <a:off x="9212110" y="4396290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5400" dirty="0"/>
          </a:p>
        </p:txBody>
      </p:sp>
      <p:sp>
        <p:nvSpPr>
          <p:cNvPr id="24" name="Rectangle 23"/>
          <p:cNvSpPr/>
          <p:nvPr/>
        </p:nvSpPr>
        <p:spPr>
          <a:xfrm>
            <a:off x="9263882" y="5303333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002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54596A8-1EAF-4899-8FE9-88FCA7DE9542}"/>
              </a:ext>
            </a:extLst>
          </p:cNvPr>
          <p:cNvSpPr txBox="1"/>
          <p:nvPr/>
        </p:nvSpPr>
        <p:spPr>
          <a:xfrm>
            <a:off x="1170695" y="1586895"/>
            <a:ext cx="6096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এর  পরের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্‌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351EA7-664D-49B1-B9BB-3DFA058EB6BD}"/>
              </a:ext>
            </a:extLst>
          </p:cNvPr>
          <p:cNvSpPr txBox="1"/>
          <p:nvPr/>
        </p:nvSpPr>
        <p:spPr>
          <a:xfrm>
            <a:off x="7857741" y="1494562"/>
            <a:ext cx="8382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খ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ECF0C9-1022-4828-BEBA-CD6B0FE83684}"/>
              </a:ext>
            </a:extLst>
          </p:cNvPr>
          <p:cNvSpPr txBox="1"/>
          <p:nvPr/>
        </p:nvSpPr>
        <p:spPr>
          <a:xfrm>
            <a:off x="1170695" y="3031186"/>
            <a:ext cx="6096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হয়?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5BE6B1-2EB9-4FE5-B8A2-0F3B9A762810}"/>
              </a:ext>
            </a:extLst>
          </p:cNvPr>
          <p:cNvSpPr txBox="1"/>
          <p:nvPr/>
        </p:nvSpPr>
        <p:spPr>
          <a:xfrm>
            <a:off x="7857751" y="2938853"/>
            <a:ext cx="1217991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6" name="Rounded Rectangle 14">
            <a:extLst>
              <a:ext uri="{FF2B5EF4-FFF2-40B4-BE49-F238E27FC236}">
                <a16:creationId xmlns="" xmlns:a16="http://schemas.microsoft.com/office/drawing/2014/main" id="{6568D4AE-8DDE-4444-8775-B257866FD6EA}"/>
              </a:ext>
            </a:extLst>
          </p:cNvPr>
          <p:cNvSpPr/>
          <p:nvPr/>
        </p:nvSpPr>
        <p:spPr>
          <a:xfrm>
            <a:off x="3075704" y="331387"/>
            <a:ext cx="4191001" cy="51532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0948A26-C43F-469B-BA9E-C631EF898C55}"/>
              </a:ext>
            </a:extLst>
          </p:cNvPr>
          <p:cNvSpPr txBox="1"/>
          <p:nvPr/>
        </p:nvSpPr>
        <p:spPr>
          <a:xfrm>
            <a:off x="7937629" y="4318893"/>
            <a:ext cx="8382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F3B2CE-4B0F-4243-BE7A-5DDE607BDD94}"/>
              </a:ext>
            </a:extLst>
          </p:cNvPr>
          <p:cNvSpPr txBox="1"/>
          <p:nvPr/>
        </p:nvSpPr>
        <p:spPr>
          <a:xfrm>
            <a:off x="1117031" y="4484359"/>
            <a:ext cx="6096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এর আগের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্‌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B0DBD0B-BE1E-409F-A866-1B3F7C4DFDA5}"/>
              </a:ext>
            </a:extLst>
          </p:cNvPr>
          <p:cNvSpPr txBox="1"/>
          <p:nvPr/>
        </p:nvSpPr>
        <p:spPr>
          <a:xfrm>
            <a:off x="3932725" y="5748319"/>
            <a:ext cx="292028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মিলিয়ে দেখি</a:t>
            </a:r>
          </a:p>
        </p:txBody>
      </p:sp>
    </p:spTree>
    <p:extLst>
      <p:ext uri="{BB962C8B-B14F-4D97-AF65-F5344CB8AC3E}">
        <p14:creationId xmlns:p14="http://schemas.microsoft.com/office/powerpoint/2010/main" val="2698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="" xmlns:a16="http://schemas.microsoft.com/office/drawing/2014/main" id="{16CE166D-489F-4BCD-B943-D511BD9A7FFE}"/>
              </a:ext>
            </a:extLst>
          </p:cNvPr>
          <p:cNvSpPr/>
          <p:nvPr/>
        </p:nvSpPr>
        <p:spPr>
          <a:xfrm>
            <a:off x="2415825" y="214489"/>
            <a:ext cx="7360355" cy="1704622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6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র্থীর</a:t>
            </a:r>
            <a:r>
              <a:rPr lang="en-US" sz="6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পাঠ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F3AD03-CA6D-42EE-943D-6E342BB2F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27" y="2062457"/>
            <a:ext cx="7217092" cy="46521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921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8466" y="333916"/>
            <a:ext cx="2374608" cy="584775"/>
            <a:chOff x="68341" y="390794"/>
            <a:chExt cx="2238945" cy="98061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Oval 13"/>
            <p:cNvSpPr/>
            <p:nvPr/>
          </p:nvSpPr>
          <p:spPr>
            <a:xfrm>
              <a:off x="68341" y="390794"/>
              <a:ext cx="2238945" cy="914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70522245-6707-40F0-9B79-4B2F9C8FC59C}"/>
                </a:ext>
              </a:extLst>
            </p:cNvPr>
            <p:cNvSpPr txBox="1"/>
            <p:nvPr/>
          </p:nvSpPr>
          <p:spPr>
            <a:xfrm>
              <a:off x="373154" y="390794"/>
              <a:ext cx="1809474" cy="980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লী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 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CB27E84-CB1D-4C58-9AD3-6DA00476E156}"/>
              </a:ext>
            </a:extLst>
          </p:cNvPr>
          <p:cNvSpPr txBox="1"/>
          <p:nvPr/>
        </p:nvSpPr>
        <p:spPr>
          <a:xfrm>
            <a:off x="5598573" y="2102616"/>
            <a:ext cx="450304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B27E84-CB1D-4C58-9AD3-6DA00476E156}"/>
              </a:ext>
            </a:extLst>
          </p:cNvPr>
          <p:cNvSpPr txBox="1"/>
          <p:nvPr/>
        </p:nvSpPr>
        <p:spPr>
          <a:xfrm>
            <a:off x="5598572" y="1026078"/>
            <a:ext cx="450304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CB27E84-CB1D-4C58-9AD3-6DA00476E156}"/>
              </a:ext>
            </a:extLst>
          </p:cNvPr>
          <p:cNvSpPr txBox="1"/>
          <p:nvPr/>
        </p:nvSpPr>
        <p:spPr>
          <a:xfrm>
            <a:off x="5598574" y="3186175"/>
            <a:ext cx="450304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CB27E84-CB1D-4C58-9AD3-6DA00476E156}"/>
              </a:ext>
            </a:extLst>
          </p:cNvPr>
          <p:cNvSpPr txBox="1"/>
          <p:nvPr/>
        </p:nvSpPr>
        <p:spPr>
          <a:xfrm>
            <a:off x="5598575" y="4281376"/>
            <a:ext cx="450304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B27E84-CB1D-4C58-9AD3-6DA00476E156}"/>
              </a:ext>
            </a:extLst>
          </p:cNvPr>
          <p:cNvSpPr txBox="1"/>
          <p:nvPr/>
        </p:nvSpPr>
        <p:spPr>
          <a:xfrm>
            <a:off x="5598572" y="5341383"/>
            <a:ext cx="450304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1767076" y="1026078"/>
            <a:ext cx="206442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1758593" y="2102616"/>
            <a:ext cx="206442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1758593" y="3228451"/>
            <a:ext cx="206442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Process 11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1758593" y="4330116"/>
            <a:ext cx="206442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1758593" y="5340290"/>
            <a:ext cx="206442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9966" y="4396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Process 2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293118" y="291752"/>
            <a:ext cx="2064420" cy="832090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56F79A-449F-4AEE-BB15-E88505981467}"/>
              </a:ext>
            </a:extLst>
          </p:cNvPr>
          <p:cNvSpPr txBox="1"/>
          <p:nvPr/>
        </p:nvSpPr>
        <p:spPr>
          <a:xfrm>
            <a:off x="2997154" y="291752"/>
            <a:ext cx="4039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বর্ণ মিলাও-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55356" y="5460845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9455356" y="1260078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9455356" y="2258392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dirty="0"/>
          </a:p>
        </p:txBody>
      </p:sp>
      <p:sp>
        <p:nvSpPr>
          <p:cNvPr id="14" name="Rectangle 13"/>
          <p:cNvSpPr/>
          <p:nvPr/>
        </p:nvSpPr>
        <p:spPr>
          <a:xfrm>
            <a:off x="9455356" y="3472960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9472277" y="4546259"/>
            <a:ext cx="958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5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650656" y="999638"/>
            <a:ext cx="6279148" cy="5384537"/>
            <a:chOff x="2115403" y="1314912"/>
            <a:chExt cx="5971707" cy="4758342"/>
          </a:xfrm>
        </p:grpSpPr>
        <p:sp>
          <p:nvSpPr>
            <p:cNvPr id="5" name="Rectangle 4"/>
            <p:cNvSpPr/>
            <p:nvPr/>
          </p:nvSpPr>
          <p:spPr>
            <a:xfrm>
              <a:off x="2115403" y="1314912"/>
              <a:ext cx="5971707" cy="47583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045151" y="1314912"/>
              <a:ext cx="0" cy="47444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15403" y="2227629"/>
              <a:ext cx="59717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15403" y="4195444"/>
              <a:ext cx="59717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15403" y="5161345"/>
              <a:ext cx="59717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15403" y="3180347"/>
              <a:ext cx="59717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8" y="5406804"/>
            <a:ext cx="1259141" cy="849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63" y="3240033"/>
            <a:ext cx="1274069" cy="853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40" y="2092650"/>
            <a:ext cx="1335093" cy="888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FC1D91B-8050-4297-840A-210DF021D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97" y="4373252"/>
            <a:ext cx="1554030" cy="870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AFA651B-07BB-4ED3-8290-D7CE9FC912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89" y="1085376"/>
            <a:ext cx="1025246" cy="906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61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6458 -0.17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26458 0.12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417 L -0.26458 -0.34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417 L -0.26458 0.12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1 0.00209 L -0.26589 0.112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8E0A199-86E5-4FA8-95D5-405D0F74965B}"/>
              </a:ext>
            </a:extLst>
          </p:cNvPr>
          <p:cNvSpPr/>
          <p:nvPr/>
        </p:nvSpPr>
        <p:spPr>
          <a:xfrm>
            <a:off x="1094798" y="3422453"/>
            <a:ext cx="7857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পারগ শিশুদের সহযোগিতায় দুর্বল শিক্ষার্থীদের পাঠ বুঝতে সাহায্য করব। প্রয়োজনে নিজে সহযোগিতা করব।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7D8366-F132-4FF9-9CE6-C09734A348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16622" r="21125"/>
          <a:stretch/>
        </p:blipFill>
        <p:spPr>
          <a:xfrm>
            <a:off x="8525375" y="1815257"/>
            <a:ext cx="2876751" cy="2807593"/>
          </a:xfrm>
          <a:prstGeom prst="ellipse">
            <a:avLst/>
          </a:prstGeom>
          <a:ln w="190500" cap="rnd">
            <a:noFill/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B9BF62E-1232-437A-9478-ECBC674F262A}"/>
              </a:ext>
            </a:extLst>
          </p:cNvPr>
          <p:cNvSpPr/>
          <p:nvPr/>
        </p:nvSpPr>
        <p:spPr>
          <a:xfrm>
            <a:off x="508001" y="541871"/>
            <a:ext cx="7721600" cy="25467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5110"/>
                <a:gd name="adj2" fmla="val 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নিরাময়মূলক ব্যবস্থা</a:t>
            </a:r>
            <a:endParaRPr lang="en-US" sz="19900" b="1" dirty="0">
              <a:ln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5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04962" y="3472847"/>
            <a:ext cx="9182075" cy="2379961"/>
            <a:chOff x="1422235" y="2358716"/>
            <a:chExt cx="9182075" cy="2379961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CC7A709C-5D3F-48D9-A7B6-A04CF29B416F}"/>
                </a:ext>
              </a:extLst>
            </p:cNvPr>
            <p:cNvSpPr/>
            <p:nvPr/>
          </p:nvSpPr>
          <p:spPr>
            <a:xfrm>
              <a:off x="1422235" y="2358716"/>
              <a:ext cx="9182075" cy="237996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en-US" sz="4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বর্ণটি</a:t>
              </a:r>
              <a:r>
                <a:rPr lang="en-US" sz="4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4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বাড়িতে</a:t>
              </a:r>
              <a:r>
                <a:rPr lang="en-US" sz="4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bn-IN" sz="4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এমন ৫ টি জিনিসের নাম জেনে</a:t>
              </a:r>
              <a:r>
                <a:rPr lang="en-US" sz="4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আসবে</a:t>
              </a:r>
              <a:r>
                <a:rPr lang="en-US" sz="4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="" xmlns:a16="http://schemas.microsoft.com/office/drawing/2014/main" id="{F0DDA1D1-79FF-4EE3-A24F-468B3F41391F}"/>
                </a:ext>
              </a:extLst>
            </p:cNvPr>
            <p:cNvSpPr/>
            <p:nvPr/>
          </p:nvSpPr>
          <p:spPr>
            <a:xfrm>
              <a:off x="1842447" y="2638385"/>
              <a:ext cx="1374365" cy="12520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7" y="361690"/>
            <a:ext cx="4316202" cy="27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2136" y="325349"/>
            <a:ext cx="11485533" cy="6166077"/>
            <a:chOff x="382136" y="325349"/>
            <a:chExt cx="11485533" cy="6166077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656A7ECB-0704-4E79-9B8A-C4D185EE8A3A}"/>
                </a:ext>
              </a:extLst>
            </p:cNvPr>
            <p:cNvSpPr/>
            <p:nvPr/>
          </p:nvSpPr>
          <p:spPr>
            <a:xfrm>
              <a:off x="382136" y="325349"/>
              <a:ext cx="6386339" cy="126894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b="1" dirty="0">
                  <a:ln>
                    <a:solidFill>
                      <a:schemeClr val="tx1"/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পাঠে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314009" y="4921766"/>
              <a:ext cx="755366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9600" b="1" dirty="0" smtClean="0">
                  <a:ln>
                    <a:solidFill>
                      <a:schemeClr val="tx1"/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ধন্যবাদ।</a:t>
              </a:r>
              <a:endParaRPr lang="bn-IN" sz="96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789" y="959821"/>
              <a:ext cx="2952750" cy="38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64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5790" y="533512"/>
            <a:ext cx="11216690" cy="6001644"/>
            <a:chOff x="841325" y="533512"/>
            <a:chExt cx="11216690" cy="600164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E403B6CA-2396-4710-AA7F-6D6B8985A8BF}"/>
                </a:ext>
              </a:extLst>
            </p:cNvPr>
            <p:cNvSpPr/>
            <p:nvPr/>
          </p:nvSpPr>
          <p:spPr>
            <a:xfrm>
              <a:off x="4674353" y="533512"/>
              <a:ext cx="609012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alt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ছড়ায় ছন্দে বর্ণ শিখি আনন্দে</a:t>
              </a:r>
              <a:endParaRPr lang="en-US" sz="54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7A459AE-812D-436F-9F5B-DF6C8C713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119" y="1456843"/>
              <a:ext cx="7639896" cy="5078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আয়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</a:t>
              </a:r>
              <a:r>
                <a:rPr lang="en-US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</a:t>
              </a:r>
              <a:r>
                <a:rPr lang="as-IN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োমল</a:t>
              </a:r>
              <a:r>
                <a:rPr lang="en-US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হাতে</a:t>
              </a:r>
              <a:r>
                <a:rPr lang="en-US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en-US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রেখে</a:t>
              </a:r>
              <a:endParaRPr lang="en-US" alt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1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শিখব</a:t>
              </a:r>
              <a:r>
                <a:rPr kumimoji="0" lang="as-IN" altLang="en-US" sz="36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kumimoji="0" lang="en-US" altLang="en-US" sz="36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as-IN" altLang="en-US" sz="36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োরা</a:t>
              </a:r>
              <a:r>
                <a:rPr lang="en-US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</a:t>
              </a:r>
              <a:r>
                <a:rPr lang="as-IN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্ণ</a:t>
              </a:r>
              <a:r>
                <a:rPr lang="as-IN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আনন্দে</a:t>
              </a:r>
              <a:r>
                <a:rPr lang="en-US" alt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n-IN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--</a:t>
              </a:r>
              <a:r>
                <a:rPr kumimoji="0" lang="bn-IN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তে </a:t>
              </a: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kumimoji="0" lang="bn-IN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অরুণ আলোয় প্রভাত হলে</a:t>
              </a: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 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n-IN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--</a:t>
              </a:r>
              <a:r>
                <a:rPr kumimoji="0" lang="bn-IN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অলক</a:t>
              </a: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kumimoji="0" lang="bn-IN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অলী</a:t>
              </a: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kumimoji="0" lang="bn-IN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অধম</a:t>
              </a: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kumimoji="0" lang="bn-IN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অধিক।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n-IN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--</a:t>
              </a:r>
              <a:r>
                <a:rPr kumimoji="0" lang="bn-IN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তে</a:t>
              </a: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kumimoji="0" lang="bn-IN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আমরা জাগি রোজ সকালে</a:t>
              </a: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 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kumimoji="0" lang="as-IN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kumimoji="0" lang="as-IN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 </a:t>
              </a:r>
              <a:r>
                <a:rPr lang="en-US" altLang="en-US" sz="36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 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ে…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altLang="en-US" sz="36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altLang="en-US" sz="3600" b="0" i="0" u="none" strike="noStrike" cap="none" normalizeH="0" baseline="0" dirty="0" err="1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রাখ</a:t>
              </a:r>
              <a:r>
                <a:rPr kumimoji="0" lang="as-IN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as-IN" altLang="en-US" sz="36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altLang="en-US" sz="36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োখে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চ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 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6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একই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সুরে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বলি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altLang="en-US" sz="36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্যে</a:t>
              </a:r>
              <a:r>
                <a:rPr lang="en-US" alt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।।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2FCCC53-519B-4C9E-9D96-09896F07C8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72"/>
            <a:stretch/>
          </p:blipFill>
          <p:spPr>
            <a:xfrm>
              <a:off x="841325" y="1736064"/>
              <a:ext cx="3442811" cy="45198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394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9F8D0DE-DDE3-4D83-8D3A-0FBDA236EA1E}"/>
              </a:ext>
            </a:extLst>
          </p:cNvPr>
          <p:cNvSpPr/>
          <p:nvPr/>
        </p:nvSpPr>
        <p:spPr>
          <a:xfrm>
            <a:off x="4522464" y="346375"/>
            <a:ext cx="255711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C8B01D-7C09-4292-801A-2DFBCA05A250}"/>
              </a:ext>
            </a:extLst>
          </p:cNvPr>
          <p:cNvSpPr/>
          <p:nvPr/>
        </p:nvSpPr>
        <p:spPr>
          <a:xfrm>
            <a:off x="224089" y="922000"/>
            <a:ext cx="4038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শিক্ষার্থীরা…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A86183E-A2EE-4B70-8C66-9B06357B583C}"/>
              </a:ext>
            </a:extLst>
          </p:cNvPr>
          <p:cNvGrpSpPr/>
          <p:nvPr/>
        </p:nvGrpSpPr>
        <p:grpSpPr>
          <a:xfrm>
            <a:off x="2243389" y="1713135"/>
            <a:ext cx="7877882" cy="973636"/>
            <a:chOff x="838200" y="3162032"/>
            <a:chExt cx="7877882" cy="9736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AC717C6F-29B5-43E3-B75A-7137F09A348E}"/>
                </a:ext>
              </a:extLst>
            </p:cNvPr>
            <p:cNvSpPr/>
            <p:nvPr/>
          </p:nvSpPr>
          <p:spPr>
            <a:xfrm>
              <a:off x="838200" y="3181561"/>
              <a:ext cx="1295400" cy="954107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শোনা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.১.৩</a:t>
              </a:r>
              <a:endParaRPr lang="en-US" sz="2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C22B4F13-1A95-4095-B951-4B61C451FD3B}"/>
                </a:ext>
              </a:extLst>
            </p:cNvPr>
            <p:cNvSpPr/>
            <p:nvPr/>
          </p:nvSpPr>
          <p:spPr>
            <a:xfrm>
              <a:off x="2239082" y="3162032"/>
              <a:ext cx="6477000" cy="954107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শব্দে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বর্ণমালা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ধ্বনি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মনোযোগসহকারে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শুনবে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রাখবে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CBD9539-2444-4E3C-A840-C92EB8E9957A}"/>
              </a:ext>
            </a:extLst>
          </p:cNvPr>
          <p:cNvGrpSpPr/>
          <p:nvPr/>
        </p:nvGrpSpPr>
        <p:grpSpPr>
          <a:xfrm>
            <a:off x="2262070" y="2850195"/>
            <a:ext cx="7894523" cy="973397"/>
            <a:chOff x="2243389" y="2925695"/>
            <a:chExt cx="7894523" cy="97339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807E50E-4AD0-453F-AE26-F3BE24F11EE7}"/>
                </a:ext>
              </a:extLst>
            </p:cNvPr>
            <p:cNvSpPr/>
            <p:nvPr/>
          </p:nvSpPr>
          <p:spPr>
            <a:xfrm>
              <a:off x="2243389" y="2925695"/>
              <a:ext cx="1295400" cy="954107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বলা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1.1.1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A28B414-39B8-4CCA-B177-9D8FE019F960}"/>
                </a:ext>
              </a:extLst>
            </p:cNvPr>
            <p:cNvSpPr/>
            <p:nvPr/>
          </p:nvSpPr>
          <p:spPr>
            <a:xfrm>
              <a:off x="3660912" y="2944985"/>
              <a:ext cx="6477000" cy="954107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শব্দে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ব্যবহৃত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বর্ণমালা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ধ্বনি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স্পষ্ট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শুদ্ধভাবে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679AA58-40EC-4C34-B1B9-47EF60400E70}"/>
              </a:ext>
            </a:extLst>
          </p:cNvPr>
          <p:cNvGrpSpPr/>
          <p:nvPr/>
        </p:nvGrpSpPr>
        <p:grpSpPr>
          <a:xfrm>
            <a:off x="2243389" y="3947184"/>
            <a:ext cx="7877882" cy="954108"/>
            <a:chOff x="2216808" y="2844321"/>
            <a:chExt cx="7877882" cy="9541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11CD8C14-70A7-42EC-AAC3-3ECA6D6A72F3}"/>
                </a:ext>
              </a:extLst>
            </p:cNvPr>
            <p:cNvSpPr/>
            <p:nvPr/>
          </p:nvSpPr>
          <p:spPr>
            <a:xfrm>
              <a:off x="2216808" y="2844321"/>
              <a:ext cx="1295400" cy="954107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পড়া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as-IN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.১.১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9E82338C-7CC1-428A-BC7F-9F7446D5EAD9}"/>
                </a:ext>
              </a:extLst>
            </p:cNvPr>
            <p:cNvSpPr/>
            <p:nvPr/>
          </p:nvSpPr>
          <p:spPr>
            <a:xfrm>
              <a:off x="3617690" y="2844322"/>
              <a:ext cx="6477000" cy="954107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বর্ণমালা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স্পষ্ট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শুদ্ধ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উচ্চারণে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পড়তে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4211E59-6873-422D-A6B7-AF2F1E169673}"/>
              </a:ext>
            </a:extLst>
          </p:cNvPr>
          <p:cNvGrpSpPr/>
          <p:nvPr/>
        </p:nvGrpSpPr>
        <p:grpSpPr>
          <a:xfrm>
            <a:off x="2243389" y="5011065"/>
            <a:ext cx="7913204" cy="954108"/>
            <a:chOff x="2210564" y="2848819"/>
            <a:chExt cx="7913204" cy="9541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4FB30864-0A29-4B0E-ACE5-C5513CC0D7C4}"/>
                </a:ext>
              </a:extLst>
            </p:cNvPr>
            <p:cNvSpPr/>
            <p:nvPr/>
          </p:nvSpPr>
          <p:spPr>
            <a:xfrm>
              <a:off x="2210564" y="2848819"/>
              <a:ext cx="1295400" cy="954107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লেখা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1.1.1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1DBCC28-443D-444D-8960-F1C58A968727}"/>
                </a:ext>
              </a:extLst>
            </p:cNvPr>
            <p:cNvSpPr/>
            <p:nvPr/>
          </p:nvSpPr>
          <p:spPr>
            <a:xfrm>
              <a:off x="3646768" y="2848820"/>
              <a:ext cx="6477000" cy="954107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স্পষ্ট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সঠিক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আকৃতিতে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বর্ণমালা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লিখতে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391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251" r="52081" b="57703"/>
          <a:stretch/>
        </p:blipFill>
        <p:spPr>
          <a:xfrm>
            <a:off x="6674251" y="1792291"/>
            <a:ext cx="4951673" cy="38691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9260" y="1843950"/>
            <a:ext cx="57451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বসেছে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ইসিতা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ভা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মাকে একটু বেশি সময় কাছে পাওয়া যায়। মা বললেন, আগে পড় তারপর লেখ। এসো ‘</a:t>
            </a:r>
            <a:r>
              <a:rPr lang="bn-IN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লম ধরি’। </a:t>
            </a:r>
            <a:endParaRPr lang="en-US" sz="4000" b="1" dirty="0">
              <a:ln w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8544" y="369119"/>
            <a:ext cx="432634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গল্প শুনি।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99701" y="997503"/>
            <a:ext cx="2033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গল্প </a:t>
            </a:r>
            <a:r>
              <a:rPr lang="bn-IN" sz="24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( ক খ গ ঘ ঙ)                                                 </a:t>
            </a:r>
            <a:endParaRPr lang="bn-IN" sz="2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471" y="1654469"/>
            <a:ext cx="50997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মা কলমটা ডান হাতে ধরে লেখা শুরু করলেন। ইসিতা দেখল মায়ের হাতের লেখা কত সুন্দর। লেখা শেষ হলে পরে মা বললেন, চল ‘</a:t>
            </a:r>
            <a:r>
              <a:rPr lang="bn-IN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বর পড়ি’।</a:t>
            </a:r>
            <a:endParaRPr lang="en-US" sz="4000" b="1" dirty="0">
              <a:ln w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56" y="1160059"/>
            <a:ext cx="5437595" cy="415892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3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1" r="51635" b="8383"/>
          <a:stretch/>
        </p:blipFill>
        <p:spPr>
          <a:xfrm>
            <a:off x="6621352" y="1219748"/>
            <a:ext cx="5071505" cy="39118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352" y="121974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ইসিতার তো আরও মজা। তার মা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নে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 আরও কিছুক্ষণ মায়ের কাছে থাকা যাবে। </a:t>
            </a:r>
            <a:r>
              <a:rPr lang="bn-IN" sz="4000" b="1" dirty="0" smtClean="0">
                <a:ln w="0"/>
                <a:latin typeface="NikoshBAN" pitchFamily="2" charset="0"/>
                <a:cs typeface="NikoshBAN" pitchFamily="2" charset="0"/>
              </a:rPr>
              <a:t>হঠাৎ 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সে জানালা দিয়ে তাকিয়ে দেখে বেনু খালা যেন কাকে কী বলছে। কী করছ বেনু খালা? দৌড়ে গেল সে।  ‘</a:t>
            </a:r>
            <a:r>
              <a:rPr lang="bn-IN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ম ভাঙাই’ বলল বেনু খালা। </a:t>
            </a:r>
            <a:endParaRPr lang="en-US" sz="40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28433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9" t="49782" b="8172"/>
          <a:stretch/>
        </p:blipFill>
        <p:spPr>
          <a:xfrm>
            <a:off x="6656295" y="1137862"/>
            <a:ext cx="5276398" cy="4034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103" y="1631688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একটু পরে দেখল ঘরের চালে যে খড় দিচ্ছে তার সাথে বেনু খালা কথা বলছে। ইসিতাকে দেখে বলল, ‘</a:t>
            </a:r>
            <a:r>
              <a:rPr lang="bn-IN" sz="44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র বানাই’। </a:t>
            </a:r>
            <a:endParaRPr lang="en-US" sz="4400" b="1" dirty="0">
              <a:ln w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2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3"/>
          <a:stretch/>
        </p:blipFill>
        <p:spPr>
          <a:xfrm>
            <a:off x="5726414" y="1344833"/>
            <a:ext cx="6168705" cy="34831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5480" y="1809129"/>
            <a:ext cx="48813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এমন সময় ঘরের ভিতর থেকে এক ব্যাঙ ছিটকে বেরিয়ে এল। ইসিতা বলে উঠল ‘ব্যা</a:t>
            </a:r>
            <a:r>
              <a:rPr lang="bn-IN" sz="40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 ডাকে ঘ্যাঙ ঘ্যাঙ’।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619</Words>
  <Application>Microsoft Office PowerPoint</Application>
  <PresentationFormat>Custom</PresentationFormat>
  <Paragraphs>150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88</cp:revision>
  <dcterms:created xsi:type="dcterms:W3CDTF">2019-08-13T07:47:47Z</dcterms:created>
  <dcterms:modified xsi:type="dcterms:W3CDTF">2019-11-16T12:31:41Z</dcterms:modified>
</cp:coreProperties>
</file>