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79" r:id="rId2"/>
    <p:sldId id="280" r:id="rId3"/>
    <p:sldId id="264" r:id="rId4"/>
    <p:sldId id="263" r:id="rId5"/>
    <p:sldId id="267" r:id="rId6"/>
    <p:sldId id="266" r:id="rId7"/>
    <p:sldId id="281" r:id="rId8"/>
    <p:sldId id="271" r:id="rId9"/>
    <p:sldId id="265" r:id="rId10"/>
    <p:sldId id="285" r:id="rId11"/>
    <p:sldId id="282" r:id="rId12"/>
    <p:sldId id="277" r:id="rId13"/>
    <p:sldId id="284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FFFFCC"/>
    <a:srgbClr val="6600CC"/>
    <a:srgbClr val="FF0066"/>
    <a:srgbClr val="66FF66"/>
    <a:srgbClr val="009900"/>
    <a:srgbClr val="6600FF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9C1C-9EB9-4AA8-8954-9589D51DB8AE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1A62B-2439-4E52-AB49-24B2CE9BA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3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1A62B-2439-4E52-AB49-24B2CE9BA8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5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5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8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386A-C218-4717-8CFD-25E5E6A10DDF}" type="datetimeFigureOut">
              <a:rPr lang="en-US" smtClean="0"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8C12-BB01-4078-AB90-9D59B38F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foizahmedrana@gmail.com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752600"/>
            <a:ext cx="3657600" cy="9351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-47625"/>
            <a:ext cx="3476625" cy="1929527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5577840"/>
            <a:ext cx="1645920" cy="128016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1645920" cy="128016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840"/>
            <a:ext cx="1645920" cy="128016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058" y="-152400"/>
            <a:ext cx="1843829" cy="23622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22960" y="2743200"/>
            <a:ext cx="8016240" cy="28194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ফয়েজ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নোয়ান্নই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বাঁধেরহাট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০1812422288</a:t>
            </a:r>
          </a:p>
          <a:p>
            <a:pPr algn="l"/>
            <a:r>
              <a:rPr lang="en-US" sz="30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000" dirty="0" smtClean="0">
                <a:latin typeface="NikoshBAN" pitchFamily="2" charset="0"/>
                <a:cs typeface="NikoshBAN" pitchFamily="2" charset="0"/>
                <a:hlinkClick r:id="rId8"/>
              </a:rPr>
              <a:t>foizahmedrana@gmail.com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971800"/>
            <a:ext cx="1524000" cy="193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790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0" y="40944"/>
            <a:ext cx="9144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itle 2"/>
          <p:cNvSpPr txBox="1">
            <a:spLocks/>
          </p:cNvSpPr>
          <p:nvPr/>
        </p:nvSpPr>
        <p:spPr>
          <a:xfrm>
            <a:off x="46062" y="2465696"/>
            <a:ext cx="4484995" cy="887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FV = PV(1+i)</a:t>
            </a:r>
            <a:r>
              <a:rPr lang="en-US" sz="44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2"/>
              <p:cNvSpPr txBox="1">
                <a:spLocks/>
              </p:cNvSpPr>
              <p:nvPr/>
            </p:nvSpPr>
            <p:spPr>
              <a:xfrm>
                <a:off x="4607256" y="2465696"/>
                <a:ext cx="4473623" cy="88710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b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0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FV = PV(1+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b="1" baseline="30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n</a:t>
                </a:r>
                <a:r>
                  <a:rPr lang="en-US" b="1" baseline="30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  <a:sym typeface="Symbol"/>
                  </a:rPr>
                  <a:t>m</a:t>
                </a:r>
                <a:endParaRPr lang="en-US" b="1" baseline="30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256" y="2465696"/>
                <a:ext cx="4473623" cy="887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5256" y="1178256"/>
            <a:ext cx="4473623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চক্রবৃদ্ধির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1805201" y="1977505"/>
            <a:ext cx="498712" cy="3810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07256" y="1178256"/>
            <a:ext cx="4473623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একাধিকবার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চক্রবৃদ্ধির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6377201" y="1977505"/>
            <a:ext cx="498712" cy="3810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97594"/>
              </p:ext>
            </p:extLst>
          </p:nvPr>
        </p:nvGraphicFramePr>
        <p:xfrm>
          <a:off x="46060" y="3471426"/>
          <a:ext cx="886934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44540"/>
                <a:gridCol w="457200"/>
                <a:gridCol w="39624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FV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Future Value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ভবিষ্য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PV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Present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Value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বর্তমান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interest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সুদের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হার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n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number of years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বছরের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=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multiple cycle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একাধিক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চক্রবৃদ্ধি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3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50" y="2895600"/>
            <a:ext cx="5260550" cy="38595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FV	= PV (1+i)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5000 (1+0.1)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36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=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5000 (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</a:p>
          <a:p>
            <a:pPr>
              <a:lnSpc>
                <a:spcPct val="120000"/>
              </a:lnSpc>
            </a:pPr>
            <a:r>
              <a:rPr lang="en-US" sz="36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5000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 1.61051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8052.55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5499" y="0"/>
            <a:ext cx="9144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066800"/>
            <a:ext cx="91440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১০%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1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5096" y="2905050"/>
                <a:ext cx="3810000" cy="3852208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  <a:endParaRPr lang="en-US" sz="1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PV= 5000 </a:t>
                </a:r>
              </a:p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i= ১০%</a:t>
                </a:r>
                <a:r>
                  <a:rPr lang="en-US" sz="3600" b="1" baseline="30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b="1" baseline="30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	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itchFamily="2" charset="0"/>
                    <a:cs typeface="Nikosh" pitchFamily="2" charset="0"/>
                  </a:rPr>
                  <a:t>০.১</a:t>
                </a:r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Nikosh" pitchFamily="2" charset="0"/>
                    <a:cs typeface="Nikosh" pitchFamily="2" charset="0"/>
                  </a:rPr>
                  <a:t>	n=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4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96" y="2905050"/>
                <a:ext cx="3810000" cy="3852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8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ফিন্যান্স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50" y="2895600"/>
            <a:ext cx="5260550" cy="38595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FV	= PV (1+i)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100 (1+0.1)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36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= 100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</a:p>
          <a:p>
            <a:pPr>
              <a:lnSpc>
                <a:spcPct val="120000"/>
              </a:lnSpc>
            </a:pPr>
            <a:r>
              <a:rPr lang="en-US" sz="36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100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 1.61051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161.05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5096" y="2905050"/>
                <a:ext cx="3810000" cy="3852208"/>
              </a:xfrm>
              <a:prstGeom prst="rect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  <a:endParaRPr lang="en-US" sz="1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PV= 100 </a:t>
                </a:r>
              </a:p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i= ১০%</a:t>
                </a:r>
                <a:r>
                  <a:rPr lang="en-US" sz="3600" b="1" baseline="30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b="1" baseline="30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	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itchFamily="2" charset="0"/>
                    <a:cs typeface="Nikosh" pitchFamily="2" charset="0"/>
                  </a:rPr>
                  <a:t>০.১</a:t>
                </a:r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Nikosh" pitchFamily="2" charset="0"/>
                    <a:cs typeface="Nikosh" pitchFamily="2" charset="0"/>
                  </a:rPr>
                  <a:t>	n=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4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96" y="2905050"/>
                <a:ext cx="3810000" cy="3852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905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1"/>
          <p:cNvSpPr txBox="1">
            <a:spLocks/>
          </p:cNvSpPr>
          <p:nvPr/>
        </p:nvSpPr>
        <p:spPr>
          <a:xfrm>
            <a:off x="0" y="1066800"/>
            <a:ext cx="9143999" cy="13631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10%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100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5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923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750" y="2895600"/>
            <a:ext cx="5260550" cy="39703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FV	= PV (1+i)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১০০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PV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1+0.1)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endParaRPr lang="en-US" sz="3600" b="1" baseline="30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১০০ = PV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1.1)</a:t>
            </a:r>
            <a:r>
              <a:rPr lang="en-US" sz="3600" b="1" baseline="30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</a:p>
          <a:p>
            <a:r>
              <a:rPr lang="en-US" sz="3600" b="1" baseline="30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১০০ = PV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 1.61051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1.6105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PV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৬২.০৯ =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5096" y="2905050"/>
                <a:ext cx="3810000" cy="3852208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</a:t>
                </a:r>
                <a:endParaRPr lang="en-US" sz="1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FV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100 </a:t>
                </a:r>
              </a:p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i= ১০%</a:t>
                </a:r>
                <a:r>
                  <a:rPr lang="en-US" sz="3600" b="1" baseline="30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600" b="1" baseline="30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১০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4000" dirty="0">
                    <a:solidFill>
                      <a:schemeClr val="tx1"/>
                    </a:solidFill>
                  </a:rPr>
                  <a:t>	 </a:t>
                </a:r>
                <a:r>
                  <a:rPr lang="en-US" sz="4000" dirty="0" smtClean="0">
                    <a:solidFill>
                      <a:schemeClr val="tx1"/>
                    </a:solidFill>
                  </a:rPr>
                  <a:t> =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" pitchFamily="2" charset="0"/>
                    <a:cs typeface="Nikosh" pitchFamily="2" charset="0"/>
                  </a:rPr>
                  <a:t>০.১</a:t>
                </a:r>
                <a:endParaRPr lang="en-US" sz="4000" dirty="0">
                  <a:solidFill>
                    <a:schemeClr val="tx1"/>
                  </a:solidFill>
                </a:endParaRPr>
              </a:p>
              <a:p>
                <a:r>
                  <a:rPr lang="en-US" sz="4000" dirty="0" smtClean="0">
                    <a:solidFill>
                      <a:schemeClr val="tx1"/>
                    </a:solidFill>
                    <a:latin typeface="Nikosh" pitchFamily="2" charset="0"/>
                    <a:cs typeface="Nikosh" pitchFamily="2" charset="0"/>
                  </a:rPr>
                  <a:t>	n=</a:t>
                </a:r>
                <a:r>
                  <a:rPr lang="en-US" sz="4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5</a:t>
                </a:r>
                <a:endParaRPr lang="en-US" sz="4000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096" y="2905050"/>
                <a:ext cx="3810000" cy="3852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1"/>
          <p:cNvSpPr txBox="1">
            <a:spLocks/>
          </p:cNvSpPr>
          <p:nvPr/>
        </p:nvSpPr>
        <p:spPr>
          <a:xfrm>
            <a:off x="0" y="1143000"/>
            <a:ext cx="9143999" cy="13631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10%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5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100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329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0" y="877690"/>
            <a:ext cx="9143997" cy="681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-1" y="1600200"/>
            <a:ext cx="9143999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...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0" y="2366434"/>
            <a:ext cx="9143997" cy="681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-1" y="3048000"/>
            <a:ext cx="9143997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তারতম্য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...</a:t>
            </a:r>
          </a:p>
        </p:txBody>
      </p:sp>
      <p:sp>
        <p:nvSpPr>
          <p:cNvPr id="18" name="Content Placeholder 1"/>
          <p:cNvSpPr txBox="1">
            <a:spLocks/>
          </p:cNvSpPr>
          <p:nvPr/>
        </p:nvSpPr>
        <p:spPr>
          <a:xfrm>
            <a:off x="0" y="3810000"/>
            <a:ext cx="9143996" cy="6815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0" y="4495800"/>
            <a:ext cx="9143996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FV = PV(1+i)</a:t>
            </a:r>
            <a:r>
              <a:rPr lang="en-US" sz="4400" b="1" baseline="30000" dirty="0" smtClean="0">
                <a:latin typeface="NikoshBAN" pitchFamily="2" charset="0"/>
                <a:cs typeface="NikoshBAN" pitchFamily="2" charset="0"/>
              </a:rPr>
              <a:t>n</a:t>
            </a: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0" y="5257800"/>
            <a:ext cx="9143999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400" b="1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1"/>
              <p:cNvSpPr txBox="1">
                <a:spLocks/>
              </p:cNvSpPr>
              <p:nvPr/>
            </p:nvSpPr>
            <p:spPr>
              <a:xfrm>
                <a:off x="0" y="5943600"/>
                <a:ext cx="9143996" cy="9144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292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600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8288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0574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Wingdings" pitchFamily="2" charset="2"/>
                  <a:buChar char="§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" indent="0">
                  <a:buNone/>
                </a:pP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PV=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cs typeface="NikoshBAN" pitchFamily="2" charset="0"/>
                          </a:rPr>
                          <m:t>𝑭𝑽</m:t>
                        </m:r>
                      </m:num>
                      <m:den>
                        <m:d>
                          <m:dPr>
                            <m:ctrlP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  <m: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3600" b="1" i="1">
                                <a:latin typeface="Cambria Math"/>
                                <a:cs typeface="NikoshBAN" pitchFamily="2" charset="0"/>
                              </a:rPr>
                              <m:t>𝒊</m:t>
                            </m:r>
                          </m:e>
                        </m:d>
                        <m:r>
                          <a:rPr lang="en-US" sz="3600" b="1" i="1" baseline="30000">
                            <a:latin typeface="Cambria Math"/>
                            <a:cs typeface="NikoshBAN" pitchFamily="2" charset="0"/>
                          </a:rPr>
                          <m:t>𝒏</m:t>
                        </m:r>
                      </m:den>
                    </m:f>
                  </m:oMath>
                </a14:m>
                <a:endParaRPr lang="en-US" sz="2800" b="1" baseline="30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3600"/>
                <a:ext cx="9143996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76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67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838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>
                <a:solidFill>
                  <a:srgbClr val="0000FF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0" y="3124200"/>
            <a:ext cx="9144000" cy="23622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উদ্দিপকটি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</a:p>
          <a:p>
            <a:pPr marL="45720" algn="just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ফরহাদ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সঞ্চিত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ডাচ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৯%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আশ্বাস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276" y="5527344"/>
            <a:ext cx="9144000" cy="12953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just">
              <a:buFont typeface="Wingdings" pitchFamily="2" charset="2"/>
              <a:buChar char="v"/>
            </a:pP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ডাচ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শর্তানুযায়ী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ফরহাদের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ভবিষ্যত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0393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510"/>
            <a:ext cx="9220200" cy="684549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14400" y="1066800"/>
            <a:ext cx="5181600" cy="2133600"/>
          </a:xfrm>
          <a:noFill/>
        </p:spPr>
        <p:txBody>
          <a:bodyPr>
            <a:prstTxWarp prst="textDeflate">
              <a:avLst/>
            </a:prstTxWarp>
            <a:no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sz="6600" b="1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r="1737"/>
          <a:stretch/>
        </p:blipFill>
        <p:spPr bwMode="auto">
          <a:xfrm>
            <a:off x="2743200" y="0"/>
            <a:ext cx="6326875" cy="685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345"/>
            <a:ext cx="2743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72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ধ্যা</a:t>
            </a:r>
            <a:endParaRPr lang="en-US" sz="7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56924034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44" y="1028282"/>
            <a:ext cx="6530712" cy="4888022"/>
          </a:xfrm>
          <a:prstGeom prst="rect">
            <a:avLst/>
          </a:prstGeom>
          <a:ln w="28575">
            <a:solidFill>
              <a:srgbClr val="CC00C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39271"/>
            <a:ext cx="91167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911670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93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" y="9099"/>
            <a:ext cx="9150573" cy="6848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8"/>
            <a:ext cx="5091241" cy="6823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8812"/>
            <a:ext cx="2057400" cy="140618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50004"/>
            <a:ext cx="509124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শায়েস্তা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খাঁ</a:t>
            </a:r>
            <a:endParaRPr lang="en-US" sz="66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5757"/>
            <a:ext cx="4073606" cy="2391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240" y="0"/>
            <a:ext cx="4087765" cy="24526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399" y="4734342"/>
            <a:ext cx="4046561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আমলে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!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353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" y="9099"/>
            <a:ext cx="9150573" cy="6848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" y="28432"/>
            <a:ext cx="9115568" cy="68278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2274"/>
            <a:ext cx="91440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কে.জি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191000"/>
            <a:ext cx="91440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30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টাকাও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8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মণের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30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  <a:sym typeface="Symbol"/>
              </a:rPr>
              <a:t> 40  8 = 9600 ! </a:t>
            </a:r>
            <a:endParaRPr lang="en-US" sz="44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6671" r="8072" b="8247"/>
          <a:stretch/>
        </p:blipFill>
        <p:spPr>
          <a:xfrm>
            <a:off x="7924800" y="5053835"/>
            <a:ext cx="1187355" cy="180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717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05533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5029200"/>
            <a:ext cx="9145137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9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</a:t>
            </a:r>
            <a:endParaRPr lang="en-US" sz="54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974279"/>
            <a:ext cx="2982469" cy="2054921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453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4" cy="6858000"/>
          </a:xfrm>
          <a:prstGeom prst="rect">
            <a:avLst/>
          </a:prstGeom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35258" y="3215691"/>
            <a:ext cx="9032542" cy="318510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সময়মূ্ল্য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5256" y="2292824"/>
            <a:ext cx="9032544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73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3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3867150" y="1511774"/>
            <a:ext cx="838200" cy="723900"/>
          </a:xfrm>
          <a:prstGeom prst="rightArrow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splay 3"/>
          <p:cNvSpPr/>
          <p:nvPr/>
        </p:nvSpPr>
        <p:spPr>
          <a:xfrm>
            <a:off x="4544075" y="2590800"/>
            <a:ext cx="3009898" cy="3603155"/>
          </a:xfrm>
          <a:prstGeom prst="flowChartDispla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510"/>
            <a:ext cx="9220200" cy="684549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-76200" y="47767"/>
            <a:ext cx="92202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-76200" y="4800600"/>
            <a:ext cx="92202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সময়মূল্য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6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2510"/>
            <a:ext cx="9220200" cy="684549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-76200" y="0"/>
            <a:ext cx="92202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19" y="1202140"/>
            <a:ext cx="5655860" cy="5655860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5545540" y="1202140"/>
            <a:ext cx="3598459" cy="56558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সুদের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হারের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8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3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</TotalTime>
  <Words>358</Words>
  <Application>Microsoft Office PowerPoint</Application>
  <PresentationFormat>On-screen Show (4:3)</PresentationFormat>
  <Paragraphs>116</Paragraphs>
  <Slides>16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 ফল-</vt:lpstr>
      <vt:lpstr>PowerPoint Presentation</vt:lpstr>
      <vt:lpstr>PowerPoint Presentation</vt:lpstr>
      <vt:lpstr>বছরে একবার চক্রবৃদ্ধির ক্ষেত্রে</vt:lpstr>
      <vt:lpstr>PowerPoint Presentation</vt:lpstr>
      <vt:lpstr>দলীয় কাজঃ গ্রুপ – ফিন্যান্স</vt:lpstr>
      <vt:lpstr>দলীয় কাজঃ গ্রুপ – ব্যাংকিং</vt:lpstr>
      <vt:lpstr>মূল্যায়নঃ</vt:lpstr>
      <vt:lpstr>বাড়ির কাজ</vt:lpstr>
      <vt:lpstr>সবাইকে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 আরম্ভ</dc:title>
  <dc:creator>Foiz</dc:creator>
  <cp:lastModifiedBy>Rana</cp:lastModifiedBy>
  <cp:revision>449</cp:revision>
  <dcterms:created xsi:type="dcterms:W3CDTF">2014-09-22T05:32:39Z</dcterms:created>
  <dcterms:modified xsi:type="dcterms:W3CDTF">2019-11-16T16:51:07Z</dcterms:modified>
</cp:coreProperties>
</file>