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8" r:id="rId4"/>
    <p:sldId id="279" r:id="rId5"/>
    <p:sldId id="261" r:id="rId6"/>
    <p:sldId id="262" r:id="rId7"/>
    <p:sldId id="271" r:id="rId8"/>
    <p:sldId id="259" r:id="rId9"/>
    <p:sldId id="267" r:id="rId10"/>
    <p:sldId id="280" r:id="rId11"/>
    <p:sldId id="275" r:id="rId12"/>
    <p:sldId id="274" r:id="rId13"/>
    <p:sldId id="276" r:id="rId14"/>
    <p:sldId id="263" r:id="rId15"/>
    <p:sldId id="266" r:id="rId16"/>
    <p:sldId id="265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5A0648"/>
    <a:srgbClr val="66FF66"/>
    <a:srgbClr val="FF0066"/>
    <a:srgbClr val="FF66FF"/>
    <a:srgbClr val="00CC99"/>
    <a:srgbClr val="FF6699"/>
    <a:srgbClr val="99FF33"/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4275F-86E1-41C6-85D8-C0B943BBD1EF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02726-8D13-49C7-9A46-F13DFC519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02726-8D13-49C7-9A46-F13DFC5193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4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microsoft.com/office/2007/relationships/hdphoto" Target="../media/hdphoto2.wdp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1295399"/>
          </a:xfrm>
        </p:spPr>
        <p:txBody>
          <a:bodyPr>
            <a:normAutofit fontScale="90000"/>
          </a:bodyPr>
          <a:lstStyle/>
          <a:p>
            <a:r>
              <a:rPr lang="bn-BD" dirty="0" smtClean="0"/>
              <a:t/>
            </a:r>
            <a:br>
              <a:rPr lang="bn-BD" dirty="0" smtClean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3810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81200" y="593964"/>
            <a:ext cx="5046663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0700" b="1" dirty="0" smtClean="0">
                <a:solidFill>
                  <a:srgbClr val="8064A2">
                    <a:lumMod val="75000"/>
                  </a:srgbClr>
                </a:solidFill>
                <a:latin typeface="NikoshBAN" pitchFamily="2" charset="0"/>
                <a:ea typeface="+mj-ea"/>
                <a:cs typeface="NikoshBAN" pitchFamily="2" charset="0"/>
              </a:rPr>
              <a:t>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8800"/>
            <a:ext cx="7620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82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699358"/>
              </p:ext>
            </p:extLst>
          </p:nvPr>
        </p:nvGraphicFramePr>
        <p:xfrm>
          <a:off x="425450" y="3086100"/>
          <a:ext cx="82946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Packager Shell Object" showAsIcon="1" r:id="rId3" imgW="8294760" imgH="685800" progId="Package">
                  <p:embed/>
                </p:oleObj>
              </mc:Choice>
              <mc:Fallback>
                <p:oleObj name="Packager Shell Object" showAsIcon="1" r:id="rId3" imgW="82947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450" y="3086100"/>
                        <a:ext cx="8294688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7543" y="1164770"/>
            <a:ext cx="8342086" cy="1015663"/>
          </a:xfrm>
          <a:prstGeom prst="rect">
            <a:avLst/>
          </a:prstGeom>
          <a:solidFill>
            <a:srgbClr val="99FF33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 এখন একটি ভিডিও দেখবো-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686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81200"/>
            <a:ext cx="3886200" cy="3200400"/>
          </a:xfrm>
          <a:prstGeom prst="rect">
            <a:avLst/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5" name="TextBox 14"/>
          <p:cNvSpPr txBox="1"/>
          <p:nvPr/>
        </p:nvSpPr>
        <p:spPr>
          <a:xfrm>
            <a:off x="1367971" y="609600"/>
            <a:ext cx="5185230" cy="830997"/>
          </a:xfrm>
          <a:prstGeom prst="rect">
            <a:avLst/>
          </a:prstGeom>
          <a:solidFill>
            <a:srgbClr val="99FF33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পরমাণুর বিভিন্ন অংশঃ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4252686" cy="3207657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11" name="Oval 10"/>
          <p:cNvSpPr/>
          <p:nvPr/>
        </p:nvSpPr>
        <p:spPr>
          <a:xfrm>
            <a:off x="457200" y="5329394"/>
            <a:ext cx="533400" cy="533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-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42901" y="6095732"/>
            <a:ext cx="533400" cy="527121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937000" y="5825892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26887" y="5216463"/>
            <a:ext cx="1643743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6887" y="6036128"/>
            <a:ext cx="1643742" cy="646331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প্রোটন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86515" y="5769426"/>
            <a:ext cx="1409700" cy="646331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নিউট্রন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53201" y="5669643"/>
            <a:ext cx="1904999" cy="646331"/>
          </a:xfrm>
          <a:prstGeom prst="rect">
            <a:avLst/>
          </a:prstGeom>
          <a:solidFill>
            <a:srgbClr val="66FF33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5A0648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3600" b="1" dirty="0">
              <a:solidFill>
                <a:srgbClr val="5A0648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7505700" y="3651182"/>
            <a:ext cx="495299" cy="1959426"/>
          </a:xfrm>
          <a:prstGeom prst="downArrow">
            <a:avLst/>
          </a:prstGeom>
          <a:solidFill>
            <a:srgbClr val="00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04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71" y="1371600"/>
            <a:ext cx="3343730" cy="23622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70" y="4120742"/>
            <a:ext cx="3343730" cy="2203858"/>
          </a:xfrm>
          <a:prstGeom prst="rect">
            <a:avLst/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1600"/>
            <a:ext cx="3581400" cy="2438400"/>
          </a:xfrm>
          <a:prstGeom prst="rect">
            <a:avLst/>
          </a:prstGeom>
          <a:ln w="2857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" name="TextBox 6"/>
          <p:cNvSpPr txBox="1"/>
          <p:nvPr/>
        </p:nvSpPr>
        <p:spPr>
          <a:xfrm>
            <a:off x="1433286" y="335670"/>
            <a:ext cx="4844143" cy="707886"/>
          </a:xfrm>
          <a:prstGeom prst="rect">
            <a:avLst/>
          </a:prstGeom>
          <a:solidFill>
            <a:srgbClr val="66FF33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পরমাণু আধান নিরপেক্ষঃ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3857" y="4238171"/>
            <a:ext cx="2286000" cy="707886"/>
          </a:xfrm>
          <a:prstGeom prst="rect">
            <a:avLst/>
          </a:prstGeom>
          <a:solidFill>
            <a:srgbClr val="99FF33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কারণ কী?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5616714"/>
            <a:ext cx="4267200" cy="707886"/>
          </a:xfrm>
          <a:prstGeom prst="rect">
            <a:avLst/>
          </a:prstGeom>
          <a:solidFill>
            <a:srgbClr val="66FF33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প্রোটন ও ইলেকট্রন সমান।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506357" y="4943585"/>
            <a:ext cx="381000" cy="769189"/>
          </a:xfrm>
          <a:prstGeom prst="downArrow">
            <a:avLst/>
          </a:prstGeom>
          <a:solidFill>
            <a:srgbClr val="FF66FF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930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07" y="1176336"/>
            <a:ext cx="3859893" cy="1988261"/>
          </a:xfrm>
          <a:prstGeom prst="rect">
            <a:avLst/>
          </a:prstGeom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07" y="3962400"/>
            <a:ext cx="3859893" cy="2057400"/>
          </a:xfrm>
          <a:prstGeom prst="rect">
            <a:avLst/>
          </a:prstGeom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62400"/>
            <a:ext cx="3886200" cy="2133600"/>
          </a:xfrm>
          <a:prstGeom prst="rect">
            <a:avLst/>
          </a:prstGeom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76336"/>
            <a:ext cx="3886200" cy="2053446"/>
          </a:xfrm>
          <a:prstGeom prst="rect">
            <a:avLst/>
          </a:prstGeom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0" name="TextBox 19"/>
          <p:cNvSpPr txBox="1"/>
          <p:nvPr/>
        </p:nvSpPr>
        <p:spPr>
          <a:xfrm>
            <a:off x="1371600" y="3229782"/>
            <a:ext cx="2133600" cy="523220"/>
          </a:xfrm>
          <a:prstGeom prst="rect">
            <a:avLst/>
          </a:prstGeom>
          <a:solidFill>
            <a:srgbClr val="00CC99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হাইড্রোজেন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34743" y="3164598"/>
            <a:ext cx="2133600" cy="584775"/>
          </a:xfrm>
          <a:prstGeom prst="rect">
            <a:avLst/>
          </a:prstGeom>
          <a:solidFill>
            <a:srgbClr val="66FF33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হিলিয়াম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599" y="6096000"/>
            <a:ext cx="2362201" cy="523220"/>
          </a:xfrm>
          <a:prstGeom prst="rect">
            <a:avLst/>
          </a:prstGeom>
          <a:solidFill>
            <a:srgbClr val="66FF66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আক্সিজেন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1200" y="6019800"/>
            <a:ext cx="2133600" cy="523220"/>
          </a:xfrm>
          <a:prstGeom prst="rect">
            <a:avLst/>
          </a:prstGeom>
          <a:solidFill>
            <a:srgbClr val="99FF33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কার্বন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91014" y="140830"/>
            <a:ext cx="5128986" cy="830997"/>
          </a:xfrm>
          <a:prstGeom prst="rect">
            <a:avLst/>
          </a:prstGeom>
          <a:solidFill>
            <a:srgbClr val="99FF33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কয়েকটি পরমাণু মডেলঃ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351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1886" y="612838"/>
            <a:ext cx="4038600" cy="923330"/>
          </a:xfrm>
          <a:prstGeom prst="rect">
            <a:avLst/>
          </a:prstGeom>
          <a:solidFill>
            <a:srgbClr val="66FF33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দলগত কাজঃ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970" y="5185006"/>
            <a:ext cx="8153400" cy="646331"/>
          </a:xfrm>
          <a:prstGeom prst="rect">
            <a:avLst/>
          </a:prstGeom>
          <a:solidFill>
            <a:srgbClr val="FF6699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পরমাণুর বিভিন্ন অংশ চিহ্নিত কর এবং বৈশিষ্ট্য লিখ।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" y="1828800"/>
            <a:ext cx="4076700" cy="2385340"/>
          </a:xfrm>
          <a:prstGeom prst="rect">
            <a:avLst/>
          </a:prstGeom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" name="TextBox 9"/>
          <p:cNvSpPr txBox="1"/>
          <p:nvPr/>
        </p:nvSpPr>
        <p:spPr>
          <a:xfrm>
            <a:off x="529771" y="4510238"/>
            <a:ext cx="8157028" cy="646331"/>
          </a:xfrm>
          <a:prstGeom prst="rect">
            <a:avLst/>
          </a:prstGeom>
          <a:solidFill>
            <a:srgbClr val="00FFFF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চিত্র দেখে নিচের প্রশ্নের উত্তর দাও।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113" y="1886857"/>
            <a:ext cx="3690257" cy="2385340"/>
          </a:xfrm>
          <a:prstGeom prst="rect">
            <a:avLst/>
          </a:prstGeom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9370271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4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3051943"/>
            <a:ext cx="5805714" cy="646331"/>
          </a:xfrm>
          <a:prstGeom prst="rect">
            <a:avLst/>
          </a:prstGeom>
          <a:solidFill>
            <a:srgbClr val="66FF3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lvl="0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৩)পরমাণু 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 কী কণা দ্বারা গঠিত 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5427" y="2344057"/>
            <a:ext cx="5776687" cy="707886"/>
          </a:xfrm>
          <a:prstGeom prst="rect">
            <a:avLst/>
          </a:prstGeom>
          <a:solidFill>
            <a:srgbClr val="FF66FF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lvl="0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২)পারমাণু </a:t>
            </a:r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আধান নিরপেক্ষ কেন? 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5343" y="1668790"/>
            <a:ext cx="2795958" cy="646331"/>
          </a:xfrm>
          <a:prstGeom prst="rect">
            <a:avLst/>
          </a:prstGeom>
          <a:solidFill>
            <a:srgbClr val="66FF66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 lvl="0"/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(১)নিউক্লিয়াস 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45343" y="549886"/>
            <a:ext cx="2848427" cy="707886"/>
          </a:xfrm>
          <a:prstGeom prst="rect">
            <a:avLst/>
          </a:prstGeom>
          <a:solidFill>
            <a:srgbClr val="00FF99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</a:rPr>
              <a:t>মূল্যায়ন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3190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42894"/>
            <a:ext cx="3657600" cy="923330"/>
          </a:xfrm>
          <a:prstGeom prst="rect">
            <a:avLst/>
          </a:prstGeom>
          <a:solidFill>
            <a:srgbClr val="66FF66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629" y="663513"/>
            <a:ext cx="2438400" cy="13027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9943" y="3022654"/>
            <a:ext cx="8008256" cy="830997"/>
          </a:xfrm>
          <a:prstGeom prst="rect">
            <a:avLst/>
          </a:prstGeom>
          <a:solidFill>
            <a:srgbClr val="99FF33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(১)পরমাণুর কণিকাগুলোর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ধর্ম ব্যাখ্যা কর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9942" y="3962400"/>
            <a:ext cx="8008257" cy="646331"/>
          </a:xfrm>
          <a:prstGeom prst="rect">
            <a:avLst/>
          </a:prstGeom>
          <a:solidFill>
            <a:srgbClr val="66FF33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(২)হাইড্রোজান ও কার্বনের পরমাণু মডেল অংকন কর।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4015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9" y="152400"/>
            <a:ext cx="8559801" cy="50328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15" y="5185228"/>
            <a:ext cx="8596086" cy="1569660"/>
          </a:xfrm>
          <a:prstGeom prst="rect">
            <a:avLst/>
          </a:prstGeom>
          <a:solidFill>
            <a:srgbClr val="99FF33"/>
          </a:solidFill>
          <a:ln w="28575">
            <a:solidFill>
              <a:srgbClr val="7030A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00CC99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b="1" dirty="0">
              <a:solidFill>
                <a:srgbClr val="00CC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8659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115" y="3281878"/>
            <a:ext cx="3820577" cy="1754326"/>
          </a:xfrm>
          <a:prstGeom prst="rect">
            <a:avLst/>
          </a:prstGeom>
          <a:solidFill>
            <a:srgbClr val="66FF33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lvl="0"/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Mvox`n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vwLj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`&amp;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ivmv</a:t>
            </a:r>
            <a:endParaRPr lang="en-US" sz="36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lvl="0"/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kicyi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e¸ov</a:t>
            </a:r>
            <a:endParaRPr lang="en-US" sz="36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lvl="0"/>
            <a:endParaRPr lang="bn-BD" sz="3600" b="1" dirty="0"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081549"/>
            <a:ext cx="3806063" cy="1200329"/>
          </a:xfrm>
          <a:prstGeom prst="rect">
            <a:avLst/>
          </a:prstGeom>
          <a:solidFill>
            <a:srgbClr val="66FF33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lvl="0"/>
            <a:r>
              <a:rPr lang="bn-BD" sz="3600" b="1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3600" b="1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সহকারী </a:t>
            </a:r>
            <a:r>
              <a:rPr lang="bn-BD" sz="3600" b="1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শিক্ষক</a:t>
            </a:r>
            <a:r>
              <a:rPr lang="en-US" sz="3600" b="1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(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bn-BD" sz="3600" b="1" dirty="0">
              <a:solidFill>
                <a:srgbClr val="0070C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409818"/>
            <a:ext cx="3806063" cy="646331"/>
          </a:xfrm>
          <a:prstGeom prst="rect">
            <a:avLst/>
          </a:prstGeom>
          <a:solidFill>
            <a:srgbClr val="99FF33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lvl="0"/>
            <a:r>
              <a:rPr lang="bn-BD" sz="3600" b="1" dirty="0">
                <a:latin typeface="SutonnyOMJ" panose="01010600010101010101" pitchFamily="2" charset="0"/>
                <a:cs typeface="SutonnyOMJ" panose="01010600010101010101" pitchFamily="2" charset="0"/>
              </a:rPr>
              <a:t>মোঃ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kwn`yj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Bmjvg</a:t>
            </a:r>
            <a:endParaRPr lang="bn-BD" sz="36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9486" y="457200"/>
            <a:ext cx="2300514" cy="830997"/>
          </a:xfrm>
          <a:prstGeom prst="rect">
            <a:avLst/>
          </a:prstGeom>
          <a:solidFill>
            <a:srgbClr val="66FF33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পরিচিতি</a:t>
            </a:r>
            <a:endParaRPr lang="en-US" sz="4800" b="1" dirty="0"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5658" y="1288197"/>
            <a:ext cx="2524806" cy="646331"/>
          </a:xfrm>
          <a:prstGeom prst="rect">
            <a:avLst/>
          </a:prstGeom>
          <a:solidFill>
            <a:srgbClr val="66FF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lvl="0" algn="ctr"/>
            <a:r>
              <a:rPr lang="bn-BD" sz="3600" b="1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বিষয়ঃ বিজ্ঞান</a:t>
            </a:r>
            <a:endParaRPr lang="en-US" sz="3600" b="1" dirty="0"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55658" y="457200"/>
            <a:ext cx="2524806" cy="646331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lvl="0" algn="ctr"/>
            <a:r>
              <a:rPr lang="bn-BD" sz="3600" b="1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শ্রেণিঃ অষ্টম</a:t>
            </a:r>
            <a:endParaRPr lang="en-US" sz="3600" b="1" dirty="0"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800600" y="2081548"/>
            <a:ext cx="3979864" cy="378585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257800" y="2286000"/>
            <a:ext cx="3048000" cy="32766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711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  <p:bldP spid="10" grpId="0" animBg="1"/>
      <p:bldP spid="11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93716"/>
            <a:ext cx="2971800" cy="1944684"/>
          </a:xfrm>
          <a:prstGeom prst="rect">
            <a:avLst/>
          </a:prstGeom>
          <a:ln w="38100">
            <a:solidFill>
              <a:srgbClr val="FF66FF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594" y="3451439"/>
            <a:ext cx="2782206" cy="2415961"/>
          </a:xfrm>
          <a:prstGeom prst="rect">
            <a:avLst/>
          </a:prstGeom>
          <a:ln w="38100">
            <a:solidFill>
              <a:srgbClr val="3399FF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93716"/>
            <a:ext cx="2895600" cy="1944684"/>
          </a:xfrm>
          <a:prstGeom prst="rect">
            <a:avLst/>
          </a:prstGeom>
          <a:ln w="38100">
            <a:solidFill>
              <a:srgbClr val="FF6699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6200" y="3886200"/>
            <a:ext cx="1343931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8" y="3451439"/>
            <a:ext cx="2853871" cy="2415961"/>
          </a:xfrm>
          <a:prstGeom prst="rect">
            <a:avLst/>
          </a:prstGeom>
          <a:ln w="38100">
            <a:solidFill>
              <a:srgbClr val="FF66FF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298" y="3451439"/>
            <a:ext cx="2400299" cy="2415961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299" y="540772"/>
            <a:ext cx="2400299" cy="1897628"/>
          </a:xfrm>
          <a:prstGeom prst="rect">
            <a:avLst/>
          </a:prstGeom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" name="TextBox 9"/>
          <p:cNvSpPr txBox="1"/>
          <p:nvPr/>
        </p:nvSpPr>
        <p:spPr>
          <a:xfrm>
            <a:off x="1676400" y="2609165"/>
            <a:ext cx="1295400" cy="646331"/>
          </a:xfrm>
          <a:prstGeom prst="rect">
            <a:avLst/>
          </a:prstGeom>
          <a:solidFill>
            <a:srgbClr val="99FF33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ইট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6048829"/>
            <a:ext cx="5029201" cy="646331"/>
          </a:xfrm>
          <a:prstGeom prst="rect">
            <a:avLst/>
          </a:prstGeom>
          <a:solidFill>
            <a:srgbClr val="66FF33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ইটের দেওয়াল ও ইমারত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171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4" y="2895600"/>
            <a:ext cx="2656114" cy="2582925"/>
          </a:xfrm>
          <a:prstGeom prst="rect">
            <a:avLst/>
          </a:prstGeom>
          <a:ln>
            <a:solidFill>
              <a:srgbClr val="00FF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895599"/>
            <a:ext cx="2819400" cy="2582926"/>
          </a:xfrm>
          <a:prstGeom prst="rect">
            <a:avLst/>
          </a:prstGeom>
          <a:ln>
            <a:solidFill>
              <a:srgbClr val="00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284685" y="5629336"/>
            <a:ext cx="2590799" cy="830997"/>
          </a:xfrm>
          <a:prstGeom prst="rect">
            <a:avLst/>
          </a:prstGeom>
          <a:solidFill>
            <a:srgbClr val="66FF33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পরমাণু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656113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372" y="381000"/>
            <a:ext cx="2866571" cy="213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380999"/>
            <a:ext cx="2819400" cy="2133601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895600"/>
            <a:ext cx="2786744" cy="2535754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01385" y="5743243"/>
            <a:ext cx="2587172" cy="830997"/>
          </a:xfrm>
          <a:prstGeom prst="rect">
            <a:avLst/>
          </a:prstGeom>
          <a:solidFill>
            <a:srgbClr val="99FF33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কী দেখ্‌ছ?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124199" y="5548086"/>
            <a:ext cx="2786743" cy="1094574"/>
          </a:xfrm>
          <a:prstGeom prst="rightArrow">
            <a:avLst/>
          </a:prstGeom>
          <a:solidFill>
            <a:srgbClr val="FF6699"/>
          </a:solidFill>
          <a:ln>
            <a:solidFill>
              <a:srgbClr val="00CC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14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7743" y="2703285"/>
            <a:ext cx="5791200" cy="1323439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lvl="0" algn="ctr"/>
            <a:r>
              <a:rPr lang="bn-BD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পরমাণুর গঠন</a:t>
            </a:r>
            <a:endParaRPr lang="en-US" sz="8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805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928" y="1182602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marL="285750" indent="-285750">
              <a:buFont typeface="Wingdings" pitchFamily="2" charset="2"/>
              <a:buChar char="q"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23143" y="649160"/>
            <a:ext cx="4614863" cy="830997"/>
          </a:xfrm>
          <a:prstGeom prst="rect">
            <a:avLst/>
          </a:prstGeom>
          <a:solidFill>
            <a:srgbClr val="00FFFF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lvl="0" algn="ctr"/>
            <a:r>
              <a:rPr lang="bn-BD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sp>
        <p:nvSpPr>
          <p:cNvPr id="4" name="Rectangle 3"/>
          <p:cNvSpPr/>
          <p:nvPr/>
        </p:nvSpPr>
        <p:spPr>
          <a:xfrm>
            <a:off x="469219" y="1804223"/>
            <a:ext cx="6076045" cy="646331"/>
          </a:xfrm>
          <a:prstGeom prst="rect">
            <a:avLst/>
          </a:prstGeom>
          <a:solidFill>
            <a:srgbClr val="66FF33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lvl="0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</a:p>
        </p:txBody>
      </p:sp>
      <p:sp>
        <p:nvSpPr>
          <p:cNvPr id="5" name="Rectangle 4"/>
          <p:cNvSpPr/>
          <p:nvPr/>
        </p:nvSpPr>
        <p:spPr>
          <a:xfrm>
            <a:off x="469219" y="2469537"/>
            <a:ext cx="6088744" cy="646331"/>
          </a:xfrm>
          <a:prstGeom prst="rect">
            <a:avLst/>
          </a:prstGeom>
          <a:solidFill>
            <a:srgbClr val="FF66FF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q"/>
            </a:pP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পরমাণু কী তা বলতে 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</a:p>
        </p:txBody>
      </p:sp>
      <p:sp>
        <p:nvSpPr>
          <p:cNvPr id="6" name="Rectangle 5"/>
          <p:cNvSpPr/>
          <p:nvPr/>
        </p:nvSpPr>
        <p:spPr>
          <a:xfrm>
            <a:off x="454705" y="3762199"/>
            <a:ext cx="6132287" cy="707886"/>
          </a:xfrm>
          <a:prstGeom prst="rect">
            <a:avLst/>
          </a:prstGeom>
          <a:solidFill>
            <a:srgbClr val="3399FF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q"/>
            </a:pP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গঠন ব্যাখ্যা করতে পারবে</a:t>
            </a:r>
          </a:p>
        </p:txBody>
      </p:sp>
      <p:sp>
        <p:nvSpPr>
          <p:cNvPr id="8" name="Rectangle 7"/>
          <p:cNvSpPr/>
          <p:nvPr/>
        </p:nvSpPr>
        <p:spPr>
          <a:xfrm>
            <a:off x="454705" y="3115868"/>
            <a:ext cx="8266565" cy="646331"/>
          </a:xfrm>
          <a:prstGeom prst="rect">
            <a:avLst/>
          </a:prstGeom>
          <a:solidFill>
            <a:srgbClr val="66FF66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q"/>
            </a:pP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রাদারফোর্ড ও বোর পরমাণু মডেল বর্ণনা করতে 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</a:p>
        </p:txBody>
      </p:sp>
      <p:sp>
        <p:nvSpPr>
          <p:cNvPr id="9" name="Rectangle 8"/>
          <p:cNvSpPr/>
          <p:nvPr/>
        </p:nvSpPr>
        <p:spPr>
          <a:xfrm>
            <a:off x="443819" y="4470085"/>
            <a:ext cx="8203065" cy="646331"/>
          </a:xfrm>
          <a:prstGeom prst="rect">
            <a:avLst/>
          </a:prstGeom>
          <a:solidFill>
            <a:srgbClr val="99FF33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q"/>
            </a:pP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পরমাণুর 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অংশের বৈশিষ্ট্য বর্ণনা 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endParaRPr lang="bn-BD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342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4" y="381000"/>
            <a:ext cx="2657475" cy="2438400"/>
          </a:xfrm>
          <a:prstGeom prst="rect">
            <a:avLst/>
          </a:prstGeom>
          <a:ln>
            <a:solidFill>
              <a:srgbClr val="FF66FF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81001"/>
            <a:ext cx="2362200" cy="2438400"/>
          </a:xfrm>
          <a:prstGeom prst="rect">
            <a:avLst/>
          </a:prstGeom>
          <a:ln>
            <a:solidFill>
              <a:srgbClr val="FF6699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3332869"/>
            <a:ext cx="3032125" cy="2162830"/>
          </a:xfrm>
          <a:prstGeom prst="rect">
            <a:avLst/>
          </a:prstGeom>
          <a:ln>
            <a:solidFill>
              <a:srgbClr val="FF6699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358269"/>
            <a:ext cx="2362200" cy="2162830"/>
          </a:xfrm>
          <a:prstGeom prst="rect">
            <a:avLst/>
          </a:prstGeom>
          <a:ln>
            <a:solidFill>
              <a:srgbClr val="FF66FF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59972" y="5892800"/>
            <a:ext cx="5900057" cy="830997"/>
          </a:xfrm>
          <a:prstGeom prst="rect">
            <a:avLst/>
          </a:prstGeom>
          <a:solidFill>
            <a:srgbClr val="99FF33"/>
          </a:solidFill>
          <a:ln w="2857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পদার্থের ক্ষুদ্রতম কণা-পরমাণু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3" y="3332868"/>
            <a:ext cx="2657474" cy="2162829"/>
          </a:xfrm>
          <a:prstGeom prst="rect">
            <a:avLst/>
          </a:prstGeom>
          <a:ln>
            <a:solidFill>
              <a:srgbClr val="FF66FF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381000"/>
            <a:ext cx="3032125" cy="2438401"/>
          </a:xfrm>
          <a:prstGeom prst="rect">
            <a:avLst/>
          </a:prstGeom>
          <a:ln>
            <a:solidFill>
              <a:srgbClr val="FF6699"/>
            </a:solidFill>
          </a:ln>
        </p:spPr>
      </p:pic>
    </p:spTree>
    <p:extLst>
      <p:ext uri="{BB962C8B-B14F-4D97-AF65-F5344CB8AC3E}">
        <p14:creationId xmlns:p14="http://schemas.microsoft.com/office/powerpoint/2010/main" val="26118419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3371" y="4720771"/>
            <a:ext cx="8833531" cy="769441"/>
          </a:xfrm>
          <a:prstGeom prst="rect">
            <a:avLst/>
          </a:prstGeom>
          <a:solidFill>
            <a:srgbClr val="66FF33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বিজ্ঞানী রাদারফোর্ডের পরমাণু মডেল (সৌর মডেল)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073" y="958735"/>
            <a:ext cx="2521857" cy="271700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914402"/>
            <a:ext cx="3120571" cy="2797626"/>
          </a:xfrm>
          <a:prstGeom prst="rect">
            <a:avLst/>
          </a:prstGeom>
          <a:ln w="38100">
            <a:solidFill>
              <a:srgbClr val="00CC99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914401"/>
            <a:ext cx="2823030" cy="2797626"/>
          </a:xfrm>
          <a:prstGeom prst="rect">
            <a:avLst/>
          </a:prstGeom>
          <a:ln w="19050">
            <a:solidFill>
              <a:srgbClr val="00FFFF"/>
            </a:solidFill>
          </a:ln>
        </p:spPr>
      </p:pic>
    </p:spTree>
    <p:extLst>
      <p:ext uri="{BB962C8B-B14F-4D97-AF65-F5344CB8AC3E}">
        <p14:creationId xmlns:p14="http://schemas.microsoft.com/office/powerpoint/2010/main" val="33242398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09600"/>
            <a:ext cx="4038600" cy="3657600"/>
          </a:xfrm>
          <a:prstGeom prst="rect">
            <a:avLst/>
          </a:prstGeom>
          <a:solidFill>
            <a:srgbClr val="FF6699"/>
          </a:solidFill>
          <a:ln w="28575"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03200" y="5029200"/>
            <a:ext cx="8610600" cy="1015663"/>
          </a:xfrm>
          <a:prstGeom prst="rect">
            <a:avLst/>
          </a:prstGeom>
          <a:solidFill>
            <a:srgbClr val="66FF33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বিজ্ঞানী নীলস বোরের পরমাণু মডেল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3886200" cy="3657600"/>
          </a:xfrm>
          <a:prstGeom prst="rect">
            <a:avLst/>
          </a:prstGeom>
          <a:ln w="28575">
            <a:solidFill>
              <a:srgbClr val="3399FF"/>
            </a:solidFill>
          </a:ln>
        </p:spPr>
      </p:pic>
    </p:spTree>
    <p:extLst>
      <p:ext uri="{BB962C8B-B14F-4D97-AF65-F5344CB8AC3E}">
        <p14:creationId xmlns:p14="http://schemas.microsoft.com/office/powerpoint/2010/main" val="10078702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2407</TotalTime>
  <Words>176</Words>
  <Application>Microsoft Office PowerPoint</Application>
  <PresentationFormat>On-screen Show (4:3)</PresentationFormat>
  <Paragraphs>52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TSS</dc:creator>
  <cp:lastModifiedBy>SHAHIDUL ISLAM</cp:lastModifiedBy>
  <cp:revision>216</cp:revision>
  <dcterms:created xsi:type="dcterms:W3CDTF">2006-08-16T00:00:00Z</dcterms:created>
  <dcterms:modified xsi:type="dcterms:W3CDTF">2019-11-11T14:44:07Z</dcterms:modified>
</cp:coreProperties>
</file>