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81" r:id="rId14"/>
    <p:sldId id="279" r:id="rId15"/>
    <p:sldId id="277" r:id="rId16"/>
    <p:sldId id="270" r:id="rId17"/>
    <p:sldId id="271" r:id="rId18"/>
    <p:sldId id="272" r:id="rId19"/>
    <p:sldId id="273" r:id="rId20"/>
    <p:sldId id="274" r:id="rId21"/>
    <p:sldId id="278" r:id="rId22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0058400" cy="73152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1932654"/>
            <a:ext cx="5839753" cy="1616569"/>
          </a:xfrm>
        </p:spPr>
        <p:txBody>
          <a:bodyPr anchor="b">
            <a:noAutofit/>
          </a:bodyPr>
          <a:lstStyle>
            <a:lvl1pPr algn="ctr">
              <a:defRPr sz="51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3838216"/>
            <a:ext cx="5839753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391575"/>
            <a:ext cx="740604" cy="298027"/>
          </a:xfrm>
        </p:spPr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391575"/>
            <a:ext cx="4471346" cy="2980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391575"/>
            <a:ext cx="454831" cy="298027"/>
          </a:xfrm>
        </p:spPr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702751"/>
            <a:ext cx="56243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91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5136442"/>
            <a:ext cx="7478607" cy="604521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101796"/>
            <a:ext cx="7800630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5740963"/>
            <a:ext cx="7478607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6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67331"/>
            <a:ext cx="7478607" cy="3304384"/>
          </a:xfrm>
        </p:spPr>
        <p:txBody>
          <a:bodyPr anchor="ctr">
            <a:normAutofit/>
          </a:bodyPr>
          <a:lstStyle>
            <a:lvl1pPr algn="ctr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560710"/>
            <a:ext cx="7478610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416212"/>
            <a:ext cx="72670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33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1047607"/>
            <a:ext cx="7040275" cy="2528713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576320"/>
            <a:ext cx="6482078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20"/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632961"/>
            <a:ext cx="7478612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966" y="965720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76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3016395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76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416212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825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529153"/>
            <a:ext cx="7478601" cy="1566720"/>
          </a:xfrm>
        </p:spPr>
        <p:txBody>
          <a:bodyPr anchor="b">
            <a:normAutofit/>
          </a:bodyPr>
          <a:lstStyle>
            <a:lvl1pPr algn="l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5095873"/>
            <a:ext cx="7478603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3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1047607"/>
            <a:ext cx="6957685" cy="2393246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81933"/>
            <a:ext cx="7478603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831645"/>
            <a:ext cx="7478610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5867" y="956688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781577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85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65760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998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047607"/>
            <a:ext cx="7478607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4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03904"/>
            <a:ext cx="7478603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4768427"/>
            <a:ext cx="7478607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657600"/>
            <a:ext cx="7267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480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656144"/>
            <a:ext cx="7478610" cy="36114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670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238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967332"/>
            <a:ext cx="1780823" cy="530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967332"/>
            <a:ext cx="5407060" cy="530025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967332"/>
            <a:ext cx="0" cy="530025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15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3" y="2511648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3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750841"/>
            <a:ext cx="7255087" cy="1944015"/>
          </a:xfrm>
        </p:spPr>
        <p:txBody>
          <a:bodyPr anchor="b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3983850"/>
            <a:ext cx="7255087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3839351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5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513344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553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0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459479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459479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1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976360"/>
            <a:ext cx="7478609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55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9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481103"/>
            <a:ext cx="2790478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1047608"/>
            <a:ext cx="4241093" cy="521998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233136"/>
            <a:ext cx="279047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3106702"/>
            <a:ext cx="25669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11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2009421"/>
            <a:ext cx="3995422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378" y="1101795"/>
            <a:ext cx="3222409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472461"/>
            <a:ext cx="3995421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6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00B0F0"/>
            </a:gs>
            <a:gs pos="67000">
              <a:srgbClr val="FFFF00"/>
            </a:gs>
            <a:gs pos="87000">
              <a:srgbClr val="7030A0"/>
            </a:gs>
            <a:gs pos="61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0058400" cy="73152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656145"/>
            <a:ext cx="7478610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6357902"/>
            <a:ext cx="126311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8E33D7-D554-4D62-B4CD-F8333E55451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6357902"/>
            <a:ext cx="5615134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6357902"/>
            <a:ext cx="43506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AFE934-6F6A-4A73-A462-95DE70B5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87695" rtl="0" eaLnBrk="1" latinLnBrk="0" hangingPunct="1">
        <a:spcBef>
          <a:spcPct val="0"/>
        </a:spcBef>
        <a:buNone/>
        <a:defRPr sz="42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1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8020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45971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7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33667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Relationship Id="rId9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975288-A963-480C-93A9-4125A7C916F5}"/>
              </a:ext>
            </a:extLst>
          </p:cNvPr>
          <p:cNvSpPr txBox="1"/>
          <p:nvPr/>
        </p:nvSpPr>
        <p:spPr>
          <a:xfrm>
            <a:off x="337623" y="1192064"/>
            <a:ext cx="9383151" cy="555673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5" name="Picture 6" descr="C:\Users\DOEL\Desktop\images (1).jpg">
            <a:extLst>
              <a:ext uri="{FF2B5EF4-FFF2-40B4-BE49-F238E27FC236}">
                <a16:creationId xmlns:a16="http://schemas.microsoft.com/office/drawing/2014/main" id="{4BE927DC-96E0-45AA-9789-100B694A5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111" y="2477858"/>
            <a:ext cx="5246174" cy="37638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C1F64E5-C4C0-423E-B373-6DDEAAC1F7C0}"/>
              </a:ext>
            </a:extLst>
          </p:cNvPr>
          <p:cNvSpPr/>
          <p:nvPr/>
        </p:nvSpPr>
        <p:spPr>
          <a:xfrm>
            <a:off x="1814732" y="5197333"/>
            <a:ext cx="6123100" cy="90886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ভি’টামিন ‘সি 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CA7BDD-85A5-4D91-A1A6-442D003C8675}"/>
              </a:ext>
            </a:extLst>
          </p:cNvPr>
          <p:cNvSpPr/>
          <p:nvPr/>
        </p:nvSpPr>
        <p:spPr>
          <a:xfrm>
            <a:off x="3893310" y="923296"/>
            <a:ext cx="22717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rgbClr val="00B0F0"/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4800" b="1" dirty="0">
              <a:ln w="12700">
                <a:solidFill>
                  <a:srgbClr val="00B0F0"/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CC91F-5CF7-4FF8-B468-00F2FEC0F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380" y="1916653"/>
            <a:ext cx="3503639" cy="2955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86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651B85-43C4-4511-B8DB-3829A7607F35}"/>
              </a:ext>
            </a:extLst>
          </p:cNvPr>
          <p:cNvSpPr txBox="1"/>
          <p:nvPr/>
        </p:nvSpPr>
        <p:spPr>
          <a:xfrm>
            <a:off x="2525843" y="487898"/>
            <a:ext cx="5426439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5F0F2-28C0-4CA4-BA64-211124724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32" y="1443906"/>
            <a:ext cx="1846480" cy="1654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 descr="C:\Users\DOEL\Desktop\dsk50017f1.png">
            <a:extLst>
              <a:ext uri="{FF2B5EF4-FFF2-40B4-BE49-F238E27FC236}">
                <a16:creationId xmlns:a16="http://schemas.microsoft.com/office/drawing/2014/main" id="{CFF36802-794E-4652-8609-FB8F546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91" y="1470094"/>
            <a:ext cx="1846480" cy="1602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OEL\Desktop\New Eight\V=B\hasidos.jpg">
            <a:extLst>
              <a:ext uri="{FF2B5EF4-FFF2-40B4-BE49-F238E27FC236}">
                <a16:creationId xmlns:a16="http://schemas.microsoft.com/office/drawing/2014/main" id="{4F93D322-41D5-43F1-851C-D585A12E2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9" b="6605"/>
          <a:stretch/>
        </p:blipFill>
        <p:spPr bwMode="auto">
          <a:xfrm>
            <a:off x="7408220" y="1443906"/>
            <a:ext cx="1846480" cy="1602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326866-6FC8-49BF-AA86-D1FB40712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0" y="3977160"/>
            <a:ext cx="1856194" cy="1628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DCE5EE-339B-4A29-B9B5-ADF20C31E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62" y="1411859"/>
            <a:ext cx="1735808" cy="1602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87BED7-2A78-4467-8632-D7B422456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92" y="3931065"/>
            <a:ext cx="1735808" cy="1570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F88071-6A59-43E5-A537-B7CA23DD64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62" y="3931065"/>
            <a:ext cx="1895541" cy="1602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2DD6DE-26A1-4C83-B635-7D2F305282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83" y="3931065"/>
            <a:ext cx="1856194" cy="1654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0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EL\Desktop\New Eight\V=B\hasidos.jpg">
            <a:extLst>
              <a:ext uri="{FF2B5EF4-FFF2-40B4-BE49-F238E27FC236}">
                <a16:creationId xmlns:a16="http://schemas.microsoft.com/office/drawing/2014/main" id="{7BB37067-3BD7-4026-ABCB-F25EE21FB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9" b="6605"/>
          <a:stretch/>
        </p:blipFill>
        <p:spPr bwMode="auto">
          <a:xfrm>
            <a:off x="7513151" y="1354428"/>
            <a:ext cx="1846480" cy="1602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615044-D228-491C-A194-1E977615B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9" y="1354428"/>
            <a:ext cx="1856194" cy="1628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A3055-A94D-4FD5-82B6-1D2BADF9376C}"/>
              </a:ext>
            </a:extLst>
          </p:cNvPr>
          <p:cNvSpPr txBox="1"/>
          <p:nvPr/>
        </p:nvSpPr>
        <p:spPr>
          <a:xfrm>
            <a:off x="2763046" y="552899"/>
            <a:ext cx="4532307" cy="1838801"/>
          </a:xfrm>
          <a:prstGeom prst="downArrowCallou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ি”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6E7EB-CE36-41B4-8457-E2DDA424E645}"/>
              </a:ext>
            </a:extLst>
          </p:cNvPr>
          <p:cNvSpPr txBox="1"/>
          <p:nvPr/>
        </p:nvSpPr>
        <p:spPr>
          <a:xfrm>
            <a:off x="4137285" y="2447340"/>
            <a:ext cx="1648918" cy="735747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>
                  <a:solidFill>
                    <a:srgbClr val="C00000"/>
                  </a:solidFill>
                </a:ln>
                <a:latin typeface="SutonnyMJ" pitchFamily="2" charset="0"/>
                <a:cs typeface="SutonnyMJ" pitchFamily="2" charset="0"/>
              </a:rPr>
              <a:t>©</a:t>
            </a:r>
            <a:endParaRPr lang="en-US" sz="28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8FBEA-9F0C-43FE-822B-428BA813805D}"/>
              </a:ext>
            </a:extLst>
          </p:cNvPr>
          <p:cNvSpPr txBox="1"/>
          <p:nvPr/>
        </p:nvSpPr>
        <p:spPr>
          <a:xfrm>
            <a:off x="1800463" y="3788538"/>
            <a:ext cx="399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।‍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73A4B-8EC5-48F3-B592-B067BA8A0DC7}"/>
              </a:ext>
            </a:extLst>
          </p:cNvPr>
          <p:cNvSpPr txBox="1"/>
          <p:nvPr/>
        </p:nvSpPr>
        <p:spPr>
          <a:xfrm>
            <a:off x="2277656" y="4318315"/>
            <a:ext cx="682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গোড়া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আলগা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গোড়া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।‍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DBDB1-8127-47F3-8A7E-C96793F33A93}"/>
              </a:ext>
            </a:extLst>
          </p:cNvPr>
          <p:cNvSpPr txBox="1"/>
          <p:nvPr/>
        </p:nvSpPr>
        <p:spPr>
          <a:xfrm>
            <a:off x="2338465" y="4862089"/>
            <a:ext cx="616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ব্যাথা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B722A-DCF2-4D47-86AC-20E0150D8000}"/>
              </a:ext>
            </a:extLst>
          </p:cNvPr>
          <p:cNvSpPr txBox="1"/>
          <p:nvPr/>
        </p:nvSpPr>
        <p:spPr>
          <a:xfrm>
            <a:off x="2063838" y="5470545"/>
            <a:ext cx="5006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।‍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971434-66BB-446D-BCBD-B8F37107188C}"/>
              </a:ext>
            </a:extLst>
          </p:cNvPr>
          <p:cNvSpPr txBox="1"/>
          <p:nvPr/>
        </p:nvSpPr>
        <p:spPr>
          <a:xfrm>
            <a:off x="1780682" y="5994460"/>
            <a:ext cx="665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B003DA-1489-4D5B-9F90-AA04D76ABCBB}"/>
              </a:ext>
            </a:extLst>
          </p:cNvPr>
          <p:cNvSpPr/>
          <p:nvPr/>
        </p:nvSpPr>
        <p:spPr>
          <a:xfrm>
            <a:off x="684690" y="4155330"/>
            <a:ext cx="1653775" cy="162876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7BE3645-ADA3-4482-8C16-AD45457A0A3B}"/>
              </a:ext>
            </a:extLst>
          </p:cNvPr>
          <p:cNvSpPr/>
          <p:nvPr/>
        </p:nvSpPr>
        <p:spPr>
          <a:xfrm>
            <a:off x="355110" y="3791664"/>
            <a:ext cx="2448255" cy="227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1AD910-4556-47E6-836D-419F45869C12}"/>
              </a:ext>
            </a:extLst>
          </p:cNvPr>
          <p:cNvSpPr txBox="1"/>
          <p:nvPr/>
        </p:nvSpPr>
        <p:spPr>
          <a:xfrm>
            <a:off x="2803365" y="4668252"/>
            <a:ext cx="609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7D4B83-643F-4DCE-B1FD-52D0DA76AC47}"/>
              </a:ext>
            </a:extLst>
          </p:cNvPr>
          <p:cNvSpPr/>
          <p:nvPr/>
        </p:nvSpPr>
        <p:spPr>
          <a:xfrm>
            <a:off x="314791" y="3801961"/>
            <a:ext cx="2448255" cy="227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B9CCCD-7093-4725-BA43-E2F78E459626}"/>
              </a:ext>
            </a:extLst>
          </p:cNvPr>
          <p:cNvSpPr txBox="1"/>
          <p:nvPr/>
        </p:nvSpPr>
        <p:spPr>
          <a:xfrm>
            <a:off x="2803365" y="4155330"/>
            <a:ext cx="6300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পরিপুরক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রস,সবজির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3459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5" grpId="0" animBg="1"/>
      <p:bldP spid="15" grpId="1" animBg="1"/>
      <p:bldP spid="23" grpId="0" animBg="1"/>
      <p:bldP spid="23" grpId="1" animBg="1"/>
      <p:bldP spid="24" grpId="0"/>
      <p:bldP spid="24" grpId="1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65AD13-952D-49C9-9B2D-A783B9BC7BC9}"/>
              </a:ext>
            </a:extLst>
          </p:cNvPr>
          <p:cNvSpPr txBox="1"/>
          <p:nvPr/>
        </p:nvSpPr>
        <p:spPr>
          <a:xfrm>
            <a:off x="2763046" y="552899"/>
            <a:ext cx="4532307" cy="1838801"/>
          </a:xfrm>
          <a:prstGeom prst="downArrowCallou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8C645-3EE9-4FEC-A541-B51B45A4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0" y="662830"/>
            <a:ext cx="1949039" cy="1618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F2F97B-23FF-4C09-BB61-9A51660961A0}"/>
              </a:ext>
            </a:extLst>
          </p:cNvPr>
          <p:cNvSpPr txBox="1"/>
          <p:nvPr/>
        </p:nvSpPr>
        <p:spPr>
          <a:xfrm>
            <a:off x="4047151" y="2455672"/>
            <a:ext cx="178889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B48C1-5953-4616-9ACF-4DB1F175E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10" y="582282"/>
            <a:ext cx="1990726" cy="1699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E34F294-49F7-44B1-852F-930284F232DE}"/>
              </a:ext>
            </a:extLst>
          </p:cNvPr>
          <p:cNvSpPr/>
          <p:nvPr/>
        </p:nvSpPr>
        <p:spPr>
          <a:xfrm>
            <a:off x="569783" y="3582548"/>
            <a:ext cx="1788898" cy="1618937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32E93-A156-4CE3-BCCE-4C7C0D17E19A}"/>
              </a:ext>
            </a:extLst>
          </p:cNvPr>
          <p:cNvSpPr txBox="1"/>
          <p:nvPr/>
        </p:nvSpPr>
        <p:spPr>
          <a:xfrm>
            <a:off x="1953471" y="3180546"/>
            <a:ext cx="6951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‘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ি’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ব্যহত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B8BA6-E5E3-476A-B5F5-6C93AC3AED7D}"/>
              </a:ext>
            </a:extLst>
          </p:cNvPr>
          <p:cNvSpPr txBox="1"/>
          <p:nvPr/>
        </p:nvSpPr>
        <p:spPr>
          <a:xfrm>
            <a:off x="2306214" y="4134653"/>
            <a:ext cx="695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C8625-8953-4CD6-B745-A643312A58C7}"/>
              </a:ext>
            </a:extLst>
          </p:cNvPr>
          <p:cNvSpPr txBox="1"/>
          <p:nvPr/>
        </p:nvSpPr>
        <p:spPr>
          <a:xfrm>
            <a:off x="2156076" y="4653652"/>
            <a:ext cx="695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76E13-293F-4AFA-8E43-89C6220C7ED7}"/>
              </a:ext>
            </a:extLst>
          </p:cNvPr>
          <p:cNvSpPr txBox="1"/>
          <p:nvPr/>
        </p:nvSpPr>
        <p:spPr>
          <a:xfrm>
            <a:off x="1633769" y="5131867"/>
            <a:ext cx="695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পাজরের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614B599-3159-43F7-B326-F244A72729A0}"/>
              </a:ext>
            </a:extLst>
          </p:cNvPr>
          <p:cNvSpPr/>
          <p:nvPr/>
        </p:nvSpPr>
        <p:spPr>
          <a:xfrm>
            <a:off x="533358" y="3233358"/>
            <a:ext cx="2448255" cy="227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9B9F6C-5CEC-4D28-9207-CEFF90E522A1}"/>
              </a:ext>
            </a:extLst>
          </p:cNvPr>
          <p:cNvSpPr txBox="1"/>
          <p:nvPr/>
        </p:nvSpPr>
        <p:spPr>
          <a:xfrm>
            <a:off x="2864290" y="4079168"/>
            <a:ext cx="609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19C942-09B8-4276-93D9-DA2AEF1205F5}"/>
              </a:ext>
            </a:extLst>
          </p:cNvPr>
          <p:cNvSpPr/>
          <p:nvPr/>
        </p:nvSpPr>
        <p:spPr>
          <a:xfrm>
            <a:off x="569783" y="3343291"/>
            <a:ext cx="2300687" cy="2042703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1DF537-B077-4ED0-B136-E64A20EB1A71}"/>
              </a:ext>
            </a:extLst>
          </p:cNvPr>
          <p:cNvSpPr/>
          <p:nvPr/>
        </p:nvSpPr>
        <p:spPr>
          <a:xfrm>
            <a:off x="2733309" y="4364642"/>
            <a:ext cx="6818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শিশুকে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কিছুক্ষণের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রৌদ্রে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ৎ। 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CD2336-CE94-4592-B801-42896BFB41A4}"/>
              </a:ext>
            </a:extLst>
          </p:cNvPr>
          <p:cNvSpPr txBox="1"/>
          <p:nvPr/>
        </p:nvSpPr>
        <p:spPr>
          <a:xfrm>
            <a:off x="2733309" y="3693462"/>
            <a:ext cx="538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শিশুকে ‘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’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825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5" grpId="0" animBg="1"/>
      <p:bldP spid="15" grpId="1" animBg="1"/>
      <p:bldP spid="16" grpId="0"/>
      <p:bldP spid="16" grpId="1"/>
      <p:bldP spid="17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2DBF97-7DC7-478C-93B9-A8008A26C8EB}"/>
              </a:ext>
            </a:extLst>
          </p:cNvPr>
          <p:cNvSpPr txBox="1"/>
          <p:nvPr/>
        </p:nvSpPr>
        <p:spPr>
          <a:xfrm>
            <a:off x="2763046" y="552899"/>
            <a:ext cx="4532307" cy="1838801"/>
          </a:xfrm>
          <a:prstGeom prst="downArrowCallou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6E65C6-39E0-4A2C-9BD0-98D8BB98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10" y="662830"/>
            <a:ext cx="1949039" cy="1618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097FB8-FCBF-4E25-BCFA-F1676439BF6F}"/>
              </a:ext>
            </a:extLst>
          </p:cNvPr>
          <p:cNvSpPr txBox="1"/>
          <p:nvPr/>
        </p:nvSpPr>
        <p:spPr>
          <a:xfrm>
            <a:off x="3916101" y="2489464"/>
            <a:ext cx="222619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অষ্টিওম্যালেশিয়া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C9CF1-57BE-438B-99DF-8AC4BB1B8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6" y="584765"/>
            <a:ext cx="2043361" cy="169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A6C943-835F-4473-BD9D-9FC826B4B8E9}"/>
              </a:ext>
            </a:extLst>
          </p:cNvPr>
          <p:cNvSpPr/>
          <p:nvPr/>
        </p:nvSpPr>
        <p:spPr>
          <a:xfrm>
            <a:off x="569783" y="3582548"/>
            <a:ext cx="1788898" cy="1618937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8B55F-B25C-4398-8534-5FA3608FB41D}"/>
              </a:ext>
            </a:extLst>
          </p:cNvPr>
          <p:cNvSpPr txBox="1"/>
          <p:nvPr/>
        </p:nvSpPr>
        <p:spPr>
          <a:xfrm>
            <a:off x="1998441" y="3390904"/>
            <a:ext cx="695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‘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ি’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বিঘ্ন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64B45-D0E8-4905-90A9-6660268E1A79}"/>
              </a:ext>
            </a:extLst>
          </p:cNvPr>
          <p:cNvSpPr txBox="1"/>
          <p:nvPr/>
        </p:nvSpPr>
        <p:spPr>
          <a:xfrm>
            <a:off x="2253512" y="4008069"/>
            <a:ext cx="695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ফসফরাসের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A659D-7FAF-4303-AEDA-7E633DC75CA4}"/>
              </a:ext>
            </a:extLst>
          </p:cNvPr>
          <p:cNvSpPr txBox="1"/>
          <p:nvPr/>
        </p:nvSpPr>
        <p:spPr>
          <a:xfrm>
            <a:off x="2253512" y="4461323"/>
            <a:ext cx="695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থাইরয়েড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পরিবত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080543-3190-494D-AB15-BD2EBF180BCA}"/>
              </a:ext>
            </a:extLst>
          </p:cNvPr>
          <p:cNvSpPr txBox="1"/>
          <p:nvPr/>
        </p:nvSpPr>
        <p:spPr>
          <a:xfrm>
            <a:off x="1998441" y="4996655"/>
            <a:ext cx="695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দূব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কাঠিন্য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C37E6E-C9E6-43BD-A441-A0E192B96C1B}"/>
              </a:ext>
            </a:extLst>
          </p:cNvPr>
          <p:cNvSpPr/>
          <p:nvPr/>
        </p:nvSpPr>
        <p:spPr>
          <a:xfrm>
            <a:off x="540385" y="3214825"/>
            <a:ext cx="2448255" cy="227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3C8A1-8F1A-4E11-934F-AC584860E490}"/>
              </a:ext>
            </a:extLst>
          </p:cNvPr>
          <p:cNvSpPr txBox="1"/>
          <p:nvPr/>
        </p:nvSpPr>
        <p:spPr>
          <a:xfrm>
            <a:off x="2988640" y="4060635"/>
            <a:ext cx="609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B78AB0-D82D-40C9-B275-D520DCB614CA}"/>
              </a:ext>
            </a:extLst>
          </p:cNvPr>
          <p:cNvSpPr/>
          <p:nvPr/>
        </p:nvSpPr>
        <p:spPr>
          <a:xfrm>
            <a:off x="519291" y="3226937"/>
            <a:ext cx="2448255" cy="227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46B7E5-9BAC-4AFE-9CB7-6E7C58318499}"/>
              </a:ext>
            </a:extLst>
          </p:cNvPr>
          <p:cNvSpPr txBox="1"/>
          <p:nvPr/>
        </p:nvSpPr>
        <p:spPr>
          <a:xfrm>
            <a:off x="2756532" y="3640515"/>
            <a:ext cx="621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’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EBEB5E-B9F7-42BB-9C31-470EEE984CA9}"/>
              </a:ext>
            </a:extLst>
          </p:cNvPr>
          <p:cNvSpPr/>
          <p:nvPr/>
        </p:nvSpPr>
        <p:spPr>
          <a:xfrm>
            <a:off x="2756532" y="4571924"/>
            <a:ext cx="6818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শিশুকে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কিছুক্ষণের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রৌদ্রে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ৎ।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30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7" grpId="0" animBg="1"/>
      <p:bldP spid="17" grpId="1" animBg="1"/>
      <p:bldP spid="18" grpId="0"/>
      <p:bldP spid="18" grpId="1"/>
      <p:bldP spid="19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BCEAE2-E89E-40AA-BA07-50266641CB12}"/>
              </a:ext>
            </a:extLst>
          </p:cNvPr>
          <p:cNvSpPr/>
          <p:nvPr/>
        </p:nvSpPr>
        <p:spPr>
          <a:xfrm>
            <a:off x="3527109" y="567411"/>
            <a:ext cx="3228769" cy="1015663"/>
          </a:xfrm>
          <a:prstGeom prst="rect">
            <a:avLst/>
          </a:prstGeom>
          <a:solidFill>
            <a:srgbClr val="00B0F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B4F51-8559-4BC1-A039-F0BCE2D36B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522" y="2063998"/>
            <a:ext cx="3453356" cy="296723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403534-38A0-46D1-A2D8-8E0C6FB74E3C}"/>
              </a:ext>
            </a:extLst>
          </p:cNvPr>
          <p:cNvSpPr txBox="1"/>
          <p:nvPr/>
        </p:nvSpPr>
        <p:spPr>
          <a:xfrm>
            <a:off x="633046" y="5265576"/>
            <a:ext cx="8806376" cy="7150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ি”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298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741448-8373-4FCF-8C84-20EA3379213C}"/>
              </a:ext>
            </a:extLst>
          </p:cNvPr>
          <p:cNvSpPr txBox="1"/>
          <p:nvPr/>
        </p:nvSpPr>
        <p:spPr>
          <a:xfrm>
            <a:off x="2763046" y="552899"/>
            <a:ext cx="4532307" cy="990124"/>
          </a:xfrm>
          <a:prstGeom prst="downArrowCallou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‘ই’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C7B87-2314-4346-B5B1-80AF11777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19" y="1543023"/>
            <a:ext cx="4422360" cy="3024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2915DC-4892-431C-A405-00F0B1714B7A}"/>
              </a:ext>
            </a:extLst>
          </p:cNvPr>
          <p:cNvSpPr txBox="1"/>
          <p:nvPr/>
        </p:nvSpPr>
        <p:spPr>
          <a:xfrm>
            <a:off x="773723" y="4772431"/>
            <a:ext cx="8806375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চবি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5EC01-E998-4319-B016-D456EF6C072F}"/>
              </a:ext>
            </a:extLst>
          </p:cNvPr>
          <p:cNvSpPr txBox="1"/>
          <p:nvPr/>
        </p:nvSpPr>
        <p:spPr>
          <a:xfrm>
            <a:off x="618978" y="4567137"/>
            <a:ext cx="8806374" cy="13849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436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9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BB4AD2-E62E-459C-BC14-70B9541288B4}"/>
              </a:ext>
            </a:extLst>
          </p:cNvPr>
          <p:cNvSpPr txBox="1"/>
          <p:nvPr/>
        </p:nvSpPr>
        <p:spPr>
          <a:xfrm>
            <a:off x="2763046" y="552899"/>
            <a:ext cx="4532307" cy="990124"/>
          </a:xfrm>
          <a:prstGeom prst="downArrowCallou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2C8D6-DB54-4D3D-8EFD-2950A20D0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63" y="1543024"/>
            <a:ext cx="2803282" cy="2789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FA61B-5240-4CB7-B127-2D2437AE1755}"/>
              </a:ext>
            </a:extLst>
          </p:cNvPr>
          <p:cNvSpPr txBox="1"/>
          <p:nvPr/>
        </p:nvSpPr>
        <p:spPr>
          <a:xfrm>
            <a:off x="626012" y="4667822"/>
            <a:ext cx="8806374" cy="13849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প্রথ্রোম্বিন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প্রটিন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প্রথ্রোম্বিন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E002CC-EC7D-4119-91BC-DCA9CF132AB2}"/>
              </a:ext>
            </a:extLst>
          </p:cNvPr>
          <p:cNvSpPr txBox="1"/>
          <p:nvPr/>
        </p:nvSpPr>
        <p:spPr>
          <a:xfrm>
            <a:off x="626011" y="4670033"/>
            <a:ext cx="8806375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শাখসবজি,লেটুসপাতা,ফুলকপি,ডিমের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কুসুম,সয়াবিন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যকৃতে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374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7D8A34-777E-4F41-A906-678BD7A94A01}"/>
              </a:ext>
            </a:extLst>
          </p:cNvPr>
          <p:cNvSpPr txBox="1"/>
          <p:nvPr/>
        </p:nvSpPr>
        <p:spPr>
          <a:xfrm>
            <a:off x="1387269" y="2084488"/>
            <a:ext cx="640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ভিটামিন সি এর ৩ টি উৎসের নাম বল।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FE3A47-7FF8-4058-8F8F-364A5BD6085C}"/>
              </a:ext>
            </a:extLst>
          </p:cNvPr>
          <p:cNvSpPr txBox="1"/>
          <p:nvPr/>
        </p:nvSpPr>
        <p:spPr>
          <a:xfrm>
            <a:off x="1356223" y="2745953"/>
            <a:ext cx="793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স্কার্ভি রোগের দুইটি লক্ষণ বল।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918215-12E5-4EF4-832D-F63B4D43F393}"/>
              </a:ext>
            </a:extLst>
          </p:cNvPr>
          <p:cNvGrpSpPr/>
          <p:nvPr/>
        </p:nvGrpSpPr>
        <p:grpSpPr>
          <a:xfrm>
            <a:off x="1337192" y="3426641"/>
            <a:ext cx="8154845" cy="1312407"/>
            <a:chOff x="812173" y="3490277"/>
            <a:chExt cx="8154845" cy="13124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FFAEF8-50F4-43E7-9013-9CAB298C9D18}"/>
                </a:ext>
              </a:extLst>
            </p:cNvPr>
            <p:cNvGrpSpPr/>
            <p:nvPr/>
          </p:nvGrpSpPr>
          <p:grpSpPr>
            <a:xfrm>
              <a:off x="812173" y="3490277"/>
              <a:ext cx="8154845" cy="1298555"/>
              <a:chOff x="812173" y="3781232"/>
              <a:chExt cx="8154845" cy="129855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A4D980-A189-45A2-B082-8A59E85E448E}"/>
                  </a:ext>
                </a:extLst>
              </p:cNvPr>
              <p:cNvSpPr/>
              <p:nvPr/>
            </p:nvSpPr>
            <p:spPr>
              <a:xfrm>
                <a:off x="812173" y="3781232"/>
                <a:ext cx="81548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৩.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প্রশ্ন: নিচের কোন ভিটামিন পেশি ও দাঁত মজবুত করে ?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F261CA5-3BF8-40E5-A956-5CE22D8F42ED}"/>
                  </a:ext>
                </a:extLst>
              </p:cNvPr>
              <p:cNvSpPr/>
              <p:nvPr/>
            </p:nvSpPr>
            <p:spPr>
              <a:xfrm>
                <a:off x="1052951" y="4435820"/>
                <a:ext cx="78001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    এ                ডি                 সি                 কে  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6977B97-F6C3-4785-860D-CB0036FF3897}"/>
                  </a:ext>
                </a:extLst>
              </p:cNvPr>
              <p:cNvGrpSpPr/>
              <p:nvPr/>
            </p:nvGrpSpPr>
            <p:grpSpPr>
              <a:xfrm>
                <a:off x="2507661" y="4419601"/>
                <a:ext cx="623454" cy="646331"/>
                <a:chOff x="-13867" y="1134194"/>
                <a:chExt cx="623454" cy="618948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5644CBF-E0DD-4E72-89C9-BA0980AA3A98}"/>
                    </a:ext>
                  </a:extLst>
                </p:cNvPr>
                <p:cNvSpPr/>
                <p:nvPr/>
              </p:nvSpPr>
              <p:spPr>
                <a:xfrm>
                  <a:off x="-1386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D6B9679-9593-47F8-8E41-ADEFA424BC10}"/>
                    </a:ext>
                  </a:extLst>
                </p:cNvPr>
                <p:cNvSpPr/>
                <p:nvPr/>
              </p:nvSpPr>
              <p:spPr>
                <a:xfrm>
                  <a:off x="4155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7B5DB59-6EF4-4FDF-9423-5EB288952111}"/>
                  </a:ext>
                </a:extLst>
              </p:cNvPr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DEF5F17A-495A-4A70-8989-A6BC5A4F2838}"/>
                    </a:ext>
                  </a:extLst>
                </p:cNvPr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B205427-AB92-4D4C-8128-BBF5F4134D4C}"/>
                    </a:ext>
                  </a:extLst>
                </p:cNvPr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69DF58-044B-4D1D-9497-D9F8A8E64F5B}"/>
                  </a:ext>
                </a:extLst>
              </p:cNvPr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B939985-0AE2-4694-BE4B-1E5124CCCE6A}"/>
                    </a:ext>
                  </a:extLst>
                </p:cNvPr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F626CBA-5BA5-4082-9987-7BD43A5E3D8B}"/>
                    </a:ext>
                  </a:extLst>
                </p:cNvPr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70CE0C-614F-4F92-8B43-5CB429E2CECC}"/>
                </a:ext>
              </a:extLst>
            </p:cNvPr>
            <p:cNvGrpSpPr/>
            <p:nvPr/>
          </p:nvGrpSpPr>
          <p:grpSpPr>
            <a:xfrm>
              <a:off x="6594785" y="4156353"/>
              <a:ext cx="623454" cy="646331"/>
              <a:chOff x="8672968" y="4003948"/>
              <a:chExt cx="623454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8A3616A-B648-4C70-B0EF-2ED1885683F6}"/>
                  </a:ext>
                </a:extLst>
              </p:cNvPr>
              <p:cNvSpPr/>
              <p:nvPr/>
            </p:nvSpPr>
            <p:spPr>
              <a:xfrm>
                <a:off x="867296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880FDB3-FFF3-4B4B-BC58-72318996F3C0}"/>
                  </a:ext>
                </a:extLst>
              </p:cNvPr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88863B-8637-42A5-A511-C83744C61DD0}"/>
              </a:ext>
            </a:extLst>
          </p:cNvPr>
          <p:cNvGrpSpPr/>
          <p:nvPr/>
        </p:nvGrpSpPr>
        <p:grpSpPr>
          <a:xfrm>
            <a:off x="1328941" y="5213086"/>
            <a:ext cx="8303342" cy="1547140"/>
            <a:chOff x="793725" y="3490277"/>
            <a:chExt cx="8303342" cy="15471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97E6690-C7AA-4FA0-936E-434B3A8868C6}"/>
                </a:ext>
              </a:extLst>
            </p:cNvPr>
            <p:cNvGrpSpPr/>
            <p:nvPr/>
          </p:nvGrpSpPr>
          <p:grpSpPr>
            <a:xfrm>
              <a:off x="793725" y="3490277"/>
              <a:ext cx="8303342" cy="1547140"/>
              <a:chOff x="793725" y="3781232"/>
              <a:chExt cx="8303342" cy="154714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FB4D85A-4BA1-4395-9CAF-4E5D028E3F58}"/>
                  </a:ext>
                </a:extLst>
              </p:cNvPr>
              <p:cNvSpPr/>
              <p:nvPr/>
            </p:nvSpPr>
            <p:spPr>
              <a:xfrm>
                <a:off x="793725" y="3781232"/>
                <a:ext cx="83033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৪.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প্রশ্ন: দাঁতের মাড়ি দিয়ে রক্ত পড়া কিসের লক্ষণ?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54767C1-C1B7-43FE-B611-CF3D65B25095}"/>
                  </a:ext>
                </a:extLst>
              </p:cNvPr>
              <p:cNvSpPr/>
              <p:nvPr/>
            </p:nvSpPr>
            <p:spPr>
              <a:xfrm>
                <a:off x="914397" y="4435820"/>
                <a:ext cx="809105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3200" dirty="0">
                    <a:latin typeface="NikoshLightBAN" pitchFamily="2" charset="0"/>
                    <a:cs typeface="NikoshLightBAN" pitchFamily="2" charset="0"/>
                  </a:rPr>
                  <a:t>স্কার্ভি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Times New Roman" pitchFamily="18" charset="0"/>
                    <a:cs typeface="NikoshBAN" pitchFamily="2" charset="0"/>
                  </a:rPr>
                  <a:t>            </a:t>
                </a:r>
                <a:r>
                  <a:rPr lang="bn-BD" sz="3200" dirty="0">
                    <a:latin typeface="NikoshLightBAN" pitchFamily="2" charset="0"/>
                    <a:cs typeface="NikoshLightBAN" pitchFamily="2" charset="0"/>
                  </a:rPr>
                  <a:t>জন্ডিস</a:t>
                </a:r>
                <a:r>
                  <a:rPr lang="en-US" sz="20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2000" dirty="0">
                    <a:latin typeface="Times New Roman" pitchFamily="18" charset="0"/>
                    <a:cs typeface="NikoshBAN" pitchFamily="2" charset="0"/>
                  </a:rPr>
                  <a:t>                </a:t>
                </a:r>
                <a:r>
                  <a:rPr lang="bn-BD" sz="2800" dirty="0">
                    <a:latin typeface="NikoshLightBAN" pitchFamily="2" charset="0"/>
                    <a:cs typeface="NikoshLightBAN" pitchFamily="2" charset="0"/>
                  </a:rPr>
                  <a:t>রিকেটস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  </a:t>
                </a:r>
                <a:r>
                  <a:rPr lang="en-US" sz="2000" dirty="0">
                    <a:latin typeface="Times New Roman" pitchFamily="18" charset="0"/>
                    <a:cs typeface="NikoshBAN" pitchFamily="2" charset="0"/>
                  </a:rPr>
                  <a:t>            </a:t>
                </a:r>
                <a:r>
                  <a:rPr lang="bn-BD" sz="20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2400" dirty="0">
                    <a:latin typeface="NikoshLightBAN" pitchFamily="2" charset="0"/>
                    <a:cs typeface="NikoshLightBAN" pitchFamily="2" charset="0"/>
                  </a:rPr>
                  <a:t>অস্টিওম্যালেশিয়া।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95002F0-6390-42F4-96AC-00FEDC4B2881}"/>
                  </a:ext>
                </a:extLst>
              </p:cNvPr>
              <p:cNvGrpSpPr/>
              <p:nvPr/>
            </p:nvGrpSpPr>
            <p:grpSpPr>
              <a:xfrm>
                <a:off x="2632356" y="4419601"/>
                <a:ext cx="623454" cy="646331"/>
                <a:chOff x="110828" y="1134194"/>
                <a:chExt cx="623454" cy="618948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E9EF877-448F-415C-BEA7-25776F773444}"/>
                    </a:ext>
                  </a:extLst>
                </p:cNvPr>
                <p:cNvSpPr/>
                <p:nvPr/>
              </p:nvSpPr>
              <p:spPr>
                <a:xfrm>
                  <a:off x="110828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1264464-6BD3-4D44-8CC5-ABBEE4245591}"/>
                    </a:ext>
                  </a:extLst>
                </p:cNvPr>
                <p:cNvSpPr/>
                <p:nvPr/>
              </p:nvSpPr>
              <p:spPr>
                <a:xfrm>
                  <a:off x="16624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9FEB9C4-4AF9-4B5F-BA80-56B107E74834}"/>
                  </a:ext>
                </a:extLst>
              </p:cNvPr>
              <p:cNvGrpSpPr/>
              <p:nvPr/>
            </p:nvGrpSpPr>
            <p:grpSpPr>
              <a:xfrm>
                <a:off x="799991" y="4433456"/>
                <a:ext cx="623454" cy="646331"/>
                <a:chOff x="315081" y="1134194"/>
                <a:chExt cx="623454" cy="618948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30486539-5DCB-47F1-A284-931708924974}"/>
                    </a:ext>
                  </a:extLst>
                </p:cNvPr>
                <p:cNvSpPr/>
                <p:nvPr/>
              </p:nvSpPr>
              <p:spPr>
                <a:xfrm>
                  <a:off x="315081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371BE6F-C881-4C4A-BA69-A745F98A55F4}"/>
                    </a:ext>
                  </a:extLst>
                </p:cNvPr>
                <p:cNvSpPr/>
                <p:nvPr/>
              </p:nvSpPr>
              <p:spPr>
                <a:xfrm>
                  <a:off x="370499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F8C4E9D-D5D8-4BF5-91AF-C3EB0990C717}"/>
                  </a:ext>
                </a:extLst>
              </p:cNvPr>
              <p:cNvGrpSpPr/>
              <p:nvPr/>
            </p:nvGrpSpPr>
            <p:grpSpPr>
              <a:xfrm>
                <a:off x="4537582" y="4419604"/>
                <a:ext cx="623454" cy="646331"/>
                <a:chOff x="408927" y="1134194"/>
                <a:chExt cx="623454" cy="618948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BF1F84D-A0CA-47F2-819E-5D8C619CCADB}"/>
                    </a:ext>
                  </a:extLst>
                </p:cNvPr>
                <p:cNvSpPr/>
                <p:nvPr/>
              </p:nvSpPr>
              <p:spPr>
                <a:xfrm>
                  <a:off x="40892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E3E54F3-A3F1-4572-A98F-452ADEA90CD5}"/>
                    </a:ext>
                  </a:extLst>
                </p:cNvPr>
                <p:cNvSpPr/>
                <p:nvPr/>
              </p:nvSpPr>
              <p:spPr>
                <a:xfrm>
                  <a:off x="505910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C912B52-CF4A-469F-946F-26FE0635A67B}"/>
                </a:ext>
              </a:extLst>
            </p:cNvPr>
            <p:cNvGrpSpPr/>
            <p:nvPr/>
          </p:nvGrpSpPr>
          <p:grpSpPr>
            <a:xfrm>
              <a:off x="6525943" y="4156353"/>
              <a:ext cx="623454" cy="646331"/>
              <a:chOff x="8604126" y="4003948"/>
              <a:chExt cx="623454" cy="64633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61A154D-16FC-46B3-BB2B-56D0B3447636}"/>
                  </a:ext>
                </a:extLst>
              </p:cNvPr>
              <p:cNvSpPr/>
              <p:nvPr/>
            </p:nvSpPr>
            <p:spPr>
              <a:xfrm>
                <a:off x="8604126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EBE03FD-1C33-4D82-97A0-3C86A4245257}"/>
                  </a:ext>
                </a:extLst>
              </p:cNvPr>
              <p:cNvSpPr/>
              <p:nvPr/>
            </p:nvSpPr>
            <p:spPr>
              <a:xfrm>
                <a:off x="8701171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FBF4FF27-5469-43E5-8015-E1F5CF8BDD7A}"/>
              </a:ext>
            </a:extLst>
          </p:cNvPr>
          <p:cNvSpPr/>
          <p:nvPr/>
        </p:nvSpPr>
        <p:spPr>
          <a:xfrm>
            <a:off x="3531442" y="756126"/>
            <a:ext cx="280876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400" dirty="0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1EFD3BB7-6B28-4954-A9A6-0F7BDDDB2CA0}"/>
              </a:ext>
            </a:extLst>
          </p:cNvPr>
          <p:cNvSpPr/>
          <p:nvPr/>
        </p:nvSpPr>
        <p:spPr>
          <a:xfrm>
            <a:off x="1408902" y="5936972"/>
            <a:ext cx="457200" cy="4431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C57D3B64-DF0F-47DC-80B2-847EA73496D5}"/>
              </a:ext>
            </a:extLst>
          </p:cNvPr>
          <p:cNvSpPr/>
          <p:nvPr/>
        </p:nvSpPr>
        <p:spPr>
          <a:xfrm>
            <a:off x="5027744" y="414953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B7BD-D032-4528-8544-7D923E1D272A}"/>
              </a:ext>
            </a:extLst>
          </p:cNvPr>
          <p:cNvSpPr txBox="1">
            <a:spLocks/>
          </p:cNvSpPr>
          <p:nvPr/>
        </p:nvSpPr>
        <p:spPr>
          <a:xfrm>
            <a:off x="590843" y="4679234"/>
            <a:ext cx="8876714" cy="128546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itchFamily="2" charset="0"/>
                <a:cs typeface="NikoshBAN" pitchFamily="2" charset="0"/>
                <a:sym typeface="Wingdings 3"/>
              </a:rPr>
              <a:t> ভিটামিন সি এর অভাবজনিত রোগের প্রতিরোধে তোমার করণীয় কী বর্ণনা কর।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F9AEEEC-7A57-4EAC-A37B-DE2EA6893359}"/>
              </a:ext>
            </a:extLst>
          </p:cNvPr>
          <p:cNvSpPr/>
          <p:nvPr/>
        </p:nvSpPr>
        <p:spPr>
          <a:xfrm rot="16200000">
            <a:off x="3076522" y="-2019547"/>
            <a:ext cx="4015330" cy="8986688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39B5F7-9F2A-4C07-BA66-1542ECDBF8FA}"/>
              </a:ext>
            </a:extLst>
          </p:cNvPr>
          <p:cNvCxnSpPr>
            <a:cxnSpLocks/>
            <a:stCxn id="6" idx="0"/>
            <a:endCxn id="6" idx="2"/>
          </p:cNvCxnSpPr>
          <p:nvPr/>
        </p:nvCxnSpPr>
        <p:spPr>
          <a:xfrm>
            <a:off x="5152737" y="2336801"/>
            <a:ext cx="0" cy="181640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6E12269-20C7-4F75-9473-2B7E23D3913F}"/>
              </a:ext>
            </a:extLst>
          </p:cNvPr>
          <p:cNvGrpSpPr/>
          <p:nvPr/>
        </p:nvGrpSpPr>
        <p:grpSpPr>
          <a:xfrm>
            <a:off x="4518689" y="2336801"/>
            <a:ext cx="1268096" cy="1816408"/>
            <a:chOff x="5682343" y="2278743"/>
            <a:chExt cx="1589314" cy="18164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68A6A5-96AD-437C-9F54-0629CEFFDBD1}"/>
                </a:ext>
              </a:extLst>
            </p:cNvPr>
            <p:cNvSpPr/>
            <p:nvPr/>
          </p:nvSpPr>
          <p:spPr>
            <a:xfrm>
              <a:off x="5682343" y="2278743"/>
              <a:ext cx="1589314" cy="181640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Beveled 6">
              <a:extLst>
                <a:ext uri="{FF2B5EF4-FFF2-40B4-BE49-F238E27FC236}">
                  <a16:creationId xmlns:a16="http://schemas.microsoft.com/office/drawing/2014/main" id="{55A81782-9A37-48FA-8783-A02D8CC5D722}"/>
                </a:ext>
              </a:extLst>
            </p:cNvPr>
            <p:cNvSpPr/>
            <p:nvPr/>
          </p:nvSpPr>
          <p:spPr>
            <a:xfrm>
              <a:off x="5887839" y="2392730"/>
              <a:ext cx="416322" cy="1062626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Beveled 7">
              <a:extLst>
                <a:ext uri="{FF2B5EF4-FFF2-40B4-BE49-F238E27FC236}">
                  <a16:creationId xmlns:a16="http://schemas.microsoft.com/office/drawing/2014/main" id="{7A3D624E-4F91-4E92-A334-DF4F4C21078F}"/>
                </a:ext>
              </a:extLst>
            </p:cNvPr>
            <p:cNvSpPr/>
            <p:nvPr/>
          </p:nvSpPr>
          <p:spPr>
            <a:xfrm>
              <a:off x="6682496" y="2373900"/>
              <a:ext cx="416322" cy="1062626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Beveled 8">
              <a:extLst>
                <a:ext uri="{FF2B5EF4-FFF2-40B4-BE49-F238E27FC236}">
                  <a16:creationId xmlns:a16="http://schemas.microsoft.com/office/drawing/2014/main" id="{FC44C54C-37C0-41E4-AAD4-188BAAFF38FF}"/>
                </a:ext>
              </a:extLst>
            </p:cNvPr>
            <p:cNvSpPr/>
            <p:nvPr/>
          </p:nvSpPr>
          <p:spPr>
            <a:xfrm>
              <a:off x="5871511" y="3497956"/>
              <a:ext cx="416322" cy="525361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Beveled 9">
              <a:extLst>
                <a:ext uri="{FF2B5EF4-FFF2-40B4-BE49-F238E27FC236}">
                  <a16:creationId xmlns:a16="http://schemas.microsoft.com/office/drawing/2014/main" id="{D7286578-6BD2-4753-9F45-8A9080AC9E83}"/>
                </a:ext>
              </a:extLst>
            </p:cNvPr>
            <p:cNvSpPr/>
            <p:nvPr/>
          </p:nvSpPr>
          <p:spPr>
            <a:xfrm>
              <a:off x="6667418" y="3531683"/>
              <a:ext cx="416322" cy="544555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27CB468-EC0F-468B-A86D-26B3B00D5565}"/>
              </a:ext>
            </a:extLst>
          </p:cNvPr>
          <p:cNvSpPr/>
          <p:nvPr/>
        </p:nvSpPr>
        <p:spPr>
          <a:xfrm>
            <a:off x="5208842" y="3187461"/>
            <a:ext cx="218877" cy="274320"/>
          </a:xfrm>
          <a:prstGeom prst="don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3A9DC73D-39E3-4D54-A2F0-4DC2999C2BC8}"/>
              </a:ext>
            </a:extLst>
          </p:cNvPr>
          <p:cNvSpPr/>
          <p:nvPr/>
        </p:nvSpPr>
        <p:spPr>
          <a:xfrm>
            <a:off x="3182410" y="2604371"/>
            <a:ext cx="831732" cy="1477004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D770B92C-2518-45E2-A88F-BDE75DF8A5FE}"/>
              </a:ext>
            </a:extLst>
          </p:cNvPr>
          <p:cNvSpPr/>
          <p:nvPr/>
        </p:nvSpPr>
        <p:spPr>
          <a:xfrm>
            <a:off x="6291332" y="2657292"/>
            <a:ext cx="831732" cy="1477004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rass png">
            <a:extLst>
              <a:ext uri="{FF2B5EF4-FFF2-40B4-BE49-F238E27FC236}">
                <a16:creationId xmlns:a16="http://schemas.microsoft.com/office/drawing/2014/main" id="{34326ABB-0630-495C-9621-1E4711A54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4" y="4562475"/>
            <a:ext cx="8834001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B0C784-B8CF-46C8-B5E1-012C55A01F64}"/>
              </a:ext>
            </a:extLst>
          </p:cNvPr>
          <p:cNvSpPr/>
          <p:nvPr/>
        </p:nvSpPr>
        <p:spPr>
          <a:xfrm>
            <a:off x="599605" y="3216092"/>
            <a:ext cx="3910271" cy="21852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 w="12700">
                  <a:solidFill>
                    <a:prstClr val="black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2400" b="1" dirty="0">
                <a:ln w="12700">
                  <a:solidFill>
                    <a:prstClr val="black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400" b="1" dirty="0">
                <a:ln>
                  <a:solidFill>
                    <a:prstClr val="black"/>
                  </a:solidFill>
                  <a:prstDash val="sysDash"/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400" dirty="0">
                <a:ln>
                  <a:solidFill>
                    <a:prstClr val="black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endParaRPr lang="en-US" sz="2400" dirty="0">
              <a:ln>
                <a:solidFill>
                  <a:prstClr val="black"/>
                </a:solidFill>
                <a:prstDash val="dash"/>
              </a:ln>
              <a:solidFill>
                <a:srgbClr val="002060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dirty="0">
                <a:ln>
                  <a:solidFill>
                    <a:prstClr val="black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2400" dirty="0">
              <a:ln>
                <a:solidFill>
                  <a:prstClr val="black"/>
                </a:solidFill>
                <a:prstDash val="dash"/>
              </a:ln>
              <a:solidFill>
                <a:srgbClr val="002060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5D5B8-B8D3-4CDC-9ACA-465813EEA5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838234" y="1565656"/>
            <a:ext cx="1433012" cy="1392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7.jpg">
            <a:extLst>
              <a:ext uri="{FF2B5EF4-FFF2-40B4-BE49-F238E27FC236}">
                <a16:creationId xmlns:a16="http://schemas.microsoft.com/office/drawing/2014/main" id="{7C9E4D64-5C36-460C-8F27-A6011A4E6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7627" y="1545184"/>
            <a:ext cx="1164364" cy="1521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5F253A-1B2B-4B98-AA24-62E4B12955F1}"/>
              </a:ext>
            </a:extLst>
          </p:cNvPr>
          <p:cNvSpPr/>
          <p:nvPr/>
        </p:nvSpPr>
        <p:spPr>
          <a:xfrm>
            <a:off x="3356221" y="624117"/>
            <a:ext cx="3345957" cy="780757"/>
          </a:xfrm>
          <a:prstGeom prst="rect">
            <a:avLst/>
          </a:prstGeom>
          <a:solidFill>
            <a:schemeClr val="accent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105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9855F-1CE6-4229-B308-00ED67B31539}"/>
              </a:ext>
            </a:extLst>
          </p:cNvPr>
          <p:cNvSpPr/>
          <p:nvPr/>
        </p:nvSpPr>
        <p:spPr>
          <a:xfrm>
            <a:off x="5389734" y="3216092"/>
            <a:ext cx="4043871" cy="224676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00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2800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</a:p>
          <a:p>
            <a:pPr algn="ctr"/>
            <a:r>
              <a:rPr lang="en-US" sz="2800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ত্রয়োদশ</a:t>
            </a:r>
            <a:r>
              <a:rPr lang="bn-BD" sz="2800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অধ্যায় </a:t>
            </a:r>
          </a:p>
          <a:p>
            <a:pPr algn="ctr"/>
            <a:r>
              <a:rPr lang="en-US" sz="2800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‘সি</a:t>
            </a:r>
            <a:r>
              <a:rPr lang="en-US" sz="2800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’</a:t>
            </a:r>
            <a:endParaRPr lang="bn-BD" sz="2800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পাঠ-6  </a:t>
            </a:r>
          </a:p>
        </p:txBody>
      </p:sp>
    </p:spTree>
    <p:extLst>
      <p:ext uri="{BB962C8B-B14F-4D97-AF65-F5344CB8AC3E}">
        <p14:creationId xmlns:p14="http://schemas.microsoft.com/office/powerpoint/2010/main" val="296192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orange-lime-and-lemon-slices-isolated-lee-avison.jpg">
            <a:extLst>
              <a:ext uri="{FF2B5EF4-FFF2-40B4-BE49-F238E27FC236}">
                <a16:creationId xmlns:a16="http://schemas.microsoft.com/office/drawing/2014/main" id="{5DE1B80D-D435-4064-9BC8-02D1FCE2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85" y="2243574"/>
            <a:ext cx="5371629" cy="36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C6154B-BBE5-434B-A274-571AD5E07260}"/>
              </a:ext>
            </a:extLst>
          </p:cNvPr>
          <p:cNvSpPr/>
          <p:nvPr/>
        </p:nvSpPr>
        <p:spPr>
          <a:xfrm>
            <a:off x="624114" y="856344"/>
            <a:ext cx="8795657" cy="5529942"/>
          </a:xfrm>
          <a:prstGeom prst="rect">
            <a:avLst/>
          </a:prstGeom>
        </p:spPr>
        <p:txBody>
          <a:bodyPr wrap="square">
            <a:prstTxWarp prst="textArchUpPour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BD" sz="7200" b="1" dirty="0">
                <a:ln w="3810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200" b="1" dirty="0">
              <a:ln w="38100"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D68EF1-37A6-424D-A4BF-C0EAF585B967}"/>
              </a:ext>
            </a:extLst>
          </p:cNvPr>
          <p:cNvSpPr txBox="1"/>
          <p:nvPr/>
        </p:nvSpPr>
        <p:spPr>
          <a:xfrm>
            <a:off x="3091292" y="3931751"/>
            <a:ext cx="609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542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EL\Desktop\FRound\Eight\Vitanine\V=C\7.jpg">
            <a:extLst>
              <a:ext uri="{FF2B5EF4-FFF2-40B4-BE49-F238E27FC236}">
                <a16:creationId xmlns:a16="http://schemas.microsoft.com/office/drawing/2014/main" id="{8E6E7943-A2C7-4D86-B3C6-7D0354E1E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7" y="1663972"/>
            <a:ext cx="2556325" cy="1811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EL\Desktop\FRound\Eight\Vitanine\V=C\13.jpg">
            <a:extLst>
              <a:ext uri="{FF2B5EF4-FFF2-40B4-BE49-F238E27FC236}">
                <a16:creationId xmlns:a16="http://schemas.microsoft.com/office/drawing/2014/main" id="{D703EB94-5E06-48EA-B762-520A4ED5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360" y="1663972"/>
            <a:ext cx="2598443" cy="1734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OEL\Desktop\FRound\Eight\Vitanine\V=C\10.jpg">
            <a:extLst>
              <a:ext uri="{FF2B5EF4-FFF2-40B4-BE49-F238E27FC236}">
                <a16:creationId xmlns:a16="http://schemas.microsoft.com/office/drawing/2014/main" id="{F2145841-C371-4CF7-97A3-44C2B9FF4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89" y="1663972"/>
            <a:ext cx="2598444" cy="1780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EL\Desktop\FRound\Eight\Vitanine\V=C\1.jpg">
            <a:extLst>
              <a:ext uri="{FF2B5EF4-FFF2-40B4-BE49-F238E27FC236}">
                <a16:creationId xmlns:a16="http://schemas.microsoft.com/office/drawing/2014/main" id="{D789C17F-5F76-42F7-949C-4693860F0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67" y="3927388"/>
            <a:ext cx="2673407" cy="1800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OEL\Desktop\FRound\Eight\Vitanine\V=C\5.jpg">
            <a:extLst>
              <a:ext uri="{FF2B5EF4-FFF2-40B4-BE49-F238E27FC236}">
                <a16:creationId xmlns:a16="http://schemas.microsoft.com/office/drawing/2014/main" id="{CAB54C8E-E769-4E8F-9FB9-119A7E801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89" y="3915178"/>
            <a:ext cx="2598444" cy="1811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3BDCF1-F273-483B-8B6F-840A78AD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1360" y="3915178"/>
            <a:ext cx="2673406" cy="1766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CDB94-8109-46BF-BF08-AC8E19384C02}"/>
              </a:ext>
            </a:extLst>
          </p:cNvPr>
          <p:cNvSpPr txBox="1"/>
          <p:nvPr/>
        </p:nvSpPr>
        <p:spPr>
          <a:xfrm>
            <a:off x="1960924" y="759376"/>
            <a:ext cx="6553200" cy="646331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684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A5EB7A-4F0A-4602-B648-07364D72431A}"/>
              </a:ext>
            </a:extLst>
          </p:cNvPr>
          <p:cNvSpPr/>
          <p:nvPr/>
        </p:nvSpPr>
        <p:spPr>
          <a:xfrm>
            <a:off x="2699126" y="685252"/>
            <a:ext cx="453405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  <a:sym typeface="Wingdings"/>
              </a:rPr>
              <a:t>চিন্তা করে বল</a:t>
            </a:r>
            <a:endParaRPr lang="en-US" sz="4400" dirty="0"/>
          </a:p>
        </p:txBody>
      </p:sp>
      <p:pic>
        <p:nvPicPr>
          <p:cNvPr id="3" name="Picture 3" descr="C:\Users\DOEL\Desktop\New folder (2)\boy-brushing-teeth.jpg">
            <a:extLst>
              <a:ext uri="{FF2B5EF4-FFF2-40B4-BE49-F238E27FC236}">
                <a16:creationId xmlns:a16="http://schemas.microsoft.com/office/drawing/2014/main" id="{942AB930-B5C3-4C3E-85F2-AC2C0F042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55" y="1763020"/>
            <a:ext cx="4203970" cy="31529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126809-4ED6-413E-A9B2-12C7E80F96D8}"/>
              </a:ext>
            </a:extLst>
          </p:cNvPr>
          <p:cNvSpPr/>
          <p:nvPr/>
        </p:nvSpPr>
        <p:spPr>
          <a:xfrm>
            <a:off x="811937" y="5312328"/>
            <a:ext cx="83084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কোন খাদ্য উপাদন আমাদের দাঁত ও দাঁতের মাড়িকে শক্ত ও মজবুত রাখতে সহায়তা করে থাকে?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42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9A8E09-4535-4950-8C22-AD5C611FAC9D}"/>
              </a:ext>
            </a:extLst>
          </p:cNvPr>
          <p:cNvSpPr/>
          <p:nvPr/>
        </p:nvSpPr>
        <p:spPr>
          <a:xfrm>
            <a:off x="2764561" y="5660279"/>
            <a:ext cx="4603528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লেবুতে কী থাকে?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6" descr="C:\Users\DOEL\Desktop\images (1).jpg">
            <a:extLst>
              <a:ext uri="{FF2B5EF4-FFF2-40B4-BE49-F238E27FC236}">
                <a16:creationId xmlns:a16="http://schemas.microsoft.com/office/drawing/2014/main" id="{2BF8D9B7-1D2D-49AF-A4D1-3CC3E825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50" y="1838434"/>
            <a:ext cx="4833942" cy="3468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701F60-61C3-4902-B0B4-D853D57285B6}"/>
              </a:ext>
            </a:extLst>
          </p:cNvPr>
          <p:cNvSpPr/>
          <p:nvPr/>
        </p:nvSpPr>
        <p:spPr>
          <a:xfrm>
            <a:off x="2834038" y="715232"/>
            <a:ext cx="4534051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  <a:sym typeface="Wingdings"/>
              </a:rPr>
              <a:t>চিন্তা করে বল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122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D4230A39-5947-4E61-890F-5DFD5151A62A}"/>
              </a:ext>
            </a:extLst>
          </p:cNvPr>
          <p:cNvSpPr txBox="1">
            <a:spLocks/>
          </p:cNvSpPr>
          <p:nvPr/>
        </p:nvSpPr>
        <p:spPr>
          <a:xfrm>
            <a:off x="718624" y="1079292"/>
            <a:ext cx="4310576" cy="72087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89B801-FEB4-4A54-8486-46769FD83E95}"/>
              </a:ext>
            </a:extLst>
          </p:cNvPr>
          <p:cNvSpPr/>
          <p:nvPr/>
        </p:nvSpPr>
        <p:spPr>
          <a:xfrm>
            <a:off x="774650" y="2768898"/>
            <a:ext cx="8509100" cy="306162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9600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</a:t>
            </a:r>
          </a:p>
          <a:p>
            <a:pPr algn="ctr"/>
            <a:r>
              <a:rPr lang="en-US" sz="9600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“</a:t>
            </a:r>
            <a:r>
              <a:rPr lang="bn-BD" sz="9600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সি</a:t>
            </a:r>
            <a:r>
              <a:rPr lang="en-US" sz="9600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”</a:t>
            </a:r>
            <a:endParaRPr lang="bn-BD" sz="9600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60311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EE2B59-65FD-450D-9947-41699EF2415B}"/>
              </a:ext>
            </a:extLst>
          </p:cNvPr>
          <p:cNvSpPr/>
          <p:nvPr/>
        </p:nvSpPr>
        <p:spPr>
          <a:xfrm>
            <a:off x="3491086" y="727961"/>
            <a:ext cx="280876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8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177E15-C219-4FBF-A041-2D03A6202069}"/>
              </a:ext>
            </a:extLst>
          </p:cNvPr>
          <p:cNvSpPr/>
          <p:nvPr/>
        </p:nvSpPr>
        <p:spPr>
          <a:xfrm>
            <a:off x="629586" y="2893320"/>
            <a:ext cx="5081665" cy="52322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ভিটামিন সি এর উৎস বলতে পারবে।</a:t>
            </a:r>
            <a:endParaRPr lang="en-US" sz="28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EF040-A2F9-4695-A47B-2304ECC5FB27}"/>
              </a:ext>
            </a:extLst>
          </p:cNvPr>
          <p:cNvSpPr/>
          <p:nvPr/>
        </p:nvSpPr>
        <p:spPr>
          <a:xfrm>
            <a:off x="629587" y="3557705"/>
            <a:ext cx="7854643" cy="52322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ভিটামিন সি এর কাজ ও অভাবজনিত রোগেরলক্ষণ বলতে পারবে।</a:t>
            </a:r>
            <a:endParaRPr lang="en-US" sz="28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53FA95-9A9D-40F1-B2C0-543565033355}"/>
              </a:ext>
            </a:extLst>
          </p:cNvPr>
          <p:cNvSpPr/>
          <p:nvPr/>
        </p:nvSpPr>
        <p:spPr>
          <a:xfrm>
            <a:off x="629587" y="4222090"/>
            <a:ext cx="8616074" cy="95410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ভিটামিন সি এর অভাবজনিত রোগের নাম, প্রতিকার ও প্রতিরোধ  ব্যাখ্যা করতে পারবে।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1E149-B39D-4A2E-8C59-CFCE052150BC}"/>
              </a:ext>
            </a:extLst>
          </p:cNvPr>
          <p:cNvSpPr txBox="1"/>
          <p:nvPr/>
        </p:nvSpPr>
        <p:spPr>
          <a:xfrm>
            <a:off x="482887" y="1957991"/>
            <a:ext cx="659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...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EL\Desktop\FRound\Eight\Vitanine\V=C\7.jpg">
            <a:extLst>
              <a:ext uri="{FF2B5EF4-FFF2-40B4-BE49-F238E27FC236}">
                <a16:creationId xmlns:a16="http://schemas.microsoft.com/office/drawing/2014/main" id="{6A143178-C547-4D51-9633-B07D39315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14" y="1846076"/>
            <a:ext cx="1835717" cy="1811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EL\Desktop\FRound\Eight\Vitanine\V=C\13.jpg">
            <a:extLst>
              <a:ext uri="{FF2B5EF4-FFF2-40B4-BE49-F238E27FC236}">
                <a16:creationId xmlns:a16="http://schemas.microsoft.com/office/drawing/2014/main" id="{AB36282B-A5DB-41DC-9251-A43BF842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19" y="722057"/>
            <a:ext cx="1865962" cy="1734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OEL\Desktop\FRound\Eight\Vitanine\V=C\10.jpg">
            <a:extLst>
              <a:ext uri="{FF2B5EF4-FFF2-40B4-BE49-F238E27FC236}">
                <a16:creationId xmlns:a16="http://schemas.microsoft.com/office/drawing/2014/main" id="{A7D15D2D-1BD0-4BB9-A13D-BE8D94AA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85" y="1769892"/>
            <a:ext cx="1865963" cy="17801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EL\Desktop\FRound\Eight\Vitanine\V=C\1.jpg">
            <a:extLst>
              <a:ext uri="{FF2B5EF4-FFF2-40B4-BE49-F238E27FC236}">
                <a16:creationId xmlns:a16="http://schemas.microsoft.com/office/drawing/2014/main" id="{BDBE5F39-C2B8-40BF-B437-01909E58C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19" y="4063269"/>
            <a:ext cx="1919795" cy="1800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OEL\Desktop\FRound\Eight\Vitanine\V=C\5.jpg">
            <a:extLst>
              <a:ext uri="{FF2B5EF4-FFF2-40B4-BE49-F238E27FC236}">
                <a16:creationId xmlns:a16="http://schemas.microsoft.com/office/drawing/2014/main" id="{14918EDC-F9FC-4A9A-B099-5C7A2E5AA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07" y="4197779"/>
            <a:ext cx="1865963" cy="1811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F1ECA-D3DF-4B47-9B52-D4B419DFA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6163" y="5134341"/>
            <a:ext cx="1919794" cy="17660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2CBAC5E-5319-4FD7-8FEB-0EAE10AA7483}"/>
              </a:ext>
            </a:extLst>
          </p:cNvPr>
          <p:cNvSpPr/>
          <p:nvPr/>
        </p:nvSpPr>
        <p:spPr>
          <a:xfrm>
            <a:off x="3860314" y="2562085"/>
            <a:ext cx="2355588" cy="246691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ভি’টামিন ‘সি 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</a:p>
        </p:txBody>
      </p:sp>
    </p:spTree>
    <p:extLst>
      <p:ext uri="{BB962C8B-B14F-4D97-AF65-F5344CB8AC3E}">
        <p14:creationId xmlns:p14="http://schemas.microsoft.com/office/powerpoint/2010/main" val="30230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EL\Desktop\FRound\Eight\Vitanine\V=C\15.jpg">
            <a:extLst>
              <a:ext uri="{FF2B5EF4-FFF2-40B4-BE49-F238E27FC236}">
                <a16:creationId xmlns:a16="http://schemas.microsoft.com/office/drawing/2014/main" id="{3E10578A-8860-4CD9-B2B8-6EE27D700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21" y="1493349"/>
            <a:ext cx="2008682" cy="20317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EL\Desktop\FRound\Eight\Vitanine\V=C\17.jpg">
            <a:extLst>
              <a:ext uri="{FF2B5EF4-FFF2-40B4-BE49-F238E27FC236}">
                <a16:creationId xmlns:a16="http://schemas.microsoft.com/office/drawing/2014/main" id="{2577145E-3DB2-4EA7-AE8F-87614053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70" y="438319"/>
            <a:ext cx="2117260" cy="20600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OEL\Desktop\FRound\Eight\Vitanine\V=C\14.jpg">
            <a:extLst>
              <a:ext uri="{FF2B5EF4-FFF2-40B4-BE49-F238E27FC236}">
                <a16:creationId xmlns:a16="http://schemas.microsoft.com/office/drawing/2014/main" id="{BD4DA371-E192-407D-88E3-25FDF5DE5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97" y="1520800"/>
            <a:ext cx="2099909" cy="19551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OEL\Desktop\FRound\Eight\Vitanine\V=C\18.jpg">
            <a:extLst>
              <a:ext uri="{FF2B5EF4-FFF2-40B4-BE49-F238E27FC236}">
                <a16:creationId xmlns:a16="http://schemas.microsoft.com/office/drawing/2014/main" id="{C3FAF7FC-AE89-4BFD-B97E-1B68E1993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35" y="3790149"/>
            <a:ext cx="1973597" cy="18013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OEL\Desktop\FRound\Eight\Vitanine\V=C\latus=1.jpg">
            <a:extLst>
              <a:ext uri="{FF2B5EF4-FFF2-40B4-BE49-F238E27FC236}">
                <a16:creationId xmlns:a16="http://schemas.microsoft.com/office/drawing/2014/main" id="{3D040029-8DB7-4214-821A-B04EBD8CF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43" y="4816822"/>
            <a:ext cx="2117260" cy="19828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OEL\Desktop\FRound\Eight\Vitanine\V=C\w.jpg">
            <a:extLst>
              <a:ext uri="{FF2B5EF4-FFF2-40B4-BE49-F238E27FC236}">
                <a16:creationId xmlns:a16="http://schemas.microsoft.com/office/drawing/2014/main" id="{734B7B7D-4876-4AC9-A5A2-A48CC5F55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25" y="3918091"/>
            <a:ext cx="1956881" cy="18901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7ED5278-BAE8-425A-AA3D-FEB971B66BCC}"/>
              </a:ext>
            </a:extLst>
          </p:cNvPr>
          <p:cNvSpPr/>
          <p:nvPr/>
        </p:nvSpPr>
        <p:spPr>
          <a:xfrm>
            <a:off x="3979043" y="2683817"/>
            <a:ext cx="2175846" cy="194756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ভি’টামিন ‘সি  </a:t>
            </a:r>
            <a:r>
              <a:rPr lang="en-US" sz="28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</a:p>
        </p:txBody>
      </p:sp>
    </p:spTree>
    <p:extLst>
      <p:ext uri="{BB962C8B-B14F-4D97-AF65-F5344CB8AC3E}">
        <p14:creationId xmlns:p14="http://schemas.microsoft.com/office/powerpoint/2010/main" val="28538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345</TotalTime>
  <Words>959</Words>
  <Application>Microsoft Office PowerPoint</Application>
  <PresentationFormat>Custom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Garamond</vt:lpstr>
      <vt:lpstr>Impact</vt:lpstr>
      <vt:lpstr>Nikosh</vt:lpstr>
      <vt:lpstr>NikoshBAN</vt:lpstr>
      <vt:lpstr>NikoshLightBAN</vt:lpstr>
      <vt:lpstr>SutonnyMJ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37</cp:revision>
  <dcterms:created xsi:type="dcterms:W3CDTF">2019-11-15T13:15:55Z</dcterms:created>
  <dcterms:modified xsi:type="dcterms:W3CDTF">2019-11-17T04:54:42Z</dcterms:modified>
</cp:coreProperties>
</file>