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73"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Lst>
  <p:sldSz cx="109728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8" d="100"/>
          <a:sy n="68" d="100"/>
        </p:scale>
        <p:origin x="10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AE2ECC-EC83-4945-8FDA-4651801ADBF6}" type="doc">
      <dgm:prSet loTypeId="urn:microsoft.com/office/officeart/2008/layout/BendingPictureSemiTransparentText" loCatId="picture" qsTypeId="urn:microsoft.com/office/officeart/2005/8/quickstyle/3d3" qsCatId="3D" csTypeId="urn:microsoft.com/office/officeart/2005/8/colors/accent2_2" csCatId="accent2" phldr="1"/>
      <dgm:spPr/>
      <dgm:t>
        <a:bodyPr/>
        <a:lstStyle/>
        <a:p>
          <a:endParaRPr lang="en-US"/>
        </a:p>
      </dgm:t>
    </dgm:pt>
    <dgm:pt modelId="{A44E3E3E-73B4-46EE-9E75-1FF140B3D8B9}">
      <dgm:prSet phldrT="[Text]"/>
      <dgm:spPr>
        <a:xfrm>
          <a:off x="8606" y="1815547"/>
          <a:ext cx="2150790" cy="442435"/>
        </a:xfrm>
        <a:prstGeom prst="rect">
          <a:avLst/>
        </a:prstGeom>
      </dgm:spPr>
      <dgm:t>
        <a:bodyPr/>
        <a:lstStyle/>
        <a:p>
          <a:pPr>
            <a:buNone/>
          </a:pPr>
          <a:endParaRPr lang="en-US">
            <a:solidFill>
              <a:sysClr val="window" lastClr="FFFFFF">
                <a:hueOff val="0"/>
                <a:satOff val="0"/>
                <a:lumOff val="0"/>
                <a:alphaOff val="0"/>
              </a:sysClr>
            </a:solidFill>
            <a:latin typeface="Corbel" panose="020B0503020204020204"/>
            <a:ea typeface="+mn-ea"/>
            <a:cs typeface="+mn-cs"/>
          </a:endParaRPr>
        </a:p>
      </dgm:t>
    </dgm:pt>
    <dgm:pt modelId="{F7D843DB-BA34-458D-A1E8-CDE7AB3CD71F}" type="parTrans" cxnId="{C47B7F45-7A29-4A39-A9C1-B4CD8EA966C3}">
      <dgm:prSet/>
      <dgm:spPr/>
      <dgm:t>
        <a:bodyPr/>
        <a:lstStyle/>
        <a:p>
          <a:endParaRPr lang="en-US"/>
        </a:p>
      </dgm:t>
    </dgm:pt>
    <dgm:pt modelId="{7C50B9EF-18F9-4757-9701-B3949D99CAF0}" type="sibTrans" cxnId="{C47B7F45-7A29-4A39-A9C1-B4CD8EA966C3}">
      <dgm:prSet/>
      <dgm:spPr/>
      <dgm:t>
        <a:bodyPr/>
        <a:lstStyle/>
        <a:p>
          <a:endParaRPr lang="en-US"/>
        </a:p>
      </dgm:t>
    </dgm:pt>
    <dgm:pt modelId="{B36CE7C3-F1AF-4C61-A151-7FD036764031}">
      <dgm:prSet phldrT="[Text]"/>
      <dgm:spPr>
        <a:xfrm>
          <a:off x="2378770" y="1815547"/>
          <a:ext cx="2150790" cy="442435"/>
        </a:xfrm>
        <a:prstGeom prst="rect">
          <a:avLst/>
        </a:prstGeom>
      </dgm:spPr>
      <dgm:t>
        <a:bodyPr/>
        <a:lstStyle/>
        <a:p>
          <a:pPr>
            <a:buNone/>
          </a:pPr>
          <a:endParaRPr lang="en-US">
            <a:solidFill>
              <a:sysClr val="window" lastClr="FFFFFF">
                <a:hueOff val="0"/>
                <a:satOff val="0"/>
                <a:lumOff val="0"/>
                <a:alphaOff val="0"/>
              </a:sysClr>
            </a:solidFill>
            <a:latin typeface="Corbel" panose="020B0503020204020204"/>
            <a:ea typeface="+mn-ea"/>
            <a:cs typeface="+mn-cs"/>
          </a:endParaRPr>
        </a:p>
      </dgm:t>
    </dgm:pt>
    <dgm:pt modelId="{1DC62305-33F9-46D8-88D3-6F9460851FFB}" type="parTrans" cxnId="{4F4051E6-5251-4668-B124-2BF2DC4559A4}">
      <dgm:prSet/>
      <dgm:spPr/>
      <dgm:t>
        <a:bodyPr/>
        <a:lstStyle/>
        <a:p>
          <a:endParaRPr lang="en-US"/>
        </a:p>
      </dgm:t>
    </dgm:pt>
    <dgm:pt modelId="{D6555BE0-B399-4ECC-A30E-D8CF4159022A}" type="sibTrans" cxnId="{4F4051E6-5251-4668-B124-2BF2DC4559A4}">
      <dgm:prSet/>
      <dgm:spPr/>
      <dgm:t>
        <a:bodyPr/>
        <a:lstStyle/>
        <a:p>
          <a:endParaRPr lang="en-US"/>
        </a:p>
      </dgm:t>
    </dgm:pt>
    <dgm:pt modelId="{FAB107C2-4C13-42F1-B575-8463A4FF7FA3}">
      <dgm:prSet phldrT="[Text]"/>
      <dgm:spPr>
        <a:xfrm>
          <a:off x="9489264" y="4775257"/>
          <a:ext cx="2150790" cy="442435"/>
        </a:xfrm>
        <a:prstGeom prst="rect">
          <a:avLst/>
        </a:prstGeom>
      </dgm:spPr>
      <dgm:t>
        <a:bodyPr/>
        <a:lstStyle/>
        <a:p>
          <a:pPr>
            <a:buNone/>
          </a:pPr>
          <a:endParaRPr lang="en-US">
            <a:solidFill>
              <a:sysClr val="window" lastClr="FFFFFF">
                <a:hueOff val="0"/>
                <a:satOff val="0"/>
                <a:lumOff val="0"/>
                <a:alphaOff val="0"/>
              </a:sysClr>
            </a:solidFill>
            <a:latin typeface="Corbel" panose="020B0503020204020204"/>
            <a:ea typeface="+mn-ea"/>
            <a:cs typeface="+mn-cs"/>
          </a:endParaRPr>
        </a:p>
      </dgm:t>
    </dgm:pt>
    <dgm:pt modelId="{3A50B7FC-3693-4D8E-B88A-8E1B2459F8FA}" type="parTrans" cxnId="{A9C5E062-FAD6-46EA-9616-EC8CD745C6B7}">
      <dgm:prSet/>
      <dgm:spPr/>
      <dgm:t>
        <a:bodyPr/>
        <a:lstStyle/>
        <a:p>
          <a:endParaRPr lang="en-US"/>
        </a:p>
      </dgm:t>
    </dgm:pt>
    <dgm:pt modelId="{254855E3-85C0-4666-94B5-7821827AA211}" type="sibTrans" cxnId="{A9C5E062-FAD6-46EA-9616-EC8CD745C6B7}">
      <dgm:prSet/>
      <dgm:spPr/>
      <dgm:t>
        <a:bodyPr/>
        <a:lstStyle/>
        <a:p>
          <a:endParaRPr lang="en-US"/>
        </a:p>
      </dgm:t>
    </dgm:pt>
    <dgm:pt modelId="{D541BDDD-3DC5-467D-A4F0-072A2DA082B4}">
      <dgm:prSet/>
      <dgm:spPr>
        <a:xfrm>
          <a:off x="2378770" y="4775257"/>
          <a:ext cx="2150790" cy="442435"/>
        </a:xfrm>
        <a:prstGeom prst="rect">
          <a:avLst/>
        </a:prstGeom>
      </dgm:spPr>
      <dgm:t>
        <a:bodyPr/>
        <a:lstStyle/>
        <a:p>
          <a:pPr>
            <a:buNone/>
          </a:pPr>
          <a:endParaRPr lang="en-US">
            <a:solidFill>
              <a:sysClr val="window" lastClr="FFFFFF">
                <a:hueOff val="0"/>
                <a:satOff val="0"/>
                <a:lumOff val="0"/>
                <a:alphaOff val="0"/>
              </a:sysClr>
            </a:solidFill>
            <a:latin typeface="Corbel" panose="020B0503020204020204"/>
            <a:ea typeface="+mn-ea"/>
            <a:cs typeface="+mn-cs"/>
          </a:endParaRPr>
        </a:p>
      </dgm:t>
    </dgm:pt>
    <dgm:pt modelId="{B7D23573-B4C8-4990-9379-66E8BFC1A4BF}" type="parTrans" cxnId="{1B7E0FBC-1A66-41FE-961D-CDA1AF688F0B}">
      <dgm:prSet/>
      <dgm:spPr/>
      <dgm:t>
        <a:bodyPr/>
        <a:lstStyle/>
        <a:p>
          <a:endParaRPr lang="en-US"/>
        </a:p>
      </dgm:t>
    </dgm:pt>
    <dgm:pt modelId="{43011080-98CC-43BF-8984-6173801C3313}" type="sibTrans" cxnId="{1B7E0FBC-1A66-41FE-961D-CDA1AF688F0B}">
      <dgm:prSet/>
      <dgm:spPr/>
      <dgm:t>
        <a:bodyPr/>
        <a:lstStyle/>
        <a:p>
          <a:endParaRPr lang="en-US"/>
        </a:p>
      </dgm:t>
    </dgm:pt>
    <dgm:pt modelId="{79907565-FC96-428E-B601-741FB3559BE7}">
      <dgm:prSet/>
      <dgm:spPr>
        <a:xfrm>
          <a:off x="4748935" y="1815547"/>
          <a:ext cx="2150790" cy="442435"/>
        </a:xfrm>
        <a:prstGeom prst="rect">
          <a:avLst/>
        </a:prstGeom>
      </dgm:spPr>
      <dgm:t>
        <a:bodyPr/>
        <a:lstStyle/>
        <a:p>
          <a:pPr>
            <a:buNone/>
          </a:pPr>
          <a:endParaRPr lang="en-US">
            <a:solidFill>
              <a:sysClr val="window" lastClr="FFFFFF">
                <a:hueOff val="0"/>
                <a:satOff val="0"/>
                <a:lumOff val="0"/>
                <a:alphaOff val="0"/>
              </a:sysClr>
            </a:solidFill>
            <a:latin typeface="Corbel" panose="020B0503020204020204"/>
            <a:ea typeface="+mn-ea"/>
            <a:cs typeface="+mn-cs"/>
          </a:endParaRPr>
        </a:p>
      </dgm:t>
    </dgm:pt>
    <dgm:pt modelId="{2DE68707-525B-4D4F-AE27-AF684A8D1346}" type="parTrans" cxnId="{ACF6F588-C3B8-4F96-A930-0C90FD0C807A}">
      <dgm:prSet/>
      <dgm:spPr/>
      <dgm:t>
        <a:bodyPr/>
        <a:lstStyle/>
        <a:p>
          <a:endParaRPr lang="en-US"/>
        </a:p>
      </dgm:t>
    </dgm:pt>
    <dgm:pt modelId="{D4187946-587C-477E-AF15-4056B7EC375E}" type="sibTrans" cxnId="{ACF6F588-C3B8-4F96-A930-0C90FD0C807A}">
      <dgm:prSet/>
      <dgm:spPr/>
      <dgm:t>
        <a:bodyPr/>
        <a:lstStyle/>
        <a:p>
          <a:endParaRPr lang="en-US"/>
        </a:p>
      </dgm:t>
    </dgm:pt>
    <dgm:pt modelId="{760D962C-F493-498F-B196-60C2A66FFF19}">
      <dgm:prSet/>
      <dgm:spPr>
        <a:xfrm>
          <a:off x="8606" y="4775257"/>
          <a:ext cx="2150790" cy="442435"/>
        </a:xfrm>
        <a:prstGeom prst="rect">
          <a:avLst/>
        </a:prstGeom>
      </dgm:spPr>
      <dgm:t>
        <a:bodyPr/>
        <a:lstStyle/>
        <a:p>
          <a:pPr>
            <a:buNone/>
          </a:pPr>
          <a:endParaRPr lang="en-US">
            <a:solidFill>
              <a:sysClr val="window" lastClr="FFFFFF">
                <a:hueOff val="0"/>
                <a:satOff val="0"/>
                <a:lumOff val="0"/>
                <a:alphaOff val="0"/>
              </a:sysClr>
            </a:solidFill>
            <a:latin typeface="Corbel" panose="020B0503020204020204"/>
            <a:ea typeface="+mn-ea"/>
            <a:cs typeface="+mn-cs"/>
          </a:endParaRPr>
        </a:p>
      </dgm:t>
    </dgm:pt>
    <dgm:pt modelId="{C161456D-E5B0-4A54-A851-728B464F8D04}" type="parTrans" cxnId="{8EDDA79A-1EFA-42C2-AAFD-55309E18D65F}">
      <dgm:prSet/>
      <dgm:spPr/>
      <dgm:t>
        <a:bodyPr/>
        <a:lstStyle/>
        <a:p>
          <a:endParaRPr lang="en-US"/>
        </a:p>
      </dgm:t>
    </dgm:pt>
    <dgm:pt modelId="{412BF559-7ED8-4413-B4F0-6E3B907ECFDE}" type="sibTrans" cxnId="{8EDDA79A-1EFA-42C2-AAFD-55309E18D65F}">
      <dgm:prSet/>
      <dgm:spPr/>
      <dgm:t>
        <a:bodyPr/>
        <a:lstStyle/>
        <a:p>
          <a:endParaRPr lang="en-US"/>
        </a:p>
      </dgm:t>
    </dgm:pt>
    <dgm:pt modelId="{AC81C89E-0A15-46DE-BBBA-56C131A2FC60}">
      <dgm:prSet/>
      <dgm:spPr>
        <a:xfrm>
          <a:off x="9489264" y="1815547"/>
          <a:ext cx="2150790" cy="442435"/>
        </a:xfrm>
        <a:prstGeom prst="rect">
          <a:avLst/>
        </a:prstGeom>
      </dgm:spPr>
      <dgm:t>
        <a:bodyPr/>
        <a:lstStyle/>
        <a:p>
          <a:pPr>
            <a:buNone/>
          </a:pPr>
          <a:endParaRPr lang="en-US">
            <a:solidFill>
              <a:sysClr val="window" lastClr="FFFFFF">
                <a:hueOff val="0"/>
                <a:satOff val="0"/>
                <a:lumOff val="0"/>
                <a:alphaOff val="0"/>
              </a:sysClr>
            </a:solidFill>
            <a:latin typeface="Corbel" panose="020B0503020204020204"/>
            <a:ea typeface="+mn-ea"/>
            <a:cs typeface="+mn-cs"/>
          </a:endParaRPr>
        </a:p>
      </dgm:t>
    </dgm:pt>
    <dgm:pt modelId="{D2B6194C-F51A-4588-9BEB-DC9C2C9E07BD}" type="parTrans" cxnId="{887BBA49-1718-4BFE-B0CD-87CE2A85C3B7}">
      <dgm:prSet/>
      <dgm:spPr/>
      <dgm:t>
        <a:bodyPr/>
        <a:lstStyle/>
        <a:p>
          <a:endParaRPr lang="en-US"/>
        </a:p>
      </dgm:t>
    </dgm:pt>
    <dgm:pt modelId="{06533A68-37AC-4978-93B1-E6435F2751A9}" type="sibTrans" cxnId="{887BBA49-1718-4BFE-B0CD-87CE2A85C3B7}">
      <dgm:prSet/>
      <dgm:spPr/>
      <dgm:t>
        <a:bodyPr/>
        <a:lstStyle/>
        <a:p>
          <a:endParaRPr lang="en-US"/>
        </a:p>
      </dgm:t>
    </dgm:pt>
    <dgm:pt modelId="{B4C282CA-D350-4122-BC72-C4BE6DAB26FC}">
      <dgm:prSet/>
      <dgm:spPr>
        <a:xfrm>
          <a:off x="7119099" y="4775257"/>
          <a:ext cx="2150790" cy="442435"/>
        </a:xfrm>
        <a:prstGeom prst="rect">
          <a:avLst/>
        </a:prstGeom>
      </dgm:spPr>
      <dgm:t>
        <a:bodyPr/>
        <a:lstStyle/>
        <a:p>
          <a:pPr>
            <a:buNone/>
          </a:pPr>
          <a:endParaRPr lang="en-US">
            <a:solidFill>
              <a:sysClr val="window" lastClr="FFFFFF">
                <a:hueOff val="0"/>
                <a:satOff val="0"/>
                <a:lumOff val="0"/>
                <a:alphaOff val="0"/>
              </a:sysClr>
            </a:solidFill>
            <a:latin typeface="Corbel" panose="020B0503020204020204"/>
            <a:ea typeface="+mn-ea"/>
            <a:cs typeface="+mn-cs"/>
          </a:endParaRPr>
        </a:p>
      </dgm:t>
    </dgm:pt>
    <dgm:pt modelId="{6C79FDBB-19CB-4E87-B307-076A2C1F654C}" type="parTrans" cxnId="{1BF3456E-9C12-422F-8D46-0E8340A54B3C}">
      <dgm:prSet/>
      <dgm:spPr/>
      <dgm:t>
        <a:bodyPr/>
        <a:lstStyle/>
        <a:p>
          <a:endParaRPr lang="en-US"/>
        </a:p>
      </dgm:t>
    </dgm:pt>
    <dgm:pt modelId="{DCA50F62-A75A-476F-B8F8-BB14190C8B52}" type="sibTrans" cxnId="{1BF3456E-9C12-422F-8D46-0E8340A54B3C}">
      <dgm:prSet/>
      <dgm:spPr/>
      <dgm:t>
        <a:bodyPr/>
        <a:lstStyle/>
        <a:p>
          <a:endParaRPr lang="en-US"/>
        </a:p>
      </dgm:t>
    </dgm:pt>
    <dgm:pt modelId="{54AE3CF2-2D78-46D4-9FE8-C66090123AB6}">
      <dgm:prSet/>
      <dgm:spPr>
        <a:xfrm>
          <a:off x="4748935" y="4775257"/>
          <a:ext cx="2150790" cy="442435"/>
        </a:xfrm>
        <a:prstGeom prst="rect">
          <a:avLst/>
        </a:prstGeom>
      </dgm:spPr>
      <dgm:t>
        <a:bodyPr/>
        <a:lstStyle/>
        <a:p>
          <a:pPr>
            <a:buNone/>
          </a:pPr>
          <a:endParaRPr lang="en-US">
            <a:solidFill>
              <a:sysClr val="window" lastClr="FFFFFF">
                <a:hueOff val="0"/>
                <a:satOff val="0"/>
                <a:lumOff val="0"/>
                <a:alphaOff val="0"/>
              </a:sysClr>
            </a:solidFill>
            <a:latin typeface="Corbel" panose="020B0503020204020204"/>
            <a:ea typeface="+mn-ea"/>
            <a:cs typeface="+mn-cs"/>
          </a:endParaRPr>
        </a:p>
      </dgm:t>
    </dgm:pt>
    <dgm:pt modelId="{B01E2AAB-F3FD-4B33-B2C8-1D998DFF3115}" type="parTrans" cxnId="{B7F51D3D-F802-4FC7-96EE-84802FF676CE}">
      <dgm:prSet/>
      <dgm:spPr/>
      <dgm:t>
        <a:bodyPr/>
        <a:lstStyle/>
        <a:p>
          <a:endParaRPr lang="en-US"/>
        </a:p>
      </dgm:t>
    </dgm:pt>
    <dgm:pt modelId="{EB75BDB4-6821-4C43-AF43-E139BFB58147}" type="sibTrans" cxnId="{B7F51D3D-F802-4FC7-96EE-84802FF676CE}">
      <dgm:prSet/>
      <dgm:spPr/>
      <dgm:t>
        <a:bodyPr/>
        <a:lstStyle/>
        <a:p>
          <a:endParaRPr lang="en-US"/>
        </a:p>
      </dgm:t>
    </dgm:pt>
    <dgm:pt modelId="{8361A878-0F60-4D13-ACDF-5353D6865292}">
      <dgm:prSet/>
      <dgm:spPr>
        <a:xfrm>
          <a:off x="7119099" y="1815547"/>
          <a:ext cx="2150790" cy="442435"/>
        </a:xfrm>
        <a:prstGeom prst="rect">
          <a:avLst/>
        </a:prstGeom>
      </dgm:spPr>
      <dgm:t>
        <a:bodyPr/>
        <a:lstStyle/>
        <a:p>
          <a:pPr>
            <a:buNone/>
          </a:pPr>
          <a:endParaRPr lang="en-US">
            <a:solidFill>
              <a:sysClr val="window" lastClr="FFFFFF">
                <a:hueOff val="0"/>
                <a:satOff val="0"/>
                <a:lumOff val="0"/>
                <a:alphaOff val="0"/>
              </a:sysClr>
            </a:solidFill>
            <a:latin typeface="Corbel" panose="020B0503020204020204"/>
            <a:ea typeface="+mn-ea"/>
            <a:cs typeface="+mn-cs"/>
          </a:endParaRPr>
        </a:p>
      </dgm:t>
    </dgm:pt>
    <dgm:pt modelId="{184971BC-8E82-4392-88FA-A3B9CAE68504}" type="parTrans" cxnId="{FFE60CA1-FC9C-4BE5-8D32-64A6EFA55251}">
      <dgm:prSet/>
      <dgm:spPr/>
      <dgm:t>
        <a:bodyPr/>
        <a:lstStyle/>
        <a:p>
          <a:endParaRPr lang="en-US"/>
        </a:p>
      </dgm:t>
    </dgm:pt>
    <dgm:pt modelId="{EEB8EF9F-E85E-4A6C-8666-6711DCDB6347}" type="sibTrans" cxnId="{FFE60CA1-FC9C-4BE5-8D32-64A6EFA55251}">
      <dgm:prSet/>
      <dgm:spPr/>
      <dgm:t>
        <a:bodyPr/>
        <a:lstStyle/>
        <a:p>
          <a:endParaRPr lang="en-US"/>
        </a:p>
      </dgm:t>
    </dgm:pt>
    <dgm:pt modelId="{D8D6051A-75CC-46DD-B603-55B11CF2B256}" type="pres">
      <dgm:prSet presAssocID="{E6AE2ECC-EC83-4945-8FDA-4651801ADBF6}" presName="Name0" presStyleCnt="0">
        <dgm:presLayoutVars>
          <dgm:dir/>
          <dgm:resizeHandles val="exact"/>
        </dgm:presLayoutVars>
      </dgm:prSet>
      <dgm:spPr/>
    </dgm:pt>
    <dgm:pt modelId="{9A81B6D2-7BE6-4925-A2CE-C5EB1A4C3102}" type="pres">
      <dgm:prSet presAssocID="{A44E3E3E-73B4-46EE-9E75-1FF140B3D8B9}" presName="composite" presStyleCnt="0"/>
      <dgm:spPr/>
    </dgm:pt>
    <dgm:pt modelId="{551FF06C-A9C8-477E-8F56-79A2A05F09C8}" type="pres">
      <dgm:prSet presAssocID="{A44E3E3E-73B4-46EE-9E75-1FF140B3D8B9}" presName="rect1" presStyleLbl="bgShp" presStyleIdx="0" presStyleCnt="10" custScaleY="148883"/>
      <dgm:spPr>
        <a:xfrm>
          <a:off x="8606" y="74535"/>
          <a:ext cx="2150790" cy="2744631"/>
        </a:xfrm>
        <a:prstGeom prst="rect">
          <a:avLst/>
        </a:prstGeom>
        <a:blipFill rotWithShape="1">
          <a:blip xmlns:r="http://schemas.openxmlformats.org/officeDocument/2006/relationships" r:embed="rId1"/>
          <a:srcRect/>
          <a:stretch>
            <a:fillRect/>
          </a:stretch>
        </a:blipFill>
      </dgm:spPr>
    </dgm:pt>
    <dgm:pt modelId="{6D33B991-8314-4BAB-813D-989B0F71868E}" type="pres">
      <dgm:prSet presAssocID="{A44E3E3E-73B4-46EE-9E75-1FF140B3D8B9}" presName="rect2" presStyleLbl="trBgShp" presStyleIdx="0" presStyleCnt="10">
        <dgm:presLayoutVars>
          <dgm:bulletEnabled val="1"/>
        </dgm:presLayoutVars>
      </dgm:prSet>
      <dgm:spPr/>
    </dgm:pt>
    <dgm:pt modelId="{E72282CA-FDEB-43D8-B035-A2DAF10792C7}" type="pres">
      <dgm:prSet presAssocID="{7C50B9EF-18F9-4757-9701-B3949D99CAF0}" presName="sibTrans" presStyleCnt="0"/>
      <dgm:spPr/>
    </dgm:pt>
    <dgm:pt modelId="{26670AE5-BA9C-4518-B5B8-061A2F814A07}" type="pres">
      <dgm:prSet presAssocID="{B36CE7C3-F1AF-4C61-A151-7FD036764031}" presName="composite" presStyleCnt="0"/>
      <dgm:spPr/>
    </dgm:pt>
    <dgm:pt modelId="{4421B630-23D1-4CE0-B771-BD0C538BE6D7}" type="pres">
      <dgm:prSet presAssocID="{B36CE7C3-F1AF-4C61-A151-7FD036764031}" presName="rect1" presStyleLbl="bgShp" presStyleIdx="1" presStyleCnt="10" custScaleY="148883"/>
      <dgm:spPr>
        <a:xfrm>
          <a:off x="2378770" y="74535"/>
          <a:ext cx="2150790" cy="2744631"/>
        </a:xfrm>
        <a:prstGeom prst="rect">
          <a:avLst/>
        </a:prstGeom>
        <a:blipFill rotWithShape="1">
          <a:blip xmlns:r="http://schemas.openxmlformats.org/officeDocument/2006/relationships" r:embed="rId2"/>
          <a:srcRect/>
          <a:stretch>
            <a:fillRect l="-7000" r="-7000"/>
          </a:stretch>
        </a:blipFill>
      </dgm:spPr>
    </dgm:pt>
    <dgm:pt modelId="{68BC7125-094D-4D90-9C58-DA89DF4A837D}" type="pres">
      <dgm:prSet presAssocID="{B36CE7C3-F1AF-4C61-A151-7FD036764031}" presName="rect2" presStyleLbl="trBgShp" presStyleIdx="1" presStyleCnt="10">
        <dgm:presLayoutVars>
          <dgm:bulletEnabled val="1"/>
        </dgm:presLayoutVars>
      </dgm:prSet>
      <dgm:spPr/>
    </dgm:pt>
    <dgm:pt modelId="{991D8587-8D65-40F6-8698-76F1E8CF60D7}" type="pres">
      <dgm:prSet presAssocID="{D6555BE0-B399-4ECC-A30E-D8CF4159022A}" presName="sibTrans" presStyleCnt="0"/>
      <dgm:spPr/>
    </dgm:pt>
    <dgm:pt modelId="{44A6190D-694E-4474-B3B8-0A9AC3DB5436}" type="pres">
      <dgm:prSet presAssocID="{79907565-FC96-428E-B601-741FB3559BE7}" presName="composite" presStyleCnt="0"/>
      <dgm:spPr/>
    </dgm:pt>
    <dgm:pt modelId="{BE59683C-0146-40E5-AB5F-E9A2891E44B4}" type="pres">
      <dgm:prSet presAssocID="{79907565-FC96-428E-B601-741FB3559BE7}" presName="rect1" presStyleLbl="bgShp" presStyleIdx="2" presStyleCnt="10" custScaleY="148883"/>
      <dgm:spPr>
        <a:xfrm>
          <a:off x="4748935" y="74535"/>
          <a:ext cx="2150790" cy="2744631"/>
        </a:xfrm>
        <a:prstGeom prst="rect">
          <a:avLst/>
        </a:prstGeom>
        <a:blipFill rotWithShape="1">
          <a:blip xmlns:r="http://schemas.openxmlformats.org/officeDocument/2006/relationships" r:embed="rId3"/>
          <a:srcRect/>
          <a:stretch>
            <a:fillRect l="-4000" r="-4000"/>
          </a:stretch>
        </a:blipFill>
      </dgm:spPr>
    </dgm:pt>
    <dgm:pt modelId="{35D5BF20-4A17-4611-98CC-BBD9D312A607}" type="pres">
      <dgm:prSet presAssocID="{79907565-FC96-428E-B601-741FB3559BE7}" presName="rect2" presStyleLbl="trBgShp" presStyleIdx="2" presStyleCnt="10">
        <dgm:presLayoutVars>
          <dgm:bulletEnabled val="1"/>
        </dgm:presLayoutVars>
      </dgm:prSet>
      <dgm:spPr/>
    </dgm:pt>
    <dgm:pt modelId="{F34F5CCC-5D65-423F-B9FB-F93116E324B0}" type="pres">
      <dgm:prSet presAssocID="{D4187946-587C-477E-AF15-4056B7EC375E}" presName="sibTrans" presStyleCnt="0"/>
      <dgm:spPr/>
    </dgm:pt>
    <dgm:pt modelId="{2F5857F8-EAFA-4DC5-9A29-F3376EFD2878}" type="pres">
      <dgm:prSet presAssocID="{8361A878-0F60-4D13-ACDF-5353D6865292}" presName="composite" presStyleCnt="0"/>
      <dgm:spPr/>
    </dgm:pt>
    <dgm:pt modelId="{1E7D94F5-0D3C-45D8-BC22-4B4CD35D3BFE}" type="pres">
      <dgm:prSet presAssocID="{8361A878-0F60-4D13-ACDF-5353D6865292}" presName="rect1" presStyleLbl="bgShp" presStyleIdx="3" presStyleCnt="10" custScaleY="148883"/>
      <dgm:spPr>
        <a:xfrm>
          <a:off x="7119099" y="74535"/>
          <a:ext cx="2150790" cy="2744631"/>
        </a:xfrm>
        <a:prstGeom prst="rect">
          <a:avLst/>
        </a:prstGeom>
        <a:blipFill rotWithShape="1">
          <a:blip xmlns:r="http://schemas.openxmlformats.org/officeDocument/2006/relationships" r:embed="rId4"/>
          <a:srcRect/>
          <a:stretch>
            <a:fillRect l="-7000" r="-7000"/>
          </a:stretch>
        </a:blipFill>
      </dgm:spPr>
    </dgm:pt>
    <dgm:pt modelId="{E223BB2A-9368-48BC-98CA-C967989CAF27}" type="pres">
      <dgm:prSet presAssocID="{8361A878-0F60-4D13-ACDF-5353D6865292}" presName="rect2" presStyleLbl="trBgShp" presStyleIdx="3" presStyleCnt="10">
        <dgm:presLayoutVars>
          <dgm:bulletEnabled val="1"/>
        </dgm:presLayoutVars>
      </dgm:prSet>
      <dgm:spPr/>
    </dgm:pt>
    <dgm:pt modelId="{8A1EA3A5-00F4-47C5-A866-4091C7049CAB}" type="pres">
      <dgm:prSet presAssocID="{EEB8EF9F-E85E-4A6C-8666-6711DCDB6347}" presName="sibTrans" presStyleCnt="0"/>
      <dgm:spPr/>
    </dgm:pt>
    <dgm:pt modelId="{850712E3-77AE-4EA2-9278-EEED2DE48DEA}" type="pres">
      <dgm:prSet presAssocID="{AC81C89E-0A15-46DE-BBBA-56C131A2FC60}" presName="composite" presStyleCnt="0"/>
      <dgm:spPr/>
    </dgm:pt>
    <dgm:pt modelId="{9046E224-10A6-4697-B442-A1E042B7A0EA}" type="pres">
      <dgm:prSet presAssocID="{AC81C89E-0A15-46DE-BBBA-56C131A2FC60}" presName="rect1" presStyleLbl="bgShp" presStyleIdx="4" presStyleCnt="10" custScaleY="148883"/>
      <dgm:spPr>
        <a:xfrm>
          <a:off x="9489264" y="74535"/>
          <a:ext cx="2150790" cy="2744631"/>
        </a:xfrm>
        <a:prstGeom prst="rect">
          <a:avLst/>
        </a:prstGeom>
        <a:blipFill rotWithShape="1">
          <a:blip xmlns:r="http://schemas.openxmlformats.org/officeDocument/2006/relationships" r:embed="rId5"/>
          <a:srcRect/>
          <a:stretch>
            <a:fillRect l="-3000" r="-3000"/>
          </a:stretch>
        </a:blipFill>
      </dgm:spPr>
    </dgm:pt>
    <dgm:pt modelId="{23BEAD88-1002-4152-B020-073D413C8DEE}" type="pres">
      <dgm:prSet presAssocID="{AC81C89E-0A15-46DE-BBBA-56C131A2FC60}" presName="rect2" presStyleLbl="trBgShp" presStyleIdx="4" presStyleCnt="10">
        <dgm:presLayoutVars>
          <dgm:bulletEnabled val="1"/>
        </dgm:presLayoutVars>
      </dgm:prSet>
      <dgm:spPr/>
    </dgm:pt>
    <dgm:pt modelId="{47A262FD-AAEF-4BB4-B3E2-449A2B26E0B7}" type="pres">
      <dgm:prSet presAssocID="{06533A68-37AC-4978-93B1-E6435F2751A9}" presName="sibTrans" presStyleCnt="0"/>
      <dgm:spPr/>
    </dgm:pt>
    <dgm:pt modelId="{642AC294-8167-4D50-8961-60E1C070AABB}" type="pres">
      <dgm:prSet presAssocID="{760D962C-F493-498F-B196-60C2A66FFF19}" presName="composite" presStyleCnt="0"/>
      <dgm:spPr/>
    </dgm:pt>
    <dgm:pt modelId="{1F2D1441-D667-4A74-A41E-C79277292490}" type="pres">
      <dgm:prSet presAssocID="{760D962C-F493-498F-B196-60C2A66FFF19}" presName="rect1" presStyleLbl="bgShp" presStyleIdx="5" presStyleCnt="10" custScaleY="148883"/>
      <dgm:spPr>
        <a:xfrm>
          <a:off x="8606" y="3034245"/>
          <a:ext cx="2150790" cy="2744631"/>
        </a:xfrm>
        <a:prstGeom prst="rect">
          <a:avLst/>
        </a:prstGeom>
        <a:blipFill rotWithShape="1">
          <a:blip xmlns:r="http://schemas.openxmlformats.org/officeDocument/2006/relationships" r:embed="rId6"/>
          <a:srcRect/>
          <a:stretch>
            <a:fillRect l="-7000" r="-7000"/>
          </a:stretch>
        </a:blipFill>
      </dgm:spPr>
    </dgm:pt>
    <dgm:pt modelId="{150197D9-41D7-4320-B3EE-533D97894922}" type="pres">
      <dgm:prSet presAssocID="{760D962C-F493-498F-B196-60C2A66FFF19}" presName="rect2" presStyleLbl="trBgShp" presStyleIdx="5" presStyleCnt="10">
        <dgm:presLayoutVars>
          <dgm:bulletEnabled val="1"/>
        </dgm:presLayoutVars>
      </dgm:prSet>
      <dgm:spPr/>
    </dgm:pt>
    <dgm:pt modelId="{EE41AEC3-95CC-430A-A828-271BBC204722}" type="pres">
      <dgm:prSet presAssocID="{412BF559-7ED8-4413-B4F0-6E3B907ECFDE}" presName="sibTrans" presStyleCnt="0"/>
      <dgm:spPr/>
    </dgm:pt>
    <dgm:pt modelId="{FA6F31F6-3243-4ADF-B25F-C7A5F0A32E0E}" type="pres">
      <dgm:prSet presAssocID="{D541BDDD-3DC5-467D-A4F0-072A2DA082B4}" presName="composite" presStyleCnt="0"/>
      <dgm:spPr/>
    </dgm:pt>
    <dgm:pt modelId="{5F416672-05DC-48A7-8606-1E9E31895491}" type="pres">
      <dgm:prSet presAssocID="{D541BDDD-3DC5-467D-A4F0-072A2DA082B4}" presName="rect1" presStyleLbl="bgShp" presStyleIdx="6" presStyleCnt="10" custScaleY="148883"/>
      <dgm:spPr>
        <a:xfrm>
          <a:off x="2378770" y="3034245"/>
          <a:ext cx="2150790" cy="2744631"/>
        </a:xfrm>
        <a:prstGeom prst="rect">
          <a:avLst/>
        </a:prstGeom>
        <a:blipFill rotWithShape="1">
          <a:blip xmlns:r="http://schemas.openxmlformats.org/officeDocument/2006/relationships" r:embed="rId7"/>
          <a:srcRect/>
          <a:stretch>
            <a:fillRect/>
          </a:stretch>
        </a:blipFill>
      </dgm:spPr>
    </dgm:pt>
    <dgm:pt modelId="{8E061EDE-119D-48D8-8FB8-54FEE059A28C}" type="pres">
      <dgm:prSet presAssocID="{D541BDDD-3DC5-467D-A4F0-072A2DA082B4}" presName="rect2" presStyleLbl="trBgShp" presStyleIdx="6" presStyleCnt="10">
        <dgm:presLayoutVars>
          <dgm:bulletEnabled val="1"/>
        </dgm:presLayoutVars>
      </dgm:prSet>
      <dgm:spPr/>
    </dgm:pt>
    <dgm:pt modelId="{ACD05ACE-0F65-43AF-87D1-C2B8F75C06E2}" type="pres">
      <dgm:prSet presAssocID="{43011080-98CC-43BF-8984-6173801C3313}" presName="sibTrans" presStyleCnt="0"/>
      <dgm:spPr/>
    </dgm:pt>
    <dgm:pt modelId="{A5A24BDE-CBEC-4CFB-977D-4111D0317F8E}" type="pres">
      <dgm:prSet presAssocID="{54AE3CF2-2D78-46D4-9FE8-C66090123AB6}" presName="composite" presStyleCnt="0"/>
      <dgm:spPr/>
    </dgm:pt>
    <dgm:pt modelId="{5ED628BC-57E8-43FD-902B-06C69D62254D}" type="pres">
      <dgm:prSet presAssocID="{54AE3CF2-2D78-46D4-9FE8-C66090123AB6}" presName="rect1" presStyleLbl="bgShp" presStyleIdx="7" presStyleCnt="10" custScaleY="148883"/>
      <dgm:spPr>
        <a:xfrm>
          <a:off x="4748935" y="3034245"/>
          <a:ext cx="2150790" cy="2744631"/>
        </a:xfrm>
        <a:prstGeom prst="rect">
          <a:avLst/>
        </a:prstGeom>
        <a:blipFill rotWithShape="1">
          <a:blip xmlns:r="http://schemas.openxmlformats.org/officeDocument/2006/relationships" r:embed="rId8"/>
          <a:srcRect/>
          <a:stretch>
            <a:fillRect l="-3000" r="-3000"/>
          </a:stretch>
        </a:blipFill>
      </dgm:spPr>
    </dgm:pt>
    <dgm:pt modelId="{CD1C2E98-1C42-4844-82A7-FF564064B445}" type="pres">
      <dgm:prSet presAssocID="{54AE3CF2-2D78-46D4-9FE8-C66090123AB6}" presName="rect2" presStyleLbl="trBgShp" presStyleIdx="7" presStyleCnt="10">
        <dgm:presLayoutVars>
          <dgm:bulletEnabled val="1"/>
        </dgm:presLayoutVars>
      </dgm:prSet>
      <dgm:spPr/>
    </dgm:pt>
    <dgm:pt modelId="{9CBF9A10-A74B-48A3-9E35-F1927C27039E}" type="pres">
      <dgm:prSet presAssocID="{EB75BDB4-6821-4C43-AF43-E139BFB58147}" presName="sibTrans" presStyleCnt="0"/>
      <dgm:spPr/>
    </dgm:pt>
    <dgm:pt modelId="{860CA1E5-942C-4742-9452-927BB840B553}" type="pres">
      <dgm:prSet presAssocID="{B4C282CA-D350-4122-BC72-C4BE6DAB26FC}" presName="composite" presStyleCnt="0"/>
      <dgm:spPr/>
    </dgm:pt>
    <dgm:pt modelId="{612B7DA9-E145-46E9-88AD-1A56EDEDC86F}" type="pres">
      <dgm:prSet presAssocID="{B4C282CA-D350-4122-BC72-C4BE6DAB26FC}" presName="rect1" presStyleLbl="bgShp" presStyleIdx="8" presStyleCnt="10" custScaleY="148883"/>
      <dgm:spPr>
        <a:xfrm>
          <a:off x="7119099" y="3034245"/>
          <a:ext cx="2150790" cy="2744631"/>
        </a:xfrm>
        <a:prstGeom prst="rect">
          <a:avLst/>
        </a:prstGeom>
        <a:blipFill rotWithShape="1">
          <a:blip xmlns:r="http://schemas.openxmlformats.org/officeDocument/2006/relationships" r:embed="rId9"/>
          <a:srcRect/>
          <a:stretch>
            <a:fillRect l="-4000" r="-4000"/>
          </a:stretch>
        </a:blipFill>
      </dgm:spPr>
    </dgm:pt>
    <dgm:pt modelId="{574D905F-EC2B-4137-AE59-335059FC1C41}" type="pres">
      <dgm:prSet presAssocID="{B4C282CA-D350-4122-BC72-C4BE6DAB26FC}" presName="rect2" presStyleLbl="trBgShp" presStyleIdx="8" presStyleCnt="10">
        <dgm:presLayoutVars>
          <dgm:bulletEnabled val="1"/>
        </dgm:presLayoutVars>
      </dgm:prSet>
      <dgm:spPr/>
    </dgm:pt>
    <dgm:pt modelId="{B8A5AB88-5C97-4F19-BE02-3C4963C89D85}" type="pres">
      <dgm:prSet presAssocID="{DCA50F62-A75A-476F-B8F8-BB14190C8B52}" presName="sibTrans" presStyleCnt="0"/>
      <dgm:spPr/>
    </dgm:pt>
    <dgm:pt modelId="{841D9307-90A8-4478-80C4-2D2A6C6033E0}" type="pres">
      <dgm:prSet presAssocID="{FAB107C2-4C13-42F1-B575-8463A4FF7FA3}" presName="composite" presStyleCnt="0"/>
      <dgm:spPr/>
    </dgm:pt>
    <dgm:pt modelId="{39187237-7A9F-4FB7-92D9-C4969C887CDC}" type="pres">
      <dgm:prSet presAssocID="{FAB107C2-4C13-42F1-B575-8463A4FF7FA3}" presName="rect1" presStyleLbl="bgShp" presStyleIdx="9" presStyleCnt="10" custScaleY="148883"/>
      <dgm:spPr>
        <a:xfrm>
          <a:off x="9489264" y="3034245"/>
          <a:ext cx="2150790" cy="2744631"/>
        </a:xfrm>
        <a:prstGeom prst="rect">
          <a:avLst/>
        </a:prstGeom>
        <a:blipFill rotWithShape="1">
          <a:blip xmlns:r="http://schemas.openxmlformats.org/officeDocument/2006/relationships" r:embed="rId10"/>
          <a:srcRect/>
          <a:stretch>
            <a:fillRect l="-7000" r="-7000"/>
          </a:stretch>
        </a:blipFill>
      </dgm:spPr>
    </dgm:pt>
    <dgm:pt modelId="{EFC7C0F2-D079-4A04-956D-A5DD5193229A}" type="pres">
      <dgm:prSet presAssocID="{FAB107C2-4C13-42F1-B575-8463A4FF7FA3}" presName="rect2" presStyleLbl="trBgShp" presStyleIdx="9" presStyleCnt="10">
        <dgm:presLayoutVars>
          <dgm:bulletEnabled val="1"/>
        </dgm:presLayoutVars>
      </dgm:prSet>
      <dgm:spPr/>
    </dgm:pt>
  </dgm:ptLst>
  <dgm:cxnLst>
    <dgm:cxn modelId="{8B025F10-31EF-4ACC-8E24-F47F2F5052A0}" type="presOf" srcId="{D541BDDD-3DC5-467D-A4F0-072A2DA082B4}" destId="{8E061EDE-119D-48D8-8FB8-54FEE059A28C}" srcOrd="0" destOrd="0" presId="urn:microsoft.com/office/officeart/2008/layout/BendingPictureSemiTransparentText"/>
    <dgm:cxn modelId="{B3DB5324-FC45-47D9-B325-F53A78EBF8FB}" type="presOf" srcId="{B4C282CA-D350-4122-BC72-C4BE6DAB26FC}" destId="{574D905F-EC2B-4137-AE59-335059FC1C41}" srcOrd="0" destOrd="0" presId="urn:microsoft.com/office/officeart/2008/layout/BendingPictureSemiTransparentText"/>
    <dgm:cxn modelId="{70295729-E4C9-49E8-ADD9-FAD84B7A81FA}" type="presOf" srcId="{AC81C89E-0A15-46DE-BBBA-56C131A2FC60}" destId="{23BEAD88-1002-4152-B020-073D413C8DEE}" srcOrd="0" destOrd="0" presId="urn:microsoft.com/office/officeart/2008/layout/BendingPictureSemiTransparentText"/>
    <dgm:cxn modelId="{48784E33-F6DC-44BF-B5A9-3D86B8DEFB9F}" type="presOf" srcId="{A44E3E3E-73B4-46EE-9E75-1FF140B3D8B9}" destId="{6D33B991-8314-4BAB-813D-989B0F71868E}" srcOrd="0" destOrd="0" presId="urn:microsoft.com/office/officeart/2008/layout/BendingPictureSemiTransparentText"/>
    <dgm:cxn modelId="{B7F51D3D-F802-4FC7-96EE-84802FF676CE}" srcId="{E6AE2ECC-EC83-4945-8FDA-4651801ADBF6}" destId="{54AE3CF2-2D78-46D4-9FE8-C66090123AB6}" srcOrd="7" destOrd="0" parTransId="{B01E2AAB-F3FD-4B33-B2C8-1D998DFF3115}" sibTransId="{EB75BDB4-6821-4C43-AF43-E139BFB58147}"/>
    <dgm:cxn modelId="{A9C5E062-FAD6-46EA-9616-EC8CD745C6B7}" srcId="{E6AE2ECC-EC83-4945-8FDA-4651801ADBF6}" destId="{FAB107C2-4C13-42F1-B575-8463A4FF7FA3}" srcOrd="9" destOrd="0" parTransId="{3A50B7FC-3693-4D8E-B88A-8E1B2459F8FA}" sibTransId="{254855E3-85C0-4666-94B5-7821827AA211}"/>
    <dgm:cxn modelId="{CE002864-B5A2-46E8-A6D4-B6AD84C8E449}" type="presOf" srcId="{E6AE2ECC-EC83-4945-8FDA-4651801ADBF6}" destId="{D8D6051A-75CC-46DD-B603-55B11CF2B256}" srcOrd="0" destOrd="0" presId="urn:microsoft.com/office/officeart/2008/layout/BendingPictureSemiTransparentText"/>
    <dgm:cxn modelId="{C47B7F45-7A29-4A39-A9C1-B4CD8EA966C3}" srcId="{E6AE2ECC-EC83-4945-8FDA-4651801ADBF6}" destId="{A44E3E3E-73B4-46EE-9E75-1FF140B3D8B9}" srcOrd="0" destOrd="0" parTransId="{F7D843DB-BA34-458D-A1E8-CDE7AB3CD71F}" sibTransId="{7C50B9EF-18F9-4757-9701-B3949D99CAF0}"/>
    <dgm:cxn modelId="{887BBA49-1718-4BFE-B0CD-87CE2A85C3B7}" srcId="{E6AE2ECC-EC83-4945-8FDA-4651801ADBF6}" destId="{AC81C89E-0A15-46DE-BBBA-56C131A2FC60}" srcOrd="4" destOrd="0" parTransId="{D2B6194C-F51A-4588-9BEB-DC9C2C9E07BD}" sibTransId="{06533A68-37AC-4978-93B1-E6435F2751A9}"/>
    <dgm:cxn modelId="{1BF3456E-9C12-422F-8D46-0E8340A54B3C}" srcId="{E6AE2ECC-EC83-4945-8FDA-4651801ADBF6}" destId="{B4C282CA-D350-4122-BC72-C4BE6DAB26FC}" srcOrd="8" destOrd="0" parTransId="{6C79FDBB-19CB-4E87-B307-076A2C1F654C}" sibTransId="{DCA50F62-A75A-476F-B8F8-BB14190C8B52}"/>
    <dgm:cxn modelId="{BE817773-6D97-4DEA-BE5E-3DA7634C9887}" type="presOf" srcId="{8361A878-0F60-4D13-ACDF-5353D6865292}" destId="{E223BB2A-9368-48BC-98CA-C967989CAF27}" srcOrd="0" destOrd="0" presId="urn:microsoft.com/office/officeart/2008/layout/BendingPictureSemiTransparentText"/>
    <dgm:cxn modelId="{3E64D074-C498-498F-86F0-37CA54762A83}" type="presOf" srcId="{B36CE7C3-F1AF-4C61-A151-7FD036764031}" destId="{68BC7125-094D-4D90-9C58-DA89DF4A837D}" srcOrd="0" destOrd="0" presId="urn:microsoft.com/office/officeart/2008/layout/BendingPictureSemiTransparentText"/>
    <dgm:cxn modelId="{ACF6F588-C3B8-4F96-A930-0C90FD0C807A}" srcId="{E6AE2ECC-EC83-4945-8FDA-4651801ADBF6}" destId="{79907565-FC96-428E-B601-741FB3559BE7}" srcOrd="2" destOrd="0" parTransId="{2DE68707-525B-4D4F-AE27-AF684A8D1346}" sibTransId="{D4187946-587C-477E-AF15-4056B7EC375E}"/>
    <dgm:cxn modelId="{D6E93F8E-D523-4779-9BA3-BD1AF34825B7}" type="presOf" srcId="{FAB107C2-4C13-42F1-B575-8463A4FF7FA3}" destId="{EFC7C0F2-D079-4A04-956D-A5DD5193229A}" srcOrd="0" destOrd="0" presId="urn:microsoft.com/office/officeart/2008/layout/BendingPictureSemiTransparentText"/>
    <dgm:cxn modelId="{8EDDA79A-1EFA-42C2-AAFD-55309E18D65F}" srcId="{E6AE2ECC-EC83-4945-8FDA-4651801ADBF6}" destId="{760D962C-F493-498F-B196-60C2A66FFF19}" srcOrd="5" destOrd="0" parTransId="{C161456D-E5B0-4A54-A851-728B464F8D04}" sibTransId="{412BF559-7ED8-4413-B4F0-6E3B907ECFDE}"/>
    <dgm:cxn modelId="{FFE60CA1-FC9C-4BE5-8D32-64A6EFA55251}" srcId="{E6AE2ECC-EC83-4945-8FDA-4651801ADBF6}" destId="{8361A878-0F60-4D13-ACDF-5353D6865292}" srcOrd="3" destOrd="0" parTransId="{184971BC-8E82-4392-88FA-A3B9CAE68504}" sibTransId="{EEB8EF9F-E85E-4A6C-8666-6711DCDB6347}"/>
    <dgm:cxn modelId="{1B7E0FBC-1A66-41FE-961D-CDA1AF688F0B}" srcId="{E6AE2ECC-EC83-4945-8FDA-4651801ADBF6}" destId="{D541BDDD-3DC5-467D-A4F0-072A2DA082B4}" srcOrd="6" destOrd="0" parTransId="{B7D23573-B4C8-4990-9379-66E8BFC1A4BF}" sibTransId="{43011080-98CC-43BF-8984-6173801C3313}"/>
    <dgm:cxn modelId="{4F4051E6-5251-4668-B124-2BF2DC4559A4}" srcId="{E6AE2ECC-EC83-4945-8FDA-4651801ADBF6}" destId="{B36CE7C3-F1AF-4C61-A151-7FD036764031}" srcOrd="1" destOrd="0" parTransId="{1DC62305-33F9-46D8-88D3-6F9460851FFB}" sibTransId="{D6555BE0-B399-4ECC-A30E-D8CF4159022A}"/>
    <dgm:cxn modelId="{147A92E7-DF0F-4AB2-AC4A-8418A6526992}" type="presOf" srcId="{79907565-FC96-428E-B601-741FB3559BE7}" destId="{35D5BF20-4A17-4611-98CC-BBD9D312A607}" srcOrd="0" destOrd="0" presId="urn:microsoft.com/office/officeart/2008/layout/BendingPictureSemiTransparentText"/>
    <dgm:cxn modelId="{569E17E8-27C0-405B-9B26-379C7CA22211}" type="presOf" srcId="{54AE3CF2-2D78-46D4-9FE8-C66090123AB6}" destId="{CD1C2E98-1C42-4844-82A7-FF564064B445}" srcOrd="0" destOrd="0" presId="urn:microsoft.com/office/officeart/2008/layout/BendingPictureSemiTransparentText"/>
    <dgm:cxn modelId="{163BA8F7-7078-4530-9178-9D38F2A517CA}" type="presOf" srcId="{760D962C-F493-498F-B196-60C2A66FFF19}" destId="{150197D9-41D7-4320-B3EE-533D97894922}" srcOrd="0" destOrd="0" presId="urn:microsoft.com/office/officeart/2008/layout/BendingPictureSemiTransparentText"/>
    <dgm:cxn modelId="{73180E42-7480-4181-BDA7-C3C1840AE51F}" type="presParOf" srcId="{D8D6051A-75CC-46DD-B603-55B11CF2B256}" destId="{9A81B6D2-7BE6-4925-A2CE-C5EB1A4C3102}" srcOrd="0" destOrd="0" presId="urn:microsoft.com/office/officeart/2008/layout/BendingPictureSemiTransparentText"/>
    <dgm:cxn modelId="{BD83C177-3CF9-4950-AA77-21E22D4C0960}" type="presParOf" srcId="{9A81B6D2-7BE6-4925-A2CE-C5EB1A4C3102}" destId="{551FF06C-A9C8-477E-8F56-79A2A05F09C8}" srcOrd="0" destOrd="0" presId="urn:microsoft.com/office/officeart/2008/layout/BendingPictureSemiTransparentText"/>
    <dgm:cxn modelId="{67D81705-FF72-457C-A3F9-D072AD4C29D9}" type="presParOf" srcId="{9A81B6D2-7BE6-4925-A2CE-C5EB1A4C3102}" destId="{6D33B991-8314-4BAB-813D-989B0F71868E}" srcOrd="1" destOrd="0" presId="urn:microsoft.com/office/officeart/2008/layout/BendingPictureSemiTransparentText"/>
    <dgm:cxn modelId="{DBD9E9C1-56BB-4C14-93B3-02D689ED8496}" type="presParOf" srcId="{D8D6051A-75CC-46DD-B603-55B11CF2B256}" destId="{E72282CA-FDEB-43D8-B035-A2DAF10792C7}" srcOrd="1" destOrd="0" presId="urn:microsoft.com/office/officeart/2008/layout/BendingPictureSemiTransparentText"/>
    <dgm:cxn modelId="{575E68B7-7CB6-4F5F-9E73-49A7DD482216}" type="presParOf" srcId="{D8D6051A-75CC-46DD-B603-55B11CF2B256}" destId="{26670AE5-BA9C-4518-B5B8-061A2F814A07}" srcOrd="2" destOrd="0" presId="urn:microsoft.com/office/officeart/2008/layout/BendingPictureSemiTransparentText"/>
    <dgm:cxn modelId="{AC8B22D9-4485-4FE7-803B-61362C998BE9}" type="presParOf" srcId="{26670AE5-BA9C-4518-B5B8-061A2F814A07}" destId="{4421B630-23D1-4CE0-B771-BD0C538BE6D7}" srcOrd="0" destOrd="0" presId="urn:microsoft.com/office/officeart/2008/layout/BendingPictureSemiTransparentText"/>
    <dgm:cxn modelId="{55BBB23A-21E0-4B52-955B-CECD9F66862B}" type="presParOf" srcId="{26670AE5-BA9C-4518-B5B8-061A2F814A07}" destId="{68BC7125-094D-4D90-9C58-DA89DF4A837D}" srcOrd="1" destOrd="0" presId="urn:microsoft.com/office/officeart/2008/layout/BendingPictureSemiTransparentText"/>
    <dgm:cxn modelId="{E709280D-1BC0-4212-94F0-2BE68BE47AA8}" type="presParOf" srcId="{D8D6051A-75CC-46DD-B603-55B11CF2B256}" destId="{991D8587-8D65-40F6-8698-76F1E8CF60D7}" srcOrd="3" destOrd="0" presId="urn:microsoft.com/office/officeart/2008/layout/BendingPictureSemiTransparentText"/>
    <dgm:cxn modelId="{7DAECC9C-F52F-4946-946F-79F30E6C5463}" type="presParOf" srcId="{D8D6051A-75CC-46DD-B603-55B11CF2B256}" destId="{44A6190D-694E-4474-B3B8-0A9AC3DB5436}" srcOrd="4" destOrd="0" presId="urn:microsoft.com/office/officeart/2008/layout/BendingPictureSemiTransparentText"/>
    <dgm:cxn modelId="{23B2C19B-A1D5-4D56-99E5-701CAC70356F}" type="presParOf" srcId="{44A6190D-694E-4474-B3B8-0A9AC3DB5436}" destId="{BE59683C-0146-40E5-AB5F-E9A2891E44B4}" srcOrd="0" destOrd="0" presId="urn:microsoft.com/office/officeart/2008/layout/BendingPictureSemiTransparentText"/>
    <dgm:cxn modelId="{F4D514FA-8FA5-4FAF-B228-B66E6243C928}" type="presParOf" srcId="{44A6190D-694E-4474-B3B8-0A9AC3DB5436}" destId="{35D5BF20-4A17-4611-98CC-BBD9D312A607}" srcOrd="1" destOrd="0" presId="urn:microsoft.com/office/officeart/2008/layout/BendingPictureSemiTransparentText"/>
    <dgm:cxn modelId="{1E88606E-E2FE-430E-BF11-A33BE95C2347}" type="presParOf" srcId="{D8D6051A-75CC-46DD-B603-55B11CF2B256}" destId="{F34F5CCC-5D65-423F-B9FB-F93116E324B0}" srcOrd="5" destOrd="0" presId="urn:microsoft.com/office/officeart/2008/layout/BendingPictureSemiTransparentText"/>
    <dgm:cxn modelId="{7474FFA7-6B55-42C4-8EAC-A97C0B3E2CA9}" type="presParOf" srcId="{D8D6051A-75CC-46DD-B603-55B11CF2B256}" destId="{2F5857F8-EAFA-4DC5-9A29-F3376EFD2878}" srcOrd="6" destOrd="0" presId="urn:microsoft.com/office/officeart/2008/layout/BendingPictureSemiTransparentText"/>
    <dgm:cxn modelId="{2077D421-A0CB-4C22-9756-C3A9B09453F2}" type="presParOf" srcId="{2F5857F8-EAFA-4DC5-9A29-F3376EFD2878}" destId="{1E7D94F5-0D3C-45D8-BC22-4B4CD35D3BFE}" srcOrd="0" destOrd="0" presId="urn:microsoft.com/office/officeart/2008/layout/BendingPictureSemiTransparentText"/>
    <dgm:cxn modelId="{AD350B34-037F-4FF1-A369-CC6C40FDB06C}" type="presParOf" srcId="{2F5857F8-EAFA-4DC5-9A29-F3376EFD2878}" destId="{E223BB2A-9368-48BC-98CA-C967989CAF27}" srcOrd="1" destOrd="0" presId="urn:microsoft.com/office/officeart/2008/layout/BendingPictureSemiTransparentText"/>
    <dgm:cxn modelId="{7CA94324-3F0B-44CB-8658-CB514C986BF0}" type="presParOf" srcId="{D8D6051A-75CC-46DD-B603-55B11CF2B256}" destId="{8A1EA3A5-00F4-47C5-A866-4091C7049CAB}" srcOrd="7" destOrd="0" presId="urn:microsoft.com/office/officeart/2008/layout/BendingPictureSemiTransparentText"/>
    <dgm:cxn modelId="{3137152D-95A1-4052-9013-4BFE67CA7392}" type="presParOf" srcId="{D8D6051A-75CC-46DD-B603-55B11CF2B256}" destId="{850712E3-77AE-4EA2-9278-EEED2DE48DEA}" srcOrd="8" destOrd="0" presId="urn:microsoft.com/office/officeart/2008/layout/BendingPictureSemiTransparentText"/>
    <dgm:cxn modelId="{3EC2A88D-DA3D-4236-9306-D1B95967F697}" type="presParOf" srcId="{850712E3-77AE-4EA2-9278-EEED2DE48DEA}" destId="{9046E224-10A6-4697-B442-A1E042B7A0EA}" srcOrd="0" destOrd="0" presId="urn:microsoft.com/office/officeart/2008/layout/BendingPictureSemiTransparentText"/>
    <dgm:cxn modelId="{EBE6C48A-691F-4C9F-8C70-E24727316E33}" type="presParOf" srcId="{850712E3-77AE-4EA2-9278-EEED2DE48DEA}" destId="{23BEAD88-1002-4152-B020-073D413C8DEE}" srcOrd="1" destOrd="0" presId="urn:microsoft.com/office/officeart/2008/layout/BendingPictureSemiTransparentText"/>
    <dgm:cxn modelId="{4868718C-3208-49C3-9951-5AFD595A2E75}" type="presParOf" srcId="{D8D6051A-75CC-46DD-B603-55B11CF2B256}" destId="{47A262FD-AAEF-4BB4-B3E2-449A2B26E0B7}" srcOrd="9" destOrd="0" presId="urn:microsoft.com/office/officeart/2008/layout/BendingPictureSemiTransparentText"/>
    <dgm:cxn modelId="{35924855-459B-427D-A21F-4FDE915FAF29}" type="presParOf" srcId="{D8D6051A-75CC-46DD-B603-55B11CF2B256}" destId="{642AC294-8167-4D50-8961-60E1C070AABB}" srcOrd="10" destOrd="0" presId="urn:microsoft.com/office/officeart/2008/layout/BendingPictureSemiTransparentText"/>
    <dgm:cxn modelId="{8CD1288F-EDD9-4129-8436-ED582D90713E}" type="presParOf" srcId="{642AC294-8167-4D50-8961-60E1C070AABB}" destId="{1F2D1441-D667-4A74-A41E-C79277292490}" srcOrd="0" destOrd="0" presId="urn:microsoft.com/office/officeart/2008/layout/BendingPictureSemiTransparentText"/>
    <dgm:cxn modelId="{65EF6C3E-6BE2-4468-A2CD-2C00EFE9D07F}" type="presParOf" srcId="{642AC294-8167-4D50-8961-60E1C070AABB}" destId="{150197D9-41D7-4320-B3EE-533D97894922}" srcOrd="1" destOrd="0" presId="urn:microsoft.com/office/officeart/2008/layout/BendingPictureSemiTransparentText"/>
    <dgm:cxn modelId="{05CB3181-52C6-4A5E-B91C-633D5A1EAADB}" type="presParOf" srcId="{D8D6051A-75CC-46DD-B603-55B11CF2B256}" destId="{EE41AEC3-95CC-430A-A828-271BBC204722}" srcOrd="11" destOrd="0" presId="urn:microsoft.com/office/officeart/2008/layout/BendingPictureSemiTransparentText"/>
    <dgm:cxn modelId="{6AA6B1A3-10A1-499F-9F55-51CF6A20F851}" type="presParOf" srcId="{D8D6051A-75CC-46DD-B603-55B11CF2B256}" destId="{FA6F31F6-3243-4ADF-B25F-C7A5F0A32E0E}" srcOrd="12" destOrd="0" presId="urn:microsoft.com/office/officeart/2008/layout/BendingPictureSemiTransparentText"/>
    <dgm:cxn modelId="{1322369C-D394-4BDF-91E2-C310F75F3871}" type="presParOf" srcId="{FA6F31F6-3243-4ADF-B25F-C7A5F0A32E0E}" destId="{5F416672-05DC-48A7-8606-1E9E31895491}" srcOrd="0" destOrd="0" presId="urn:microsoft.com/office/officeart/2008/layout/BendingPictureSemiTransparentText"/>
    <dgm:cxn modelId="{E01B22FA-5486-4AE3-A7BF-D70976B7A452}" type="presParOf" srcId="{FA6F31F6-3243-4ADF-B25F-C7A5F0A32E0E}" destId="{8E061EDE-119D-48D8-8FB8-54FEE059A28C}" srcOrd="1" destOrd="0" presId="urn:microsoft.com/office/officeart/2008/layout/BendingPictureSemiTransparentText"/>
    <dgm:cxn modelId="{F733A32B-831F-4565-87F4-D8841E24050E}" type="presParOf" srcId="{D8D6051A-75CC-46DD-B603-55B11CF2B256}" destId="{ACD05ACE-0F65-43AF-87D1-C2B8F75C06E2}" srcOrd="13" destOrd="0" presId="urn:microsoft.com/office/officeart/2008/layout/BendingPictureSemiTransparentText"/>
    <dgm:cxn modelId="{F05461D5-0B66-44AF-9F1B-9C3CF2BC7615}" type="presParOf" srcId="{D8D6051A-75CC-46DD-B603-55B11CF2B256}" destId="{A5A24BDE-CBEC-4CFB-977D-4111D0317F8E}" srcOrd="14" destOrd="0" presId="urn:microsoft.com/office/officeart/2008/layout/BendingPictureSemiTransparentText"/>
    <dgm:cxn modelId="{0B8830DF-3152-42FA-8B27-B93F1173E82E}" type="presParOf" srcId="{A5A24BDE-CBEC-4CFB-977D-4111D0317F8E}" destId="{5ED628BC-57E8-43FD-902B-06C69D62254D}" srcOrd="0" destOrd="0" presId="urn:microsoft.com/office/officeart/2008/layout/BendingPictureSemiTransparentText"/>
    <dgm:cxn modelId="{DC812E2F-2B34-42CF-8812-3AE073F19C26}" type="presParOf" srcId="{A5A24BDE-CBEC-4CFB-977D-4111D0317F8E}" destId="{CD1C2E98-1C42-4844-82A7-FF564064B445}" srcOrd="1" destOrd="0" presId="urn:microsoft.com/office/officeart/2008/layout/BendingPictureSemiTransparentText"/>
    <dgm:cxn modelId="{CF1DA037-F481-4FBD-B96A-388AC0C7D8D3}" type="presParOf" srcId="{D8D6051A-75CC-46DD-B603-55B11CF2B256}" destId="{9CBF9A10-A74B-48A3-9E35-F1927C27039E}" srcOrd="15" destOrd="0" presId="urn:microsoft.com/office/officeart/2008/layout/BendingPictureSemiTransparentText"/>
    <dgm:cxn modelId="{703C68C6-3062-43F9-9F79-C6996AA26B0F}" type="presParOf" srcId="{D8D6051A-75CC-46DD-B603-55B11CF2B256}" destId="{860CA1E5-942C-4742-9452-927BB840B553}" srcOrd="16" destOrd="0" presId="urn:microsoft.com/office/officeart/2008/layout/BendingPictureSemiTransparentText"/>
    <dgm:cxn modelId="{C1B5D53B-2BFB-4B0A-878E-EA415598FDD6}" type="presParOf" srcId="{860CA1E5-942C-4742-9452-927BB840B553}" destId="{612B7DA9-E145-46E9-88AD-1A56EDEDC86F}" srcOrd="0" destOrd="0" presId="urn:microsoft.com/office/officeart/2008/layout/BendingPictureSemiTransparentText"/>
    <dgm:cxn modelId="{E4E250AF-D062-4A50-BADA-C143CE5183B0}" type="presParOf" srcId="{860CA1E5-942C-4742-9452-927BB840B553}" destId="{574D905F-EC2B-4137-AE59-335059FC1C41}" srcOrd="1" destOrd="0" presId="urn:microsoft.com/office/officeart/2008/layout/BendingPictureSemiTransparentText"/>
    <dgm:cxn modelId="{622D246C-DCDA-440A-AD68-16282CD85666}" type="presParOf" srcId="{D8D6051A-75CC-46DD-B603-55B11CF2B256}" destId="{B8A5AB88-5C97-4F19-BE02-3C4963C89D85}" srcOrd="17" destOrd="0" presId="urn:microsoft.com/office/officeart/2008/layout/BendingPictureSemiTransparentText"/>
    <dgm:cxn modelId="{9D6C3E0F-1B01-4872-833B-6E5C6433E612}" type="presParOf" srcId="{D8D6051A-75CC-46DD-B603-55B11CF2B256}" destId="{841D9307-90A8-4478-80C4-2D2A6C6033E0}" srcOrd="18" destOrd="0" presId="urn:microsoft.com/office/officeart/2008/layout/BendingPictureSemiTransparentText"/>
    <dgm:cxn modelId="{057366C2-23C5-4A23-A4EA-D525BD1660D9}" type="presParOf" srcId="{841D9307-90A8-4478-80C4-2D2A6C6033E0}" destId="{39187237-7A9F-4FB7-92D9-C4969C887CDC}" srcOrd="0" destOrd="0" presId="urn:microsoft.com/office/officeart/2008/layout/BendingPictureSemiTransparentText"/>
    <dgm:cxn modelId="{E199B803-2499-4734-AD9F-D64C9FE3181F}" type="presParOf" srcId="{841D9307-90A8-4478-80C4-2D2A6C6033E0}" destId="{EFC7C0F2-D079-4A04-956D-A5DD5193229A}" srcOrd="1"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FF06C-A9C8-477E-8F56-79A2A05F09C8}">
      <dsp:nvSpPr>
        <dsp:cNvPr id="0" name=""/>
        <dsp:cNvSpPr/>
      </dsp:nvSpPr>
      <dsp:spPr>
        <a:xfrm>
          <a:off x="4810" y="137616"/>
          <a:ext cx="1924958" cy="2456446"/>
        </a:xfrm>
        <a:prstGeom prst="rect">
          <a:avLst/>
        </a:prstGeom>
        <a:blipFill rotWithShape="1">
          <a:blip xmlns:r="http://schemas.openxmlformats.org/officeDocument/2006/relationships" r:embed="rId1"/>
          <a:srcRect/>
          <a:stretch>
            <a:fillRect/>
          </a:stretch>
        </a:blip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6D33B991-8314-4BAB-813D-989B0F71868E}">
      <dsp:nvSpPr>
        <dsp:cNvPr id="0" name=""/>
        <dsp:cNvSpPr/>
      </dsp:nvSpPr>
      <dsp:spPr>
        <a:xfrm>
          <a:off x="4810" y="1695823"/>
          <a:ext cx="1924958" cy="395980"/>
        </a:xfrm>
        <a:prstGeom prst="rect">
          <a:avLst/>
        </a:prstGeom>
        <a:solidFill>
          <a:schemeClr val="accent2">
            <a:tint val="50000"/>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endParaRPr lang="en-US" sz="2000" kern="1200">
            <a:solidFill>
              <a:sysClr val="window" lastClr="FFFFFF">
                <a:hueOff val="0"/>
                <a:satOff val="0"/>
                <a:lumOff val="0"/>
                <a:alphaOff val="0"/>
              </a:sysClr>
            </a:solidFill>
            <a:latin typeface="Corbel" panose="020B0503020204020204"/>
            <a:ea typeface="+mn-ea"/>
            <a:cs typeface="+mn-cs"/>
          </a:endParaRPr>
        </a:p>
      </dsp:txBody>
      <dsp:txXfrm>
        <a:off x="4810" y="1695823"/>
        <a:ext cx="1924958" cy="395980"/>
      </dsp:txXfrm>
    </dsp:sp>
    <dsp:sp modelId="{4421B630-23D1-4CE0-B771-BD0C538BE6D7}">
      <dsp:nvSpPr>
        <dsp:cNvPr id="0" name=""/>
        <dsp:cNvSpPr/>
      </dsp:nvSpPr>
      <dsp:spPr>
        <a:xfrm>
          <a:off x="2126110" y="137616"/>
          <a:ext cx="1924958" cy="2456446"/>
        </a:xfrm>
        <a:prstGeom prst="rect">
          <a:avLst/>
        </a:prstGeom>
        <a:blipFill rotWithShape="1">
          <a:blip xmlns:r="http://schemas.openxmlformats.org/officeDocument/2006/relationships" r:embed="rId2"/>
          <a:srcRect/>
          <a:stretch>
            <a:fillRect l="-7000" r="-7000"/>
          </a:stretch>
        </a:blip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68BC7125-094D-4D90-9C58-DA89DF4A837D}">
      <dsp:nvSpPr>
        <dsp:cNvPr id="0" name=""/>
        <dsp:cNvSpPr/>
      </dsp:nvSpPr>
      <dsp:spPr>
        <a:xfrm>
          <a:off x="2126110" y="1695823"/>
          <a:ext cx="1924958" cy="395980"/>
        </a:xfrm>
        <a:prstGeom prst="rect">
          <a:avLst/>
        </a:prstGeom>
        <a:solidFill>
          <a:schemeClr val="accent2">
            <a:tint val="50000"/>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endParaRPr lang="en-US" sz="2000" kern="1200">
            <a:solidFill>
              <a:sysClr val="window" lastClr="FFFFFF">
                <a:hueOff val="0"/>
                <a:satOff val="0"/>
                <a:lumOff val="0"/>
                <a:alphaOff val="0"/>
              </a:sysClr>
            </a:solidFill>
            <a:latin typeface="Corbel" panose="020B0503020204020204"/>
            <a:ea typeface="+mn-ea"/>
            <a:cs typeface="+mn-cs"/>
          </a:endParaRPr>
        </a:p>
      </dsp:txBody>
      <dsp:txXfrm>
        <a:off x="2126110" y="1695823"/>
        <a:ext cx="1924958" cy="395980"/>
      </dsp:txXfrm>
    </dsp:sp>
    <dsp:sp modelId="{BE59683C-0146-40E5-AB5F-E9A2891E44B4}">
      <dsp:nvSpPr>
        <dsp:cNvPr id="0" name=""/>
        <dsp:cNvSpPr/>
      </dsp:nvSpPr>
      <dsp:spPr>
        <a:xfrm>
          <a:off x="4247409" y="137616"/>
          <a:ext cx="1924958" cy="2456446"/>
        </a:xfrm>
        <a:prstGeom prst="rect">
          <a:avLst/>
        </a:prstGeom>
        <a:blipFill rotWithShape="1">
          <a:blip xmlns:r="http://schemas.openxmlformats.org/officeDocument/2006/relationships" r:embed="rId3"/>
          <a:srcRect/>
          <a:stretch>
            <a:fillRect l="-4000" r="-4000"/>
          </a:stretch>
        </a:blip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5D5BF20-4A17-4611-98CC-BBD9D312A607}">
      <dsp:nvSpPr>
        <dsp:cNvPr id="0" name=""/>
        <dsp:cNvSpPr/>
      </dsp:nvSpPr>
      <dsp:spPr>
        <a:xfrm>
          <a:off x="4247409" y="1695823"/>
          <a:ext cx="1924958" cy="395980"/>
        </a:xfrm>
        <a:prstGeom prst="rect">
          <a:avLst/>
        </a:prstGeom>
        <a:solidFill>
          <a:schemeClr val="accent2">
            <a:tint val="50000"/>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endParaRPr lang="en-US" sz="2000" kern="1200">
            <a:solidFill>
              <a:sysClr val="window" lastClr="FFFFFF">
                <a:hueOff val="0"/>
                <a:satOff val="0"/>
                <a:lumOff val="0"/>
                <a:alphaOff val="0"/>
              </a:sysClr>
            </a:solidFill>
            <a:latin typeface="Corbel" panose="020B0503020204020204"/>
            <a:ea typeface="+mn-ea"/>
            <a:cs typeface="+mn-cs"/>
          </a:endParaRPr>
        </a:p>
      </dsp:txBody>
      <dsp:txXfrm>
        <a:off x="4247409" y="1695823"/>
        <a:ext cx="1924958" cy="395980"/>
      </dsp:txXfrm>
    </dsp:sp>
    <dsp:sp modelId="{1E7D94F5-0D3C-45D8-BC22-4B4CD35D3BFE}">
      <dsp:nvSpPr>
        <dsp:cNvPr id="0" name=""/>
        <dsp:cNvSpPr/>
      </dsp:nvSpPr>
      <dsp:spPr>
        <a:xfrm>
          <a:off x="6368708" y="137616"/>
          <a:ext cx="1924958" cy="2456446"/>
        </a:xfrm>
        <a:prstGeom prst="rect">
          <a:avLst/>
        </a:prstGeom>
        <a:blipFill rotWithShape="1">
          <a:blip xmlns:r="http://schemas.openxmlformats.org/officeDocument/2006/relationships" r:embed="rId4"/>
          <a:srcRect/>
          <a:stretch>
            <a:fillRect l="-7000" r="-7000"/>
          </a:stretch>
        </a:blip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223BB2A-9368-48BC-98CA-C967989CAF27}">
      <dsp:nvSpPr>
        <dsp:cNvPr id="0" name=""/>
        <dsp:cNvSpPr/>
      </dsp:nvSpPr>
      <dsp:spPr>
        <a:xfrm>
          <a:off x="6368708" y="1695823"/>
          <a:ext cx="1924958" cy="395980"/>
        </a:xfrm>
        <a:prstGeom prst="rect">
          <a:avLst/>
        </a:prstGeom>
        <a:solidFill>
          <a:schemeClr val="accent2">
            <a:tint val="50000"/>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endParaRPr lang="en-US" sz="2000" kern="1200">
            <a:solidFill>
              <a:sysClr val="window" lastClr="FFFFFF">
                <a:hueOff val="0"/>
                <a:satOff val="0"/>
                <a:lumOff val="0"/>
                <a:alphaOff val="0"/>
              </a:sysClr>
            </a:solidFill>
            <a:latin typeface="Corbel" panose="020B0503020204020204"/>
            <a:ea typeface="+mn-ea"/>
            <a:cs typeface="+mn-cs"/>
          </a:endParaRPr>
        </a:p>
      </dsp:txBody>
      <dsp:txXfrm>
        <a:off x="6368708" y="1695823"/>
        <a:ext cx="1924958" cy="395980"/>
      </dsp:txXfrm>
    </dsp:sp>
    <dsp:sp modelId="{9046E224-10A6-4697-B442-A1E042B7A0EA}">
      <dsp:nvSpPr>
        <dsp:cNvPr id="0" name=""/>
        <dsp:cNvSpPr/>
      </dsp:nvSpPr>
      <dsp:spPr>
        <a:xfrm>
          <a:off x="8490007" y="137616"/>
          <a:ext cx="1924958" cy="2456446"/>
        </a:xfrm>
        <a:prstGeom prst="rect">
          <a:avLst/>
        </a:prstGeom>
        <a:blipFill rotWithShape="1">
          <a:blip xmlns:r="http://schemas.openxmlformats.org/officeDocument/2006/relationships" r:embed="rId5"/>
          <a:srcRect/>
          <a:stretch>
            <a:fillRect l="-3000" r="-3000"/>
          </a:stretch>
        </a:blip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3BEAD88-1002-4152-B020-073D413C8DEE}">
      <dsp:nvSpPr>
        <dsp:cNvPr id="0" name=""/>
        <dsp:cNvSpPr/>
      </dsp:nvSpPr>
      <dsp:spPr>
        <a:xfrm>
          <a:off x="8490007" y="1695823"/>
          <a:ext cx="1924958" cy="395980"/>
        </a:xfrm>
        <a:prstGeom prst="rect">
          <a:avLst/>
        </a:prstGeom>
        <a:solidFill>
          <a:schemeClr val="accent2">
            <a:tint val="50000"/>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endParaRPr lang="en-US" sz="2000" kern="1200">
            <a:solidFill>
              <a:sysClr val="window" lastClr="FFFFFF">
                <a:hueOff val="0"/>
                <a:satOff val="0"/>
                <a:lumOff val="0"/>
                <a:alphaOff val="0"/>
              </a:sysClr>
            </a:solidFill>
            <a:latin typeface="Corbel" panose="020B0503020204020204"/>
            <a:ea typeface="+mn-ea"/>
            <a:cs typeface="+mn-cs"/>
          </a:endParaRPr>
        </a:p>
      </dsp:txBody>
      <dsp:txXfrm>
        <a:off x="8490007" y="1695823"/>
        <a:ext cx="1924958" cy="395980"/>
      </dsp:txXfrm>
    </dsp:sp>
    <dsp:sp modelId="{1F2D1441-D667-4A74-A41E-C79277292490}">
      <dsp:nvSpPr>
        <dsp:cNvPr id="0" name=""/>
        <dsp:cNvSpPr/>
      </dsp:nvSpPr>
      <dsp:spPr>
        <a:xfrm>
          <a:off x="4810" y="2786559"/>
          <a:ext cx="1924958" cy="2456446"/>
        </a:xfrm>
        <a:prstGeom prst="rect">
          <a:avLst/>
        </a:prstGeom>
        <a:blipFill rotWithShape="1">
          <a:blip xmlns:r="http://schemas.openxmlformats.org/officeDocument/2006/relationships" r:embed="rId6"/>
          <a:srcRect/>
          <a:stretch>
            <a:fillRect l="-7000" r="-7000"/>
          </a:stretch>
        </a:blip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50197D9-41D7-4320-B3EE-533D97894922}">
      <dsp:nvSpPr>
        <dsp:cNvPr id="0" name=""/>
        <dsp:cNvSpPr/>
      </dsp:nvSpPr>
      <dsp:spPr>
        <a:xfrm>
          <a:off x="4810" y="4344766"/>
          <a:ext cx="1924958" cy="395980"/>
        </a:xfrm>
        <a:prstGeom prst="rect">
          <a:avLst/>
        </a:prstGeom>
        <a:solidFill>
          <a:schemeClr val="accent2">
            <a:tint val="50000"/>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endParaRPr lang="en-US" sz="2000" kern="1200">
            <a:solidFill>
              <a:sysClr val="window" lastClr="FFFFFF">
                <a:hueOff val="0"/>
                <a:satOff val="0"/>
                <a:lumOff val="0"/>
                <a:alphaOff val="0"/>
              </a:sysClr>
            </a:solidFill>
            <a:latin typeface="Corbel" panose="020B0503020204020204"/>
            <a:ea typeface="+mn-ea"/>
            <a:cs typeface="+mn-cs"/>
          </a:endParaRPr>
        </a:p>
      </dsp:txBody>
      <dsp:txXfrm>
        <a:off x="4810" y="4344766"/>
        <a:ext cx="1924958" cy="395980"/>
      </dsp:txXfrm>
    </dsp:sp>
    <dsp:sp modelId="{5F416672-05DC-48A7-8606-1E9E31895491}">
      <dsp:nvSpPr>
        <dsp:cNvPr id="0" name=""/>
        <dsp:cNvSpPr/>
      </dsp:nvSpPr>
      <dsp:spPr>
        <a:xfrm>
          <a:off x="2126110" y="2786559"/>
          <a:ext cx="1924958" cy="2456446"/>
        </a:xfrm>
        <a:prstGeom prst="rect">
          <a:avLst/>
        </a:prstGeom>
        <a:blipFill rotWithShape="1">
          <a:blip xmlns:r="http://schemas.openxmlformats.org/officeDocument/2006/relationships" r:embed="rId7"/>
          <a:srcRect/>
          <a:stretch>
            <a:fillRect/>
          </a:stretch>
        </a:blip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E061EDE-119D-48D8-8FB8-54FEE059A28C}">
      <dsp:nvSpPr>
        <dsp:cNvPr id="0" name=""/>
        <dsp:cNvSpPr/>
      </dsp:nvSpPr>
      <dsp:spPr>
        <a:xfrm>
          <a:off x="2126110" y="4344766"/>
          <a:ext cx="1924958" cy="395980"/>
        </a:xfrm>
        <a:prstGeom prst="rect">
          <a:avLst/>
        </a:prstGeom>
        <a:solidFill>
          <a:schemeClr val="accent2">
            <a:tint val="50000"/>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endParaRPr lang="en-US" sz="2000" kern="1200">
            <a:solidFill>
              <a:sysClr val="window" lastClr="FFFFFF">
                <a:hueOff val="0"/>
                <a:satOff val="0"/>
                <a:lumOff val="0"/>
                <a:alphaOff val="0"/>
              </a:sysClr>
            </a:solidFill>
            <a:latin typeface="Corbel" panose="020B0503020204020204"/>
            <a:ea typeface="+mn-ea"/>
            <a:cs typeface="+mn-cs"/>
          </a:endParaRPr>
        </a:p>
      </dsp:txBody>
      <dsp:txXfrm>
        <a:off x="2126110" y="4344766"/>
        <a:ext cx="1924958" cy="395980"/>
      </dsp:txXfrm>
    </dsp:sp>
    <dsp:sp modelId="{5ED628BC-57E8-43FD-902B-06C69D62254D}">
      <dsp:nvSpPr>
        <dsp:cNvPr id="0" name=""/>
        <dsp:cNvSpPr/>
      </dsp:nvSpPr>
      <dsp:spPr>
        <a:xfrm>
          <a:off x="4247409" y="2786559"/>
          <a:ext cx="1924958" cy="2456446"/>
        </a:xfrm>
        <a:prstGeom prst="rect">
          <a:avLst/>
        </a:prstGeom>
        <a:blipFill rotWithShape="1">
          <a:blip xmlns:r="http://schemas.openxmlformats.org/officeDocument/2006/relationships" r:embed="rId8"/>
          <a:srcRect/>
          <a:stretch>
            <a:fillRect l="-3000" r="-3000"/>
          </a:stretch>
        </a:blip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D1C2E98-1C42-4844-82A7-FF564064B445}">
      <dsp:nvSpPr>
        <dsp:cNvPr id="0" name=""/>
        <dsp:cNvSpPr/>
      </dsp:nvSpPr>
      <dsp:spPr>
        <a:xfrm>
          <a:off x="4247409" y="4344766"/>
          <a:ext cx="1924958" cy="395980"/>
        </a:xfrm>
        <a:prstGeom prst="rect">
          <a:avLst/>
        </a:prstGeom>
        <a:solidFill>
          <a:schemeClr val="accent2">
            <a:tint val="50000"/>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endParaRPr lang="en-US" sz="2000" kern="1200">
            <a:solidFill>
              <a:sysClr val="window" lastClr="FFFFFF">
                <a:hueOff val="0"/>
                <a:satOff val="0"/>
                <a:lumOff val="0"/>
                <a:alphaOff val="0"/>
              </a:sysClr>
            </a:solidFill>
            <a:latin typeface="Corbel" panose="020B0503020204020204"/>
            <a:ea typeface="+mn-ea"/>
            <a:cs typeface="+mn-cs"/>
          </a:endParaRPr>
        </a:p>
      </dsp:txBody>
      <dsp:txXfrm>
        <a:off x="4247409" y="4344766"/>
        <a:ext cx="1924958" cy="395980"/>
      </dsp:txXfrm>
    </dsp:sp>
    <dsp:sp modelId="{612B7DA9-E145-46E9-88AD-1A56EDEDC86F}">
      <dsp:nvSpPr>
        <dsp:cNvPr id="0" name=""/>
        <dsp:cNvSpPr/>
      </dsp:nvSpPr>
      <dsp:spPr>
        <a:xfrm>
          <a:off x="6368708" y="2786559"/>
          <a:ext cx="1924958" cy="2456446"/>
        </a:xfrm>
        <a:prstGeom prst="rect">
          <a:avLst/>
        </a:prstGeom>
        <a:blipFill rotWithShape="1">
          <a:blip xmlns:r="http://schemas.openxmlformats.org/officeDocument/2006/relationships" r:embed="rId9"/>
          <a:srcRect/>
          <a:stretch>
            <a:fillRect l="-4000" r="-4000"/>
          </a:stretch>
        </a:blip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74D905F-EC2B-4137-AE59-335059FC1C41}">
      <dsp:nvSpPr>
        <dsp:cNvPr id="0" name=""/>
        <dsp:cNvSpPr/>
      </dsp:nvSpPr>
      <dsp:spPr>
        <a:xfrm>
          <a:off x="6368708" y="4344766"/>
          <a:ext cx="1924958" cy="395980"/>
        </a:xfrm>
        <a:prstGeom prst="rect">
          <a:avLst/>
        </a:prstGeom>
        <a:solidFill>
          <a:schemeClr val="accent2">
            <a:tint val="50000"/>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endParaRPr lang="en-US" sz="2000" kern="1200">
            <a:solidFill>
              <a:sysClr val="window" lastClr="FFFFFF">
                <a:hueOff val="0"/>
                <a:satOff val="0"/>
                <a:lumOff val="0"/>
                <a:alphaOff val="0"/>
              </a:sysClr>
            </a:solidFill>
            <a:latin typeface="Corbel" panose="020B0503020204020204"/>
            <a:ea typeface="+mn-ea"/>
            <a:cs typeface="+mn-cs"/>
          </a:endParaRPr>
        </a:p>
      </dsp:txBody>
      <dsp:txXfrm>
        <a:off x="6368708" y="4344766"/>
        <a:ext cx="1924958" cy="395980"/>
      </dsp:txXfrm>
    </dsp:sp>
    <dsp:sp modelId="{39187237-7A9F-4FB7-92D9-C4969C887CDC}">
      <dsp:nvSpPr>
        <dsp:cNvPr id="0" name=""/>
        <dsp:cNvSpPr/>
      </dsp:nvSpPr>
      <dsp:spPr>
        <a:xfrm>
          <a:off x="8490007" y="2786559"/>
          <a:ext cx="1924958" cy="2456446"/>
        </a:xfrm>
        <a:prstGeom prst="rect">
          <a:avLst/>
        </a:prstGeom>
        <a:blipFill rotWithShape="1">
          <a:blip xmlns:r="http://schemas.openxmlformats.org/officeDocument/2006/relationships" r:embed="rId10"/>
          <a:srcRect/>
          <a:stretch>
            <a:fillRect l="-7000" r="-7000"/>
          </a:stretch>
        </a:blip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FC7C0F2-D079-4A04-956D-A5DD5193229A}">
      <dsp:nvSpPr>
        <dsp:cNvPr id="0" name=""/>
        <dsp:cNvSpPr/>
      </dsp:nvSpPr>
      <dsp:spPr>
        <a:xfrm>
          <a:off x="8490007" y="4344766"/>
          <a:ext cx="1924958" cy="395980"/>
        </a:xfrm>
        <a:prstGeom prst="rect">
          <a:avLst/>
        </a:prstGeom>
        <a:solidFill>
          <a:schemeClr val="accent2">
            <a:tint val="50000"/>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endParaRPr lang="en-US" sz="2000" kern="1200">
            <a:solidFill>
              <a:sysClr val="window" lastClr="FFFFFF">
                <a:hueOff val="0"/>
                <a:satOff val="0"/>
                <a:lumOff val="0"/>
                <a:alphaOff val="0"/>
              </a:sysClr>
            </a:solidFill>
            <a:latin typeface="Corbel" panose="020B0503020204020204"/>
            <a:ea typeface="+mn-ea"/>
            <a:cs typeface="+mn-cs"/>
          </a:endParaRPr>
        </a:p>
      </dsp:txBody>
      <dsp:txXfrm>
        <a:off x="8490007" y="4344766"/>
        <a:ext cx="1924958" cy="395980"/>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197187"/>
            <a:ext cx="9326880" cy="2546773"/>
          </a:xfrm>
        </p:spPr>
        <p:txBody>
          <a:bodyPr anchor="b"/>
          <a:lstStyle>
            <a:lvl1pPr algn="ctr">
              <a:defRPr sz="6400"/>
            </a:lvl1pPr>
          </a:lstStyle>
          <a:p>
            <a:r>
              <a:rPr lang="en-US"/>
              <a:t>Click to edit Master title style</a:t>
            </a:r>
            <a:endParaRPr lang="en-US" dirty="0"/>
          </a:p>
        </p:txBody>
      </p:sp>
      <p:sp>
        <p:nvSpPr>
          <p:cNvPr id="3" name="Subtitle 2"/>
          <p:cNvSpPr>
            <a:spLocks noGrp="1"/>
          </p:cNvSpPr>
          <p:nvPr>
            <p:ph type="subTitle" idx="1"/>
          </p:nvPr>
        </p:nvSpPr>
        <p:spPr>
          <a:xfrm>
            <a:off x="1371600" y="3842174"/>
            <a:ext cx="8229600" cy="1766146"/>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F4F2FE-1BC8-4BF7-AE61-556EC07E325F}"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E8332-6D81-4337-8A3B-9F0E58F9AA0E}" type="slidenum">
              <a:rPr lang="en-US" smtClean="0"/>
              <a:t>‹#›</a:t>
            </a:fld>
            <a:endParaRPr lang="en-US"/>
          </a:p>
        </p:txBody>
      </p:sp>
    </p:spTree>
    <p:extLst>
      <p:ext uri="{BB962C8B-B14F-4D97-AF65-F5344CB8AC3E}">
        <p14:creationId xmlns:p14="http://schemas.microsoft.com/office/powerpoint/2010/main" val="3640163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F4F2FE-1BC8-4BF7-AE61-556EC07E325F}"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E8332-6D81-4337-8A3B-9F0E58F9AA0E}" type="slidenum">
              <a:rPr lang="en-US" smtClean="0"/>
              <a:t>‹#›</a:t>
            </a:fld>
            <a:endParaRPr lang="en-US"/>
          </a:p>
        </p:txBody>
      </p:sp>
    </p:spTree>
    <p:extLst>
      <p:ext uri="{BB962C8B-B14F-4D97-AF65-F5344CB8AC3E}">
        <p14:creationId xmlns:p14="http://schemas.microsoft.com/office/powerpoint/2010/main" val="3392592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1" y="389467"/>
            <a:ext cx="2366010" cy="619929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54381" y="389467"/>
            <a:ext cx="6960870"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F4F2FE-1BC8-4BF7-AE61-556EC07E325F}"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E8332-6D81-4337-8A3B-9F0E58F9AA0E}" type="slidenum">
              <a:rPr lang="en-US" smtClean="0"/>
              <a:t>‹#›</a:t>
            </a:fld>
            <a:endParaRPr lang="en-US"/>
          </a:p>
        </p:txBody>
      </p:sp>
    </p:spTree>
    <p:extLst>
      <p:ext uri="{BB962C8B-B14F-4D97-AF65-F5344CB8AC3E}">
        <p14:creationId xmlns:p14="http://schemas.microsoft.com/office/powerpoint/2010/main" val="1100309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F4F2FE-1BC8-4BF7-AE61-556EC07E325F}"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E8332-6D81-4337-8A3B-9F0E58F9AA0E}" type="slidenum">
              <a:rPr lang="en-US" smtClean="0"/>
              <a:t>‹#›</a:t>
            </a:fld>
            <a:endParaRPr lang="en-US"/>
          </a:p>
        </p:txBody>
      </p:sp>
    </p:spTree>
    <p:extLst>
      <p:ext uri="{BB962C8B-B14F-4D97-AF65-F5344CB8AC3E}">
        <p14:creationId xmlns:p14="http://schemas.microsoft.com/office/powerpoint/2010/main" val="269519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6" y="1823722"/>
            <a:ext cx="9464040" cy="3042919"/>
          </a:xfrm>
        </p:spPr>
        <p:txBody>
          <a:bodyPr anchor="b"/>
          <a:lstStyle>
            <a:lvl1pPr>
              <a:defRPr sz="6400"/>
            </a:lvl1pPr>
          </a:lstStyle>
          <a:p>
            <a:r>
              <a:rPr lang="en-US"/>
              <a:t>Click to edit Master title style</a:t>
            </a:r>
            <a:endParaRPr lang="en-US" dirty="0"/>
          </a:p>
        </p:txBody>
      </p:sp>
      <p:sp>
        <p:nvSpPr>
          <p:cNvPr id="3" name="Text Placeholder 2"/>
          <p:cNvSpPr>
            <a:spLocks noGrp="1"/>
          </p:cNvSpPr>
          <p:nvPr>
            <p:ph type="body" idx="1"/>
          </p:nvPr>
        </p:nvSpPr>
        <p:spPr>
          <a:xfrm>
            <a:off x="748666" y="4895429"/>
            <a:ext cx="9464040" cy="1600199"/>
          </a:xfrm>
        </p:spPr>
        <p:txBody>
          <a:bodyPr/>
          <a:lstStyle>
            <a:lvl1pPr marL="0" indent="0">
              <a:buNone/>
              <a:defRPr sz="2560">
                <a:solidFill>
                  <a:schemeClr val="tx1"/>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F4F2FE-1BC8-4BF7-AE61-556EC07E325F}"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E8332-6D81-4337-8A3B-9F0E58F9AA0E}" type="slidenum">
              <a:rPr lang="en-US" smtClean="0"/>
              <a:t>‹#›</a:t>
            </a:fld>
            <a:endParaRPr lang="en-US"/>
          </a:p>
        </p:txBody>
      </p:sp>
    </p:spTree>
    <p:extLst>
      <p:ext uri="{BB962C8B-B14F-4D97-AF65-F5344CB8AC3E}">
        <p14:creationId xmlns:p14="http://schemas.microsoft.com/office/powerpoint/2010/main" val="1747442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4380" y="1947333"/>
            <a:ext cx="466344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54980" y="1947333"/>
            <a:ext cx="466344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F4F2FE-1BC8-4BF7-AE61-556EC07E325F}" type="datetimeFigureOut">
              <a:rPr lang="en-US" smtClean="0"/>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E8332-6D81-4337-8A3B-9F0E58F9AA0E}" type="slidenum">
              <a:rPr lang="en-US" smtClean="0"/>
              <a:t>‹#›</a:t>
            </a:fld>
            <a:endParaRPr lang="en-US"/>
          </a:p>
        </p:txBody>
      </p:sp>
    </p:spTree>
    <p:extLst>
      <p:ext uri="{BB962C8B-B14F-4D97-AF65-F5344CB8AC3E}">
        <p14:creationId xmlns:p14="http://schemas.microsoft.com/office/powerpoint/2010/main" val="2425019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89468"/>
            <a:ext cx="9464040" cy="14139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755810" y="1793241"/>
            <a:ext cx="4642008"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p:cNvSpPr>
            <a:spLocks noGrp="1"/>
          </p:cNvSpPr>
          <p:nvPr>
            <p:ph sz="half" idx="2"/>
          </p:nvPr>
        </p:nvSpPr>
        <p:spPr>
          <a:xfrm>
            <a:off x="755810" y="2672080"/>
            <a:ext cx="4642008"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54981" y="1793241"/>
            <a:ext cx="4664869"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p:cNvSpPr>
            <a:spLocks noGrp="1"/>
          </p:cNvSpPr>
          <p:nvPr>
            <p:ph sz="quarter" idx="4"/>
          </p:nvPr>
        </p:nvSpPr>
        <p:spPr>
          <a:xfrm>
            <a:off x="5554981" y="2672080"/>
            <a:ext cx="4664869"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F4F2FE-1BC8-4BF7-AE61-556EC07E325F}" type="datetimeFigureOut">
              <a:rPr lang="en-US" smtClean="0"/>
              <a:t>11/17/2019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E8332-6D81-4337-8A3B-9F0E58F9AA0E}" type="slidenum">
              <a:rPr lang="en-US" smtClean="0"/>
              <a:t>‹#›</a:t>
            </a:fld>
            <a:endParaRPr lang="en-US"/>
          </a:p>
        </p:txBody>
      </p:sp>
    </p:spTree>
    <p:extLst>
      <p:ext uri="{BB962C8B-B14F-4D97-AF65-F5344CB8AC3E}">
        <p14:creationId xmlns:p14="http://schemas.microsoft.com/office/powerpoint/2010/main" val="298784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F4F2FE-1BC8-4BF7-AE61-556EC07E325F}" type="datetimeFigureOut">
              <a:rPr lang="en-US" smtClean="0"/>
              <a:t>11/17/2019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E8332-6D81-4337-8A3B-9F0E58F9AA0E}" type="slidenum">
              <a:rPr lang="en-US" smtClean="0"/>
              <a:t>‹#›</a:t>
            </a:fld>
            <a:endParaRPr lang="en-US"/>
          </a:p>
        </p:txBody>
      </p:sp>
    </p:spTree>
    <p:extLst>
      <p:ext uri="{BB962C8B-B14F-4D97-AF65-F5344CB8AC3E}">
        <p14:creationId xmlns:p14="http://schemas.microsoft.com/office/powerpoint/2010/main" val="726902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4F2FE-1BC8-4BF7-AE61-556EC07E325F}" type="datetimeFigureOut">
              <a:rPr lang="en-US" smtClean="0"/>
              <a:t>11/17/2019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E8332-6D81-4337-8A3B-9F0E58F9AA0E}" type="slidenum">
              <a:rPr lang="en-US" smtClean="0"/>
              <a:t>‹#›</a:t>
            </a:fld>
            <a:endParaRPr lang="en-US"/>
          </a:p>
        </p:txBody>
      </p:sp>
    </p:spTree>
    <p:extLst>
      <p:ext uri="{BB962C8B-B14F-4D97-AF65-F5344CB8AC3E}">
        <p14:creationId xmlns:p14="http://schemas.microsoft.com/office/powerpoint/2010/main" val="137861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09" y="487680"/>
            <a:ext cx="3539014" cy="1706880"/>
          </a:xfrm>
        </p:spPr>
        <p:txBody>
          <a:bodyPr anchor="b"/>
          <a:lstStyle>
            <a:lvl1pPr>
              <a:defRPr sz="3413"/>
            </a:lvl1pPr>
          </a:lstStyle>
          <a:p>
            <a:r>
              <a:rPr lang="en-US"/>
              <a:t>Click to edit Master title style</a:t>
            </a:r>
            <a:endParaRPr lang="en-US" dirty="0"/>
          </a:p>
        </p:txBody>
      </p:sp>
      <p:sp>
        <p:nvSpPr>
          <p:cNvPr id="3" name="Content Placeholder 2"/>
          <p:cNvSpPr>
            <a:spLocks noGrp="1"/>
          </p:cNvSpPr>
          <p:nvPr>
            <p:ph idx="1"/>
          </p:nvPr>
        </p:nvSpPr>
        <p:spPr>
          <a:xfrm>
            <a:off x="4664869" y="1053255"/>
            <a:ext cx="5554980" cy="5198533"/>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55809" y="2194560"/>
            <a:ext cx="3539014"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F4F2FE-1BC8-4BF7-AE61-556EC07E325F}" type="datetimeFigureOut">
              <a:rPr lang="en-US" smtClean="0"/>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E8332-6D81-4337-8A3B-9F0E58F9AA0E}" type="slidenum">
              <a:rPr lang="en-US" smtClean="0"/>
              <a:t>‹#›</a:t>
            </a:fld>
            <a:endParaRPr lang="en-US"/>
          </a:p>
        </p:txBody>
      </p:sp>
    </p:spTree>
    <p:extLst>
      <p:ext uri="{BB962C8B-B14F-4D97-AF65-F5344CB8AC3E}">
        <p14:creationId xmlns:p14="http://schemas.microsoft.com/office/powerpoint/2010/main" val="2574113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09" y="487680"/>
            <a:ext cx="3539014" cy="1706880"/>
          </a:xfrm>
        </p:spPr>
        <p:txBody>
          <a:bodyPr anchor="b"/>
          <a:lstStyle>
            <a:lvl1pPr>
              <a:defRPr sz="3413"/>
            </a:lvl1pPr>
          </a:lstStyle>
          <a:p>
            <a:r>
              <a:rPr lang="en-US"/>
              <a:t>Click to edit Master title style</a:t>
            </a:r>
            <a:endParaRPr lang="en-US" dirty="0"/>
          </a:p>
        </p:txBody>
      </p:sp>
      <p:sp>
        <p:nvSpPr>
          <p:cNvPr id="3" name="Picture Placeholder 2"/>
          <p:cNvSpPr>
            <a:spLocks noGrp="1" noChangeAspect="1"/>
          </p:cNvSpPr>
          <p:nvPr>
            <p:ph type="pic" idx="1"/>
          </p:nvPr>
        </p:nvSpPr>
        <p:spPr>
          <a:xfrm>
            <a:off x="4664869" y="1053255"/>
            <a:ext cx="5554980" cy="5198533"/>
          </a:xfrm>
        </p:spPr>
        <p:txBody>
          <a:bodyPr anchor="t"/>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a:t>Click icon to add picture</a:t>
            </a:r>
            <a:endParaRPr lang="en-US" dirty="0"/>
          </a:p>
        </p:txBody>
      </p:sp>
      <p:sp>
        <p:nvSpPr>
          <p:cNvPr id="4" name="Text Placeholder 3"/>
          <p:cNvSpPr>
            <a:spLocks noGrp="1"/>
          </p:cNvSpPr>
          <p:nvPr>
            <p:ph type="body" sz="half" idx="2"/>
          </p:nvPr>
        </p:nvSpPr>
        <p:spPr>
          <a:xfrm>
            <a:off x="755809" y="2194560"/>
            <a:ext cx="3539014"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F4F2FE-1BC8-4BF7-AE61-556EC07E325F}" type="datetimeFigureOut">
              <a:rPr lang="en-US" smtClean="0"/>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E8332-6D81-4337-8A3B-9F0E58F9AA0E}" type="slidenum">
              <a:rPr lang="en-US" smtClean="0"/>
              <a:t>‹#›</a:t>
            </a:fld>
            <a:endParaRPr lang="en-US"/>
          </a:p>
        </p:txBody>
      </p:sp>
    </p:spTree>
    <p:extLst>
      <p:ext uri="{BB962C8B-B14F-4D97-AF65-F5344CB8AC3E}">
        <p14:creationId xmlns:p14="http://schemas.microsoft.com/office/powerpoint/2010/main" val="508397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389468"/>
            <a:ext cx="9464040" cy="14139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54380" y="1947333"/>
            <a:ext cx="9464040"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4380" y="6780108"/>
            <a:ext cx="2468880" cy="389467"/>
          </a:xfrm>
          <a:prstGeom prst="rect">
            <a:avLst/>
          </a:prstGeom>
        </p:spPr>
        <p:txBody>
          <a:bodyPr vert="horz" lIns="91440" tIns="45720" rIns="91440" bIns="45720" rtlCol="0" anchor="ctr"/>
          <a:lstStyle>
            <a:lvl1pPr algn="l">
              <a:defRPr sz="1280">
                <a:solidFill>
                  <a:schemeClr val="tx1">
                    <a:tint val="75000"/>
                  </a:schemeClr>
                </a:solidFill>
              </a:defRPr>
            </a:lvl1pPr>
          </a:lstStyle>
          <a:p>
            <a:fld id="{91F4F2FE-1BC8-4BF7-AE61-556EC07E325F}" type="datetimeFigureOut">
              <a:rPr lang="en-US" smtClean="0"/>
              <a:t>11/17/2019</a:t>
            </a:fld>
            <a:endParaRPr lang="en-US"/>
          </a:p>
        </p:txBody>
      </p:sp>
      <p:sp>
        <p:nvSpPr>
          <p:cNvPr id="5" name="Footer Placeholder 4"/>
          <p:cNvSpPr>
            <a:spLocks noGrp="1"/>
          </p:cNvSpPr>
          <p:nvPr>
            <p:ph type="ftr" sz="quarter" idx="3"/>
          </p:nvPr>
        </p:nvSpPr>
        <p:spPr>
          <a:xfrm>
            <a:off x="3634740" y="6780108"/>
            <a:ext cx="3703320" cy="389467"/>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49540" y="6780108"/>
            <a:ext cx="2468880"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BA2E8332-6D81-4337-8A3B-9F0E58F9AA0E}" type="slidenum">
              <a:rPr lang="en-US" smtClean="0"/>
              <a:t>‹#›</a:t>
            </a:fld>
            <a:endParaRPr lang="en-US"/>
          </a:p>
        </p:txBody>
      </p:sp>
    </p:spTree>
    <p:extLst>
      <p:ext uri="{BB962C8B-B14F-4D97-AF65-F5344CB8AC3E}">
        <p14:creationId xmlns:p14="http://schemas.microsoft.com/office/powerpoint/2010/main" val="142077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39.png"/><Relationship Id="rId3" Type="http://schemas.openxmlformats.org/officeDocument/2006/relationships/image" Target="../media/image5.jpg"/><Relationship Id="rId7" Type="http://schemas.openxmlformats.org/officeDocument/2006/relationships/image" Target="../media/image34.jpg"/><Relationship Id="rId12" Type="http://schemas.openxmlformats.org/officeDocument/2006/relationships/image" Target="../media/image38.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3.jpg"/><Relationship Id="rId11" Type="http://schemas.openxmlformats.org/officeDocument/2006/relationships/image" Target="../media/image37.png"/><Relationship Id="rId5" Type="http://schemas.openxmlformats.org/officeDocument/2006/relationships/image" Target="../media/image8.jpg"/><Relationship Id="rId10" Type="http://schemas.openxmlformats.org/officeDocument/2006/relationships/image" Target="../media/image36.png"/><Relationship Id="rId4" Type="http://schemas.openxmlformats.org/officeDocument/2006/relationships/image" Target="../media/image7.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7.xml"/><Relationship Id="rId4" Type="http://schemas.openxmlformats.org/officeDocument/2006/relationships/image" Target="../media/image43.jpg"/></Relationships>
</file>

<file path=ppt/slides/_rels/slide1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 Id="rId5" Type="http://schemas.openxmlformats.org/officeDocument/2006/relationships/image" Target="../media/image47.jpg"/><Relationship Id="rId4" Type="http://schemas.openxmlformats.org/officeDocument/2006/relationships/image" Target="../media/image46.jpg"/></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A1D1A651-EA3F-4C54-97B3-3DE6F98E11D7}"/>
              </a:ext>
            </a:extLst>
          </p:cNvPr>
          <p:cNvSpPr/>
          <p:nvPr/>
        </p:nvSpPr>
        <p:spPr>
          <a:xfrm>
            <a:off x="0" y="0"/>
            <a:ext cx="10972800" cy="7315200"/>
          </a:xfrm>
          <a:prstGeom prst="frame">
            <a:avLst>
              <a:gd name="adj1" fmla="val 2692"/>
            </a:avLst>
          </a:prstGeom>
          <a:gradFill flip="none" rotWithShape="1">
            <a:gsLst>
              <a:gs pos="82000">
                <a:srgbClr val="00B0F0"/>
              </a:gs>
              <a:gs pos="86000">
                <a:srgbClr val="FFFF00"/>
              </a:gs>
              <a:gs pos="88000">
                <a:srgbClr val="FF0000"/>
              </a:gs>
            </a:gsLst>
            <a:path path="circle">
              <a:fillToRect l="50000" t="130000" r="50000" b="-30000"/>
            </a:path>
            <a:tileRect/>
          </a:gra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a:extLst>
              <a:ext uri="{FF2B5EF4-FFF2-40B4-BE49-F238E27FC236}">
                <a16:creationId xmlns:a16="http://schemas.microsoft.com/office/drawing/2014/main" id="{1B4CC634-8138-400B-88B2-8216FE1AAB78}"/>
              </a:ext>
            </a:extLst>
          </p:cNvPr>
          <p:cNvSpPr txBox="1"/>
          <p:nvPr/>
        </p:nvSpPr>
        <p:spPr>
          <a:xfrm>
            <a:off x="759655" y="879230"/>
            <a:ext cx="9383151" cy="5556739"/>
          </a:xfrm>
          <a:prstGeom prst="rect">
            <a:avLst/>
          </a:prstGeom>
          <a:noFill/>
        </p:spPr>
        <p:txBody>
          <a:bodyPr wrap="square" rtlCol="0">
            <a:prstTxWarp prst="textArchUpPour">
              <a:avLst/>
            </a:prstTxWarp>
            <a:spAutoFit/>
          </a:bodyPr>
          <a:lstStyle/>
          <a:p>
            <a:pPr algn="ctr"/>
            <a:r>
              <a:rPr lang="en-US" sz="6600" b="1" dirty="0" err="1">
                <a:ln>
                  <a:solidFill>
                    <a:srgbClr val="C00000"/>
                  </a:solidFill>
                </a:ln>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আজকের</a:t>
            </a:r>
            <a:r>
              <a:rPr lang="en-US" sz="6600" b="1" dirty="0">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 </a:t>
            </a:r>
            <a:r>
              <a:rPr lang="en-US" sz="6600" b="1" dirty="0" err="1">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ক্লাসে</a:t>
            </a:r>
            <a:r>
              <a:rPr lang="en-US" sz="6600" b="1" dirty="0">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 </a:t>
            </a:r>
            <a:r>
              <a:rPr lang="en-US" sz="6600" b="1" dirty="0" err="1">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সবাইকে</a:t>
            </a:r>
            <a:r>
              <a:rPr lang="en-US" sz="6600" b="1" dirty="0">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 </a:t>
            </a:r>
            <a:r>
              <a:rPr lang="en-US" sz="6600" b="1" dirty="0" err="1">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শুভেচ্ছা</a:t>
            </a:r>
            <a:endParaRPr lang="en-US" sz="6600" b="1" dirty="0">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endParaRPr>
          </a:p>
        </p:txBody>
      </p:sp>
      <p:pic>
        <p:nvPicPr>
          <p:cNvPr id="4" name="Picture 3" descr="group-of-fruits-and-vegetables.jpg">
            <a:extLst>
              <a:ext uri="{FF2B5EF4-FFF2-40B4-BE49-F238E27FC236}">
                <a16:creationId xmlns:a16="http://schemas.microsoft.com/office/drawing/2014/main" id="{71DB504E-B7C2-4D3B-A92C-B113B78AD7F5}"/>
              </a:ext>
            </a:extLst>
          </p:cNvPr>
          <p:cNvPicPr>
            <a:picLocks noChangeAspect="1"/>
          </p:cNvPicPr>
          <p:nvPr/>
        </p:nvPicPr>
        <p:blipFill>
          <a:blip r:embed="rId3" cstate="print"/>
          <a:stretch>
            <a:fillRect/>
          </a:stretch>
        </p:blipFill>
        <p:spPr>
          <a:xfrm>
            <a:off x="2890331" y="3269626"/>
            <a:ext cx="5192138" cy="3166343"/>
          </a:xfrm>
          <a:prstGeom prst="rect">
            <a:avLst/>
          </a:prstGeom>
        </p:spPr>
      </p:pic>
    </p:spTree>
    <p:extLst>
      <p:ext uri="{BB962C8B-B14F-4D97-AF65-F5344CB8AC3E}">
        <p14:creationId xmlns:p14="http://schemas.microsoft.com/office/powerpoint/2010/main" val="122098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3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A887638-167E-4835-A2A2-FA9E811779F0}"/>
              </a:ext>
            </a:extLst>
          </p:cNvPr>
          <p:cNvSpPr/>
          <p:nvPr/>
        </p:nvSpPr>
        <p:spPr>
          <a:xfrm>
            <a:off x="0" y="0"/>
            <a:ext cx="10972800" cy="7315200"/>
          </a:xfrm>
          <a:prstGeom prst="frame">
            <a:avLst>
              <a:gd name="adj1" fmla="val 2692"/>
            </a:avLst>
          </a:prstGeom>
          <a:gradFill flip="none" rotWithShape="1">
            <a:gsLst>
              <a:gs pos="82000">
                <a:srgbClr val="00B0F0"/>
              </a:gs>
              <a:gs pos="86000">
                <a:srgbClr val="FFFF00"/>
              </a:gs>
              <a:gs pos="88000">
                <a:srgbClr val="FF0000"/>
              </a:gs>
            </a:gsLst>
            <a:path path="circle">
              <a:fillToRect l="50000" t="130000" r="50000" b="-30000"/>
            </a:path>
            <a:tileRect/>
          </a:gra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 name="Picture 2">
            <a:extLst>
              <a:ext uri="{FF2B5EF4-FFF2-40B4-BE49-F238E27FC236}">
                <a16:creationId xmlns:a16="http://schemas.microsoft.com/office/drawing/2014/main" id="{D591F29E-D2F7-4205-94D4-52E0223C22F1}"/>
              </a:ext>
            </a:extLst>
          </p:cNvPr>
          <p:cNvPicPr>
            <a:picLocks noChangeAspect="1"/>
          </p:cNvPicPr>
          <p:nvPr/>
        </p:nvPicPr>
        <p:blipFill rotWithShape="1">
          <a:blip r:embed="rId2"/>
          <a:srcRect l="11931" t="4972" r="10482" b="7014"/>
          <a:stretch/>
        </p:blipFill>
        <p:spPr>
          <a:xfrm>
            <a:off x="501068" y="1646453"/>
            <a:ext cx="1755894" cy="2191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E5114DB0-557B-440B-9E07-A83EA307613F}"/>
              </a:ext>
            </a:extLst>
          </p:cNvPr>
          <p:cNvPicPr>
            <a:picLocks noChangeAspect="1"/>
          </p:cNvPicPr>
          <p:nvPr/>
        </p:nvPicPr>
        <p:blipFill rotWithShape="1">
          <a:blip r:embed="rId3"/>
          <a:srcRect l="3938" t="3370" r="7567" b="4625"/>
          <a:stretch/>
        </p:blipFill>
        <p:spPr>
          <a:xfrm>
            <a:off x="2591022" y="1646453"/>
            <a:ext cx="1755894" cy="2191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4319BA37-763B-42B8-91DD-0E3D368ED1EB}"/>
              </a:ext>
            </a:extLst>
          </p:cNvPr>
          <p:cNvPicPr>
            <a:picLocks noChangeAspect="1"/>
          </p:cNvPicPr>
          <p:nvPr/>
        </p:nvPicPr>
        <p:blipFill rotWithShape="1">
          <a:blip r:embed="rId4"/>
          <a:srcRect l="14182" t="4786" r="7478" b="3581"/>
          <a:stretch/>
        </p:blipFill>
        <p:spPr>
          <a:xfrm>
            <a:off x="4746207" y="1678337"/>
            <a:ext cx="1755894" cy="2191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2AB43EAC-671C-42DB-88E9-779EAB890C40}"/>
              </a:ext>
            </a:extLst>
          </p:cNvPr>
          <p:cNvPicPr>
            <a:picLocks noChangeAspect="1"/>
          </p:cNvPicPr>
          <p:nvPr/>
        </p:nvPicPr>
        <p:blipFill rotWithShape="1">
          <a:blip r:embed="rId5"/>
          <a:srcRect l="10012" t="9673" r="18037" b="15560"/>
          <a:stretch/>
        </p:blipFill>
        <p:spPr>
          <a:xfrm>
            <a:off x="6844348" y="1659638"/>
            <a:ext cx="1755894" cy="2191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42042CC0-7813-4E60-AEDF-B9C29C60A7FB}"/>
              </a:ext>
            </a:extLst>
          </p:cNvPr>
          <p:cNvPicPr>
            <a:picLocks noChangeAspect="1"/>
          </p:cNvPicPr>
          <p:nvPr/>
        </p:nvPicPr>
        <p:blipFill rotWithShape="1">
          <a:blip r:embed="rId6"/>
          <a:srcRect l="10356" t="5685" r="13276" b="10754"/>
          <a:stretch/>
        </p:blipFill>
        <p:spPr>
          <a:xfrm>
            <a:off x="8888939" y="1628417"/>
            <a:ext cx="1741614" cy="2152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F4C93C51-99AF-4CEC-B043-71B598768BA4}"/>
              </a:ext>
            </a:extLst>
          </p:cNvPr>
          <p:cNvSpPr/>
          <p:nvPr/>
        </p:nvSpPr>
        <p:spPr>
          <a:xfrm>
            <a:off x="7107475" y="4011649"/>
            <a:ext cx="1229640" cy="461665"/>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bn-IN" sz="2400" b="1" dirty="0">
                <a:latin typeface="NikoshBAN" panose="02000000000000000000" pitchFamily="2" charset="0"/>
                <a:cs typeface="NikoshBAN" panose="02000000000000000000" pitchFamily="2" charset="0"/>
              </a:rPr>
              <a:t>ফল</a:t>
            </a:r>
            <a:endParaRPr lang="en-US" sz="2400" dirty="0"/>
          </a:p>
        </p:txBody>
      </p:sp>
      <p:sp>
        <p:nvSpPr>
          <p:cNvPr id="9" name="Rectangle 8">
            <a:extLst>
              <a:ext uri="{FF2B5EF4-FFF2-40B4-BE49-F238E27FC236}">
                <a16:creationId xmlns:a16="http://schemas.microsoft.com/office/drawing/2014/main" id="{119BD478-0632-49A4-BCB5-DA26DF0C264D}"/>
              </a:ext>
            </a:extLst>
          </p:cNvPr>
          <p:cNvSpPr/>
          <p:nvPr/>
        </p:nvSpPr>
        <p:spPr>
          <a:xfrm>
            <a:off x="9211427" y="3947348"/>
            <a:ext cx="1096637" cy="461665"/>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bn-IN" sz="2400" b="1" dirty="0">
                <a:latin typeface="NikoshBAN" panose="02000000000000000000" pitchFamily="2" charset="0"/>
                <a:cs typeface="NikoshBAN" panose="02000000000000000000" pitchFamily="2" charset="0"/>
              </a:rPr>
              <a:t>বীজ </a:t>
            </a:r>
            <a:endParaRPr lang="en-US" sz="2400" dirty="0"/>
          </a:p>
        </p:txBody>
      </p:sp>
      <p:sp>
        <p:nvSpPr>
          <p:cNvPr id="10" name="TextBox 9">
            <a:extLst>
              <a:ext uri="{FF2B5EF4-FFF2-40B4-BE49-F238E27FC236}">
                <a16:creationId xmlns:a16="http://schemas.microsoft.com/office/drawing/2014/main" id="{C3AFA593-A6A1-4E6D-A2D7-91F80E35CDA8}"/>
              </a:ext>
            </a:extLst>
          </p:cNvPr>
          <p:cNvSpPr txBox="1"/>
          <p:nvPr/>
        </p:nvSpPr>
        <p:spPr>
          <a:xfrm>
            <a:off x="226494" y="5229791"/>
            <a:ext cx="10141131" cy="1200329"/>
          </a:xfrm>
          <a:prstGeom prst="rect">
            <a:avLst/>
          </a:prstGeom>
          <a:noFill/>
        </p:spPr>
        <p:txBody>
          <a:bodyPr wrap="square" rtlCol="0">
            <a:spAutoFit/>
          </a:bodyPr>
          <a:lstStyle/>
          <a:p>
            <a:pPr marL="457200" indent="-457200" algn="ctr">
              <a:buFont typeface="Wingdings" panose="05000000000000000000" pitchFamily="2" charset="2"/>
              <a:buChar char="q"/>
            </a:pPr>
            <a:r>
              <a:rPr lang="bn-IN" sz="3600" b="1" dirty="0">
                <a:latin typeface="NikoshBAN" panose="02000000000000000000" pitchFamily="2" charset="0"/>
                <a:cs typeface="NikoshBAN" panose="02000000000000000000" pitchFamily="2" charset="0"/>
              </a:rPr>
              <a:t>গাছের সবুজ পাতা, কচি ডগা, হলুদ ও সবুজ বর্ণের সবজি, ফল ও বীজ ইত্যাদি অংশে ভিটামিন থাকে।</a:t>
            </a:r>
            <a:r>
              <a:rPr lang="bn-IN" sz="2800" b="1" dirty="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D7B95208-52AA-4F20-9B0A-B25894E8D9F1}"/>
              </a:ext>
            </a:extLst>
          </p:cNvPr>
          <p:cNvSpPr txBox="1"/>
          <p:nvPr/>
        </p:nvSpPr>
        <p:spPr>
          <a:xfrm>
            <a:off x="4346916" y="295423"/>
            <a:ext cx="3094893" cy="707886"/>
          </a:xfrm>
          <a:prstGeom prst="rect">
            <a:avLst/>
          </a:prstGeom>
          <a:solidFill>
            <a:schemeClr val="accent4">
              <a:lumMod val="40000"/>
              <a:lumOff val="60000"/>
            </a:schemeClr>
          </a:solidFill>
          <a:ln w="38100">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IN" sz="4000" dirty="0">
                <a:effectLst>
                  <a:glow rad="63500">
                    <a:schemeClr val="accent2">
                      <a:satMod val="175000"/>
                      <a:alpha val="40000"/>
                    </a:schemeClr>
                  </a:glow>
                </a:effectLst>
                <a:latin typeface="NikoshBAN" panose="02000000000000000000" pitchFamily="2" charset="0"/>
                <a:cs typeface="NikoshBAN" panose="02000000000000000000" pitchFamily="2" charset="0"/>
              </a:rPr>
              <a:t>ভিটামিনের উৎস </a:t>
            </a:r>
            <a:endParaRPr lang="en-US" sz="4000" dirty="0">
              <a:effectLst>
                <a:glow rad="635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12" name="Rectangle 11">
            <a:extLst>
              <a:ext uri="{FF2B5EF4-FFF2-40B4-BE49-F238E27FC236}">
                <a16:creationId xmlns:a16="http://schemas.microsoft.com/office/drawing/2014/main" id="{83D00132-9606-45FE-8A2F-350094719249}"/>
              </a:ext>
            </a:extLst>
          </p:cNvPr>
          <p:cNvSpPr/>
          <p:nvPr/>
        </p:nvSpPr>
        <p:spPr>
          <a:xfrm>
            <a:off x="489422" y="3971288"/>
            <a:ext cx="1755895" cy="830997"/>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bn-IN" sz="2400" b="1" dirty="0">
                <a:latin typeface="NikoshBAN" panose="02000000000000000000" pitchFamily="2" charset="0"/>
                <a:cs typeface="NikoshBAN" panose="02000000000000000000" pitchFamily="2" charset="0"/>
              </a:rPr>
              <a:t>গাছের সবুজ পাতা</a:t>
            </a:r>
            <a:endParaRPr lang="en-US" sz="2400" dirty="0"/>
          </a:p>
        </p:txBody>
      </p:sp>
      <p:sp>
        <p:nvSpPr>
          <p:cNvPr id="13" name="Rectangle 12">
            <a:extLst>
              <a:ext uri="{FF2B5EF4-FFF2-40B4-BE49-F238E27FC236}">
                <a16:creationId xmlns:a16="http://schemas.microsoft.com/office/drawing/2014/main" id="{EB480AC1-DB1D-4DF6-AA01-3B5BE5AA3199}"/>
              </a:ext>
            </a:extLst>
          </p:cNvPr>
          <p:cNvSpPr/>
          <p:nvPr/>
        </p:nvSpPr>
        <p:spPr>
          <a:xfrm>
            <a:off x="2865784" y="3971288"/>
            <a:ext cx="1275049" cy="461665"/>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bn-IN" sz="2400" b="1" dirty="0">
                <a:latin typeface="NikoshBAN" panose="02000000000000000000" pitchFamily="2" charset="0"/>
                <a:cs typeface="NikoshBAN" panose="02000000000000000000" pitchFamily="2" charset="0"/>
              </a:rPr>
              <a:t>কচি ডগা</a:t>
            </a:r>
            <a:endParaRPr lang="en-US" sz="2400" dirty="0"/>
          </a:p>
        </p:txBody>
      </p:sp>
      <p:sp>
        <p:nvSpPr>
          <p:cNvPr id="14" name="Rectangle 13">
            <a:extLst>
              <a:ext uri="{FF2B5EF4-FFF2-40B4-BE49-F238E27FC236}">
                <a16:creationId xmlns:a16="http://schemas.microsoft.com/office/drawing/2014/main" id="{0B0C3DF6-3DAC-41B6-9CA2-41F07484EDB5}"/>
              </a:ext>
            </a:extLst>
          </p:cNvPr>
          <p:cNvSpPr/>
          <p:nvPr/>
        </p:nvSpPr>
        <p:spPr>
          <a:xfrm>
            <a:off x="4881002" y="3971288"/>
            <a:ext cx="1486304" cy="830997"/>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bn-IN" sz="2400" b="1" dirty="0">
                <a:latin typeface="NikoshBAN" panose="02000000000000000000" pitchFamily="2" charset="0"/>
                <a:cs typeface="NikoshBAN" panose="02000000000000000000" pitchFamily="2" charset="0"/>
              </a:rPr>
              <a:t>হলুদ ও সবুজ </a:t>
            </a:r>
            <a:endParaRPr lang="en-US" sz="2400" b="1" dirty="0">
              <a:latin typeface="NikoshBAN" panose="02000000000000000000" pitchFamily="2" charset="0"/>
              <a:cs typeface="NikoshBAN" panose="02000000000000000000" pitchFamily="2" charset="0"/>
            </a:endParaRPr>
          </a:p>
          <a:p>
            <a:r>
              <a:rPr lang="bn-IN" sz="2400" b="1" dirty="0">
                <a:latin typeface="NikoshBAN" panose="02000000000000000000" pitchFamily="2" charset="0"/>
                <a:cs typeface="NikoshBAN" panose="02000000000000000000" pitchFamily="2" charset="0"/>
              </a:rPr>
              <a:t>বর্ণের সবজি</a:t>
            </a:r>
            <a:endParaRPr lang="en-US" sz="2400" dirty="0"/>
          </a:p>
        </p:txBody>
      </p:sp>
    </p:spTree>
    <p:extLst>
      <p:ext uri="{BB962C8B-B14F-4D97-AF65-F5344CB8AC3E}">
        <p14:creationId xmlns:p14="http://schemas.microsoft.com/office/powerpoint/2010/main" val="19587396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1000"/>
                                        <p:tgtEl>
                                          <p:spTgt spid="11"/>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1000"/>
                                        <p:tgtEl>
                                          <p:spTgt spid="3"/>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1000"/>
                                        <p:tgtEl>
                                          <p:spTgt spid="12"/>
                                        </p:tgtEl>
                                      </p:cBhvr>
                                    </p:animEffect>
                                  </p:childTnLst>
                                </p:cTn>
                              </p:par>
                            </p:childTnLst>
                          </p:cTn>
                        </p:par>
                        <p:par>
                          <p:cTn id="16" fill="hold">
                            <p:stCondLst>
                              <p:cond delay="3000"/>
                            </p:stCondLst>
                            <p:childTnLst>
                              <p:par>
                                <p:cTn id="17" presetID="6"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1000"/>
                                        <p:tgtEl>
                                          <p:spTgt spid="4"/>
                                        </p:tgtEl>
                                      </p:cBhvr>
                                    </p:animEffect>
                                  </p:childTnLst>
                                </p:cTn>
                              </p:par>
                            </p:childTnLst>
                          </p:cTn>
                        </p:par>
                        <p:par>
                          <p:cTn id="20" fill="hold">
                            <p:stCondLst>
                              <p:cond delay="4000"/>
                            </p:stCondLst>
                            <p:childTnLst>
                              <p:par>
                                <p:cTn id="21" presetID="6"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1000"/>
                                        <p:tgtEl>
                                          <p:spTgt spid="13"/>
                                        </p:tgtEl>
                                      </p:cBhvr>
                                    </p:animEffect>
                                  </p:childTnLst>
                                </p:cTn>
                              </p:par>
                            </p:childTnLst>
                          </p:cTn>
                        </p:par>
                        <p:par>
                          <p:cTn id="24" fill="hold">
                            <p:stCondLst>
                              <p:cond delay="5000"/>
                            </p:stCondLst>
                            <p:childTnLst>
                              <p:par>
                                <p:cTn id="25" presetID="6"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1000"/>
                                        <p:tgtEl>
                                          <p:spTgt spid="5"/>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1000"/>
                                        <p:tgtEl>
                                          <p:spTgt spid="14"/>
                                        </p:tgtEl>
                                      </p:cBhvr>
                                    </p:animEffect>
                                  </p:childTnLst>
                                </p:cTn>
                              </p:par>
                            </p:childTnLst>
                          </p:cTn>
                        </p:par>
                        <p:par>
                          <p:cTn id="32" fill="hold">
                            <p:stCondLst>
                              <p:cond delay="7000"/>
                            </p:stCondLst>
                            <p:childTnLst>
                              <p:par>
                                <p:cTn id="33" presetID="6" presetClass="entr" presetSubtype="16"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1000"/>
                                        <p:tgtEl>
                                          <p:spTgt spid="6"/>
                                        </p:tgtEl>
                                      </p:cBhvr>
                                    </p:animEffect>
                                  </p:childTnLst>
                                </p:cTn>
                              </p:par>
                            </p:childTnLst>
                          </p:cTn>
                        </p:par>
                        <p:par>
                          <p:cTn id="36" fill="hold">
                            <p:stCondLst>
                              <p:cond delay="8000"/>
                            </p:stCondLst>
                            <p:childTnLst>
                              <p:par>
                                <p:cTn id="37" presetID="6"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1000"/>
                                        <p:tgtEl>
                                          <p:spTgt spid="8"/>
                                        </p:tgtEl>
                                      </p:cBhvr>
                                    </p:animEffect>
                                  </p:childTnLst>
                                </p:cTn>
                              </p:par>
                            </p:childTnLst>
                          </p:cTn>
                        </p:par>
                        <p:par>
                          <p:cTn id="40" fill="hold">
                            <p:stCondLst>
                              <p:cond delay="9000"/>
                            </p:stCondLst>
                            <p:childTnLst>
                              <p:par>
                                <p:cTn id="41" presetID="6" presetClass="entr" presetSubtype="16"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circle(in)">
                                      <p:cBhvr>
                                        <p:cTn id="43" dur="1000"/>
                                        <p:tgtEl>
                                          <p:spTgt spid="7"/>
                                        </p:tgtEl>
                                      </p:cBhvr>
                                    </p:animEffect>
                                  </p:childTnLst>
                                </p:cTn>
                              </p:par>
                            </p:childTnLst>
                          </p:cTn>
                        </p:par>
                        <p:par>
                          <p:cTn id="44" fill="hold">
                            <p:stCondLst>
                              <p:cond delay="10000"/>
                            </p:stCondLst>
                            <p:childTnLst>
                              <p:par>
                                <p:cTn id="45" presetID="6" presetClass="entr" presetSubtype="16"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circle(in)">
                                      <p:cBhvr>
                                        <p:cTn id="47" dur="1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ircle(in)">
                                      <p:cBhvr>
                                        <p:cTn id="5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9A2D7D99-98F4-4B79-B12B-8A462B7FA091}"/>
              </a:ext>
            </a:extLst>
          </p:cNvPr>
          <p:cNvSpPr/>
          <p:nvPr/>
        </p:nvSpPr>
        <p:spPr>
          <a:xfrm>
            <a:off x="0" y="0"/>
            <a:ext cx="10972800" cy="7315200"/>
          </a:xfrm>
          <a:prstGeom prst="frame">
            <a:avLst>
              <a:gd name="adj1" fmla="val 2692"/>
            </a:avLst>
          </a:prstGeom>
          <a:gradFill flip="none" rotWithShape="1">
            <a:gsLst>
              <a:gs pos="82000">
                <a:srgbClr val="00B0F0"/>
              </a:gs>
              <a:gs pos="86000">
                <a:srgbClr val="FFFF00"/>
              </a:gs>
              <a:gs pos="88000">
                <a:srgbClr val="FF0000"/>
              </a:gs>
            </a:gsLst>
            <a:path path="circle">
              <a:fillToRect l="50000" t="130000" r="50000" b="-30000"/>
            </a:path>
            <a:tileRect/>
          </a:gra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 name="Picture 2">
            <a:extLst>
              <a:ext uri="{FF2B5EF4-FFF2-40B4-BE49-F238E27FC236}">
                <a16:creationId xmlns:a16="http://schemas.microsoft.com/office/drawing/2014/main" id="{AA6C82C5-D10E-41A4-8936-1D68DCF24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1439" y="1144372"/>
            <a:ext cx="1408604" cy="2095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D1A38923-6736-4C6B-8260-49DD09586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2020" y="1090915"/>
            <a:ext cx="1456430" cy="2140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0EE4C3C6-7AE2-4494-96DF-DFF549F169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500577" y="5257255"/>
            <a:ext cx="2170327" cy="14086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5C99B300-E997-43A9-AE1E-4E9ED9E5AC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217124" y="5221550"/>
            <a:ext cx="2152650" cy="14086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43167CA6-5331-4322-88B4-C0CDF5BD3E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9628" y="1105174"/>
            <a:ext cx="1515752" cy="21409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FE1EF301-F66F-4EDE-A850-984063438C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05782" y="4830193"/>
            <a:ext cx="1408604" cy="2140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5EA309AA-74E7-41E9-ADB5-5F8F026422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06776" y="4830864"/>
            <a:ext cx="1408604" cy="2152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B1BA8D03-FEC4-4392-B343-D4F2312EE9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57956" y="1090915"/>
            <a:ext cx="1456430" cy="2142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75C0FBF7-E401-4BFE-981F-8DAF1A9E2325}"/>
              </a:ext>
            </a:extLst>
          </p:cNvPr>
          <p:cNvPicPr>
            <a:picLocks noChangeAspect="1"/>
          </p:cNvPicPr>
          <p:nvPr/>
        </p:nvPicPr>
        <p:blipFill rotWithShape="1">
          <a:blip r:embed="rId10"/>
          <a:srcRect t="10668" b="19034"/>
          <a:stretch/>
        </p:blipFill>
        <p:spPr>
          <a:xfrm>
            <a:off x="2101804" y="1121660"/>
            <a:ext cx="1408605" cy="21586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8D042F40-A0E0-4C02-A015-BDF68AEC9B08}"/>
              </a:ext>
            </a:extLst>
          </p:cNvPr>
          <p:cNvPicPr>
            <a:picLocks noChangeAspect="1"/>
          </p:cNvPicPr>
          <p:nvPr/>
        </p:nvPicPr>
        <p:blipFill rotWithShape="1">
          <a:blip r:embed="rId11"/>
          <a:srcRect t="10043" b="9520"/>
          <a:stretch/>
        </p:blipFill>
        <p:spPr>
          <a:xfrm>
            <a:off x="365758" y="1121660"/>
            <a:ext cx="1408604" cy="2140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64070A66-3922-4C23-A4BA-2F91925A2123}"/>
              </a:ext>
            </a:extLst>
          </p:cNvPr>
          <p:cNvPicPr>
            <a:picLocks noChangeAspect="1"/>
          </p:cNvPicPr>
          <p:nvPr/>
        </p:nvPicPr>
        <p:blipFill rotWithShape="1">
          <a:blip r:embed="rId12"/>
          <a:srcRect l="8159" t="7385" r="5310" b="6532"/>
          <a:stretch/>
        </p:blipFill>
        <p:spPr>
          <a:xfrm rot="5400000">
            <a:off x="1777551" y="5236357"/>
            <a:ext cx="2165044" cy="1445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F5C0EB1E-B35A-452E-B828-57A9849BBF91}"/>
              </a:ext>
            </a:extLst>
          </p:cNvPr>
          <p:cNvPicPr>
            <a:picLocks noChangeAspect="1"/>
          </p:cNvPicPr>
          <p:nvPr/>
        </p:nvPicPr>
        <p:blipFill rotWithShape="1">
          <a:blip r:embed="rId13"/>
          <a:srcRect l="2264" t="11582" r="9981" b="8314"/>
          <a:stretch/>
        </p:blipFill>
        <p:spPr>
          <a:xfrm rot="5400000">
            <a:off x="39490" y="5215350"/>
            <a:ext cx="2153321" cy="1445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Rectangle 14">
            <a:extLst>
              <a:ext uri="{FF2B5EF4-FFF2-40B4-BE49-F238E27FC236}">
                <a16:creationId xmlns:a16="http://schemas.microsoft.com/office/drawing/2014/main" id="{4B172084-665C-4C17-9007-728CB8DD31AC}"/>
              </a:ext>
            </a:extLst>
          </p:cNvPr>
          <p:cNvSpPr/>
          <p:nvPr/>
        </p:nvSpPr>
        <p:spPr>
          <a:xfrm>
            <a:off x="540295" y="2907429"/>
            <a:ext cx="1610793" cy="461665"/>
          </a:xfrm>
          <a:prstGeom prst="rect">
            <a:avLst/>
          </a:prstGeom>
        </p:spPr>
        <p:txBody>
          <a:bodyPr wrap="square">
            <a:spAutoFit/>
          </a:bodyPr>
          <a:lstStyle/>
          <a:p>
            <a:r>
              <a:rPr lang="bn-IN" sz="2400" b="1" dirty="0">
                <a:ln w="0">
                  <a:solidFill>
                    <a:srgbClr val="C00000"/>
                  </a:solidFill>
                </a:ln>
                <a:latin typeface="NikoshBAN" panose="02000000000000000000" pitchFamily="2" charset="0"/>
                <a:cs typeface="NikoshBAN" panose="02000000000000000000" pitchFamily="2" charset="0"/>
              </a:rPr>
              <a:t>মাছের তেল</a:t>
            </a:r>
            <a:endParaRPr lang="en-US" sz="2400" dirty="0">
              <a:ln w="0">
                <a:solidFill>
                  <a:srgbClr val="C00000"/>
                </a:solidFill>
              </a:ln>
            </a:endParaRPr>
          </a:p>
        </p:txBody>
      </p:sp>
      <p:sp>
        <p:nvSpPr>
          <p:cNvPr id="16" name="Rectangle 15">
            <a:extLst>
              <a:ext uri="{FF2B5EF4-FFF2-40B4-BE49-F238E27FC236}">
                <a16:creationId xmlns:a16="http://schemas.microsoft.com/office/drawing/2014/main" id="{BEA649B4-CE9D-4DD1-8005-484C3322C22F}"/>
              </a:ext>
            </a:extLst>
          </p:cNvPr>
          <p:cNvSpPr/>
          <p:nvPr/>
        </p:nvSpPr>
        <p:spPr>
          <a:xfrm>
            <a:off x="2316859" y="2956890"/>
            <a:ext cx="1678062" cy="461665"/>
          </a:xfrm>
          <a:prstGeom prst="rect">
            <a:avLst/>
          </a:prstGeom>
        </p:spPr>
        <p:txBody>
          <a:bodyPr wrap="square">
            <a:spAutoFit/>
          </a:bodyPr>
          <a:lstStyle/>
          <a:p>
            <a:r>
              <a:rPr lang="bn-IN" sz="2400" b="1" dirty="0">
                <a:ln>
                  <a:solidFill>
                    <a:srgbClr val="C00000"/>
                  </a:solidFill>
                </a:ln>
                <a:latin typeface="NikoshBAN" panose="02000000000000000000" pitchFamily="2" charset="0"/>
                <a:cs typeface="NikoshBAN" panose="02000000000000000000" pitchFamily="2" charset="0"/>
              </a:rPr>
              <a:t>প্রানিজ স্নেহ </a:t>
            </a:r>
            <a:endParaRPr lang="en-US" sz="2400" b="1" dirty="0">
              <a:ln>
                <a:solidFill>
                  <a:srgbClr val="C00000"/>
                </a:solidFill>
              </a:ln>
              <a:latin typeface="NikoshBAN" panose="02000000000000000000" pitchFamily="2" charset="0"/>
              <a:cs typeface="NikoshBAN" panose="02000000000000000000" pitchFamily="2" charset="0"/>
            </a:endParaRPr>
          </a:p>
        </p:txBody>
      </p:sp>
      <p:sp>
        <p:nvSpPr>
          <p:cNvPr id="17" name="Rectangle 16">
            <a:extLst>
              <a:ext uri="{FF2B5EF4-FFF2-40B4-BE49-F238E27FC236}">
                <a16:creationId xmlns:a16="http://schemas.microsoft.com/office/drawing/2014/main" id="{21CD401C-516A-47D5-A6E5-0DE3E7A3A902}"/>
              </a:ext>
            </a:extLst>
          </p:cNvPr>
          <p:cNvSpPr/>
          <p:nvPr/>
        </p:nvSpPr>
        <p:spPr>
          <a:xfrm>
            <a:off x="5950333" y="2892158"/>
            <a:ext cx="1245908" cy="461665"/>
          </a:xfrm>
          <a:prstGeom prst="rect">
            <a:avLst/>
          </a:prstGeom>
        </p:spPr>
        <p:txBody>
          <a:bodyPr wrap="square">
            <a:spAutoFit/>
          </a:bodyPr>
          <a:lstStyle/>
          <a:p>
            <a:r>
              <a:rPr lang="bn-IN" sz="2400" b="1" dirty="0">
                <a:ln w="0">
                  <a:solidFill>
                    <a:srgbClr val="C00000"/>
                  </a:solidFill>
                </a:ln>
                <a:latin typeface="NikoshBAN" panose="02000000000000000000" pitchFamily="2" charset="0"/>
                <a:cs typeface="NikoshBAN" panose="02000000000000000000" pitchFamily="2" charset="0"/>
              </a:rPr>
              <a:t>লালশাক</a:t>
            </a:r>
            <a:endParaRPr lang="en-US" sz="2400" dirty="0">
              <a:ln w="0">
                <a:solidFill>
                  <a:srgbClr val="C00000"/>
                </a:solidFill>
              </a:ln>
            </a:endParaRPr>
          </a:p>
        </p:txBody>
      </p:sp>
      <p:sp>
        <p:nvSpPr>
          <p:cNvPr id="18" name="Rectangle 17">
            <a:extLst>
              <a:ext uri="{FF2B5EF4-FFF2-40B4-BE49-F238E27FC236}">
                <a16:creationId xmlns:a16="http://schemas.microsoft.com/office/drawing/2014/main" id="{F8DB36AF-47D0-4ED1-B4FA-45DBDD00A2F0}"/>
              </a:ext>
            </a:extLst>
          </p:cNvPr>
          <p:cNvSpPr/>
          <p:nvPr/>
        </p:nvSpPr>
        <p:spPr>
          <a:xfrm>
            <a:off x="4156636" y="2891788"/>
            <a:ext cx="1011522" cy="461665"/>
          </a:xfrm>
          <a:prstGeom prst="rect">
            <a:avLst/>
          </a:prstGeom>
        </p:spPr>
        <p:txBody>
          <a:bodyPr wrap="square">
            <a:spAutoFit/>
          </a:bodyPr>
          <a:lstStyle/>
          <a:p>
            <a:r>
              <a:rPr lang="bn-IN" sz="2400" b="1" dirty="0">
                <a:ln w="0">
                  <a:solidFill>
                    <a:srgbClr val="C00000"/>
                  </a:solidFill>
                </a:ln>
                <a:latin typeface="NikoshBAN" panose="02000000000000000000" pitchFamily="2" charset="0"/>
                <a:cs typeface="NikoshBAN" panose="02000000000000000000" pitchFamily="2" charset="0"/>
              </a:rPr>
              <a:t>পুঁইশাক</a:t>
            </a:r>
            <a:endParaRPr lang="en-US" sz="2400" dirty="0">
              <a:ln w="0">
                <a:solidFill>
                  <a:srgbClr val="C00000"/>
                </a:solidFill>
              </a:ln>
            </a:endParaRPr>
          </a:p>
        </p:txBody>
      </p:sp>
      <p:sp>
        <p:nvSpPr>
          <p:cNvPr id="19" name="Rectangle 18">
            <a:extLst>
              <a:ext uri="{FF2B5EF4-FFF2-40B4-BE49-F238E27FC236}">
                <a16:creationId xmlns:a16="http://schemas.microsoft.com/office/drawing/2014/main" id="{1F58DF40-A9E4-42DE-BFC8-C82EECE8A623}"/>
              </a:ext>
            </a:extLst>
          </p:cNvPr>
          <p:cNvSpPr/>
          <p:nvPr/>
        </p:nvSpPr>
        <p:spPr>
          <a:xfrm>
            <a:off x="7619751" y="2826033"/>
            <a:ext cx="1404909" cy="461665"/>
          </a:xfrm>
          <a:prstGeom prst="rect">
            <a:avLst/>
          </a:prstGeom>
        </p:spPr>
        <p:txBody>
          <a:bodyPr wrap="square">
            <a:spAutoFit/>
          </a:bodyPr>
          <a:lstStyle/>
          <a:p>
            <a:r>
              <a:rPr lang="bn-IN" sz="2400" b="1" dirty="0">
                <a:ln w="0">
                  <a:solidFill>
                    <a:srgbClr val="C00000"/>
                  </a:solidFill>
                </a:ln>
                <a:latin typeface="NikoshBAN" panose="02000000000000000000" pitchFamily="2" charset="0"/>
                <a:cs typeface="NikoshBAN" panose="02000000000000000000" pitchFamily="2" charset="0"/>
              </a:rPr>
              <a:t>পালংশাক</a:t>
            </a:r>
            <a:endParaRPr lang="en-US" sz="2400" dirty="0">
              <a:ln w="0">
                <a:solidFill>
                  <a:srgbClr val="C00000"/>
                </a:solidFill>
              </a:ln>
            </a:endParaRPr>
          </a:p>
        </p:txBody>
      </p:sp>
      <p:sp>
        <p:nvSpPr>
          <p:cNvPr id="20" name="Rectangle 19">
            <a:extLst>
              <a:ext uri="{FF2B5EF4-FFF2-40B4-BE49-F238E27FC236}">
                <a16:creationId xmlns:a16="http://schemas.microsoft.com/office/drawing/2014/main" id="{0F70BF8C-A751-4031-9C3D-B1732BDD83B6}"/>
              </a:ext>
            </a:extLst>
          </p:cNvPr>
          <p:cNvSpPr/>
          <p:nvPr/>
        </p:nvSpPr>
        <p:spPr>
          <a:xfrm>
            <a:off x="9435070" y="2892158"/>
            <a:ext cx="1095062" cy="461665"/>
          </a:xfrm>
          <a:prstGeom prst="rect">
            <a:avLst/>
          </a:prstGeom>
        </p:spPr>
        <p:txBody>
          <a:bodyPr wrap="square">
            <a:spAutoFit/>
          </a:bodyPr>
          <a:lstStyle/>
          <a:p>
            <a:r>
              <a:rPr lang="bn-IN" sz="2400" b="1" dirty="0">
                <a:ln w="0">
                  <a:solidFill>
                    <a:srgbClr val="C00000"/>
                  </a:solidFill>
                </a:ln>
                <a:latin typeface="NikoshBAN" panose="02000000000000000000" pitchFamily="2" charset="0"/>
                <a:cs typeface="NikoshBAN" panose="02000000000000000000" pitchFamily="2" charset="0"/>
              </a:rPr>
              <a:t>টমেটো</a:t>
            </a:r>
            <a:endParaRPr lang="en-US" sz="2400" dirty="0">
              <a:ln w="0">
                <a:solidFill>
                  <a:srgbClr val="C00000"/>
                </a:solidFill>
              </a:ln>
            </a:endParaRPr>
          </a:p>
        </p:txBody>
      </p:sp>
      <p:sp>
        <p:nvSpPr>
          <p:cNvPr id="21" name="Rectangle 20">
            <a:extLst>
              <a:ext uri="{FF2B5EF4-FFF2-40B4-BE49-F238E27FC236}">
                <a16:creationId xmlns:a16="http://schemas.microsoft.com/office/drawing/2014/main" id="{621D12D0-B821-4225-B6E3-0EADC48B3981}"/>
              </a:ext>
            </a:extLst>
          </p:cNvPr>
          <p:cNvSpPr/>
          <p:nvPr/>
        </p:nvSpPr>
        <p:spPr>
          <a:xfrm>
            <a:off x="9481858" y="6531537"/>
            <a:ext cx="951464" cy="461665"/>
          </a:xfrm>
          <a:prstGeom prst="rect">
            <a:avLst/>
          </a:prstGeom>
        </p:spPr>
        <p:txBody>
          <a:bodyPr wrap="square">
            <a:spAutoFit/>
          </a:bodyPr>
          <a:lstStyle/>
          <a:p>
            <a:r>
              <a:rPr lang="bn-IN" sz="2400" b="1" dirty="0">
                <a:ln w="0">
                  <a:solidFill>
                    <a:srgbClr val="C00000"/>
                  </a:solidFill>
                </a:ln>
                <a:latin typeface="NikoshBAN" panose="02000000000000000000" pitchFamily="2" charset="0"/>
                <a:cs typeface="NikoshBAN" panose="02000000000000000000" pitchFamily="2" charset="0"/>
              </a:rPr>
              <a:t>গাজর</a:t>
            </a:r>
            <a:endParaRPr lang="en-US" sz="2400" dirty="0">
              <a:ln w="0">
                <a:solidFill>
                  <a:srgbClr val="C00000"/>
                </a:solidFill>
              </a:ln>
            </a:endParaRPr>
          </a:p>
        </p:txBody>
      </p:sp>
      <p:sp>
        <p:nvSpPr>
          <p:cNvPr id="22" name="Rectangle 21">
            <a:extLst>
              <a:ext uri="{FF2B5EF4-FFF2-40B4-BE49-F238E27FC236}">
                <a16:creationId xmlns:a16="http://schemas.microsoft.com/office/drawing/2014/main" id="{7C2AF12D-E2DA-4328-AA19-F51A7820E5A7}"/>
              </a:ext>
            </a:extLst>
          </p:cNvPr>
          <p:cNvSpPr/>
          <p:nvPr/>
        </p:nvSpPr>
        <p:spPr>
          <a:xfrm>
            <a:off x="7749900" y="6578985"/>
            <a:ext cx="789404" cy="461665"/>
          </a:xfrm>
          <a:prstGeom prst="rect">
            <a:avLst/>
          </a:prstGeom>
        </p:spPr>
        <p:txBody>
          <a:bodyPr wrap="square">
            <a:spAutoFit/>
          </a:bodyPr>
          <a:lstStyle/>
          <a:p>
            <a:r>
              <a:rPr lang="bn-IN" sz="2400" b="1" dirty="0">
                <a:ln w="0">
                  <a:solidFill>
                    <a:srgbClr val="C00000"/>
                  </a:solidFill>
                </a:ln>
                <a:latin typeface="NikoshBAN" panose="02000000000000000000" pitchFamily="2" charset="0"/>
                <a:cs typeface="NikoshBAN" panose="02000000000000000000" pitchFamily="2" charset="0"/>
              </a:rPr>
              <a:t>বীট </a:t>
            </a:r>
            <a:endParaRPr lang="en-US" sz="2400" dirty="0">
              <a:ln w="0">
                <a:solidFill>
                  <a:srgbClr val="C00000"/>
                </a:solidFill>
              </a:ln>
            </a:endParaRPr>
          </a:p>
        </p:txBody>
      </p:sp>
      <p:sp>
        <p:nvSpPr>
          <p:cNvPr id="23" name="Rectangle 22">
            <a:extLst>
              <a:ext uri="{FF2B5EF4-FFF2-40B4-BE49-F238E27FC236}">
                <a16:creationId xmlns:a16="http://schemas.microsoft.com/office/drawing/2014/main" id="{DFA328B1-545C-40EC-A2F0-6AE939DFB87A}"/>
              </a:ext>
            </a:extLst>
          </p:cNvPr>
          <p:cNvSpPr/>
          <p:nvPr/>
        </p:nvSpPr>
        <p:spPr>
          <a:xfrm>
            <a:off x="3903346" y="6531537"/>
            <a:ext cx="1326738" cy="461665"/>
          </a:xfrm>
          <a:prstGeom prst="rect">
            <a:avLst/>
          </a:prstGeom>
        </p:spPr>
        <p:txBody>
          <a:bodyPr wrap="square">
            <a:spAutoFit/>
          </a:bodyPr>
          <a:lstStyle/>
          <a:p>
            <a:pPr algn="ctr"/>
            <a:r>
              <a:rPr lang="bn-IN" sz="2400" b="1" dirty="0">
                <a:ln w="0">
                  <a:solidFill>
                    <a:srgbClr val="C00000"/>
                  </a:solidFill>
                </a:ln>
                <a:latin typeface="NikoshBAN" panose="02000000000000000000" pitchFamily="2" charset="0"/>
                <a:cs typeface="NikoshBAN" panose="02000000000000000000" pitchFamily="2" charset="0"/>
              </a:rPr>
              <a:t>মিষ্টি কুমড়া </a:t>
            </a:r>
            <a:endParaRPr lang="en-US" sz="2400" dirty="0">
              <a:ln w="0">
                <a:solidFill>
                  <a:srgbClr val="C00000"/>
                </a:solidFill>
              </a:ln>
            </a:endParaRPr>
          </a:p>
        </p:txBody>
      </p:sp>
      <p:sp>
        <p:nvSpPr>
          <p:cNvPr id="24" name="Rectangle 23">
            <a:extLst>
              <a:ext uri="{FF2B5EF4-FFF2-40B4-BE49-F238E27FC236}">
                <a16:creationId xmlns:a16="http://schemas.microsoft.com/office/drawing/2014/main" id="{D5D31E02-D15A-43E0-B098-EB6EE71FF05C}"/>
              </a:ext>
            </a:extLst>
          </p:cNvPr>
          <p:cNvSpPr/>
          <p:nvPr/>
        </p:nvSpPr>
        <p:spPr>
          <a:xfrm>
            <a:off x="5897555" y="6509452"/>
            <a:ext cx="902420" cy="461665"/>
          </a:xfrm>
          <a:prstGeom prst="rect">
            <a:avLst/>
          </a:prstGeom>
        </p:spPr>
        <p:txBody>
          <a:bodyPr wrap="square">
            <a:spAutoFit/>
          </a:bodyPr>
          <a:lstStyle/>
          <a:p>
            <a:r>
              <a:rPr lang="bn-IN" sz="2400" b="1" dirty="0">
                <a:ln w="0">
                  <a:solidFill>
                    <a:srgbClr val="C00000"/>
                  </a:solidFill>
                </a:ln>
                <a:latin typeface="NikoshBAN" panose="02000000000000000000" pitchFamily="2" charset="0"/>
                <a:cs typeface="NikoshBAN" panose="02000000000000000000" pitchFamily="2" charset="0"/>
              </a:rPr>
              <a:t>পেঁপে</a:t>
            </a:r>
            <a:endParaRPr lang="en-US" sz="2400" dirty="0">
              <a:ln w="0">
                <a:solidFill>
                  <a:srgbClr val="C00000"/>
                </a:solidFill>
              </a:ln>
            </a:endParaRPr>
          </a:p>
        </p:txBody>
      </p:sp>
      <p:sp>
        <p:nvSpPr>
          <p:cNvPr id="25" name="TextBox 24">
            <a:extLst>
              <a:ext uri="{FF2B5EF4-FFF2-40B4-BE49-F238E27FC236}">
                <a16:creationId xmlns:a16="http://schemas.microsoft.com/office/drawing/2014/main" id="{E577E4F4-B634-43D2-B1F9-61D295FCE8B9}"/>
              </a:ext>
            </a:extLst>
          </p:cNvPr>
          <p:cNvSpPr txBox="1"/>
          <p:nvPr/>
        </p:nvSpPr>
        <p:spPr>
          <a:xfrm>
            <a:off x="2247611" y="6566974"/>
            <a:ext cx="1168617" cy="461665"/>
          </a:xfrm>
          <a:prstGeom prst="rect">
            <a:avLst/>
          </a:prstGeom>
          <a:noFill/>
        </p:spPr>
        <p:txBody>
          <a:bodyPr wrap="square" rtlCol="0">
            <a:spAutoFit/>
          </a:bodyPr>
          <a:lstStyle/>
          <a:p>
            <a:r>
              <a:rPr lang="en-US" sz="2400" b="1" dirty="0" err="1">
                <a:ln>
                  <a:solidFill>
                    <a:srgbClr val="C00000"/>
                  </a:solidFill>
                </a:ln>
                <a:latin typeface="NikoshBAN" panose="02000000000000000000" pitchFamily="2" charset="0"/>
                <a:cs typeface="NikoshBAN" panose="02000000000000000000" pitchFamily="2" charset="0"/>
              </a:rPr>
              <a:t>মলা</a:t>
            </a:r>
            <a:r>
              <a:rPr lang="en-US" sz="2400" b="1" dirty="0">
                <a:ln>
                  <a:solidFill>
                    <a:srgbClr val="C00000"/>
                  </a:solidFill>
                </a:ln>
                <a:latin typeface="NikoshBAN" panose="02000000000000000000" pitchFamily="2" charset="0"/>
                <a:cs typeface="NikoshBAN" panose="02000000000000000000" pitchFamily="2" charset="0"/>
              </a:rPr>
              <a:t> </a:t>
            </a:r>
            <a:r>
              <a:rPr lang="en-US" sz="2400" b="1" dirty="0" err="1">
                <a:ln>
                  <a:solidFill>
                    <a:srgbClr val="C00000"/>
                  </a:solidFill>
                </a:ln>
                <a:latin typeface="NikoshBAN" panose="02000000000000000000" pitchFamily="2" charset="0"/>
                <a:cs typeface="NikoshBAN" panose="02000000000000000000" pitchFamily="2" charset="0"/>
              </a:rPr>
              <a:t>মাছ</a:t>
            </a:r>
            <a:endParaRPr lang="en-US" sz="2400" b="1" dirty="0">
              <a:ln>
                <a:solidFill>
                  <a:srgbClr val="C00000"/>
                </a:solidFill>
              </a:ln>
              <a:latin typeface="NikoshBAN" panose="02000000000000000000" pitchFamily="2" charset="0"/>
              <a:cs typeface="NikoshBAN" panose="02000000000000000000" pitchFamily="2" charset="0"/>
            </a:endParaRPr>
          </a:p>
        </p:txBody>
      </p:sp>
      <p:sp>
        <p:nvSpPr>
          <p:cNvPr id="26" name="TextBox 25">
            <a:extLst>
              <a:ext uri="{FF2B5EF4-FFF2-40B4-BE49-F238E27FC236}">
                <a16:creationId xmlns:a16="http://schemas.microsoft.com/office/drawing/2014/main" id="{172E388E-21AA-46C3-A933-0C1151DAEEFF}"/>
              </a:ext>
            </a:extLst>
          </p:cNvPr>
          <p:cNvSpPr txBox="1"/>
          <p:nvPr/>
        </p:nvSpPr>
        <p:spPr>
          <a:xfrm>
            <a:off x="526531" y="6585862"/>
            <a:ext cx="1322138" cy="461665"/>
          </a:xfrm>
          <a:prstGeom prst="rect">
            <a:avLst/>
          </a:prstGeom>
          <a:noFill/>
        </p:spPr>
        <p:txBody>
          <a:bodyPr wrap="square" rtlCol="0">
            <a:spAutoFit/>
          </a:bodyPr>
          <a:lstStyle/>
          <a:p>
            <a:r>
              <a:rPr lang="en-US" sz="2400" b="1" dirty="0">
                <a:ln>
                  <a:solidFill>
                    <a:srgbClr val="C00000"/>
                  </a:solidFill>
                </a:ln>
                <a:latin typeface="NikoshBAN" panose="02000000000000000000" pitchFamily="2" charset="0"/>
                <a:cs typeface="NikoshBAN" panose="02000000000000000000" pitchFamily="2" charset="0"/>
              </a:rPr>
              <a:t>ঢ</a:t>
            </a:r>
            <a:r>
              <a:rPr lang="as-IN" sz="2400" b="1" dirty="0">
                <a:ln>
                  <a:solidFill>
                    <a:srgbClr val="C00000"/>
                  </a:solidFill>
                </a:ln>
                <a:latin typeface="NikoshBAN" panose="02000000000000000000" pitchFamily="2" charset="0"/>
                <a:cs typeface="NikoshBAN" panose="02000000000000000000" pitchFamily="2" charset="0"/>
              </a:rPr>
              <a:t>ে</a:t>
            </a:r>
            <a:r>
              <a:rPr lang="en-US" sz="2400" b="1" dirty="0">
                <a:ln>
                  <a:solidFill>
                    <a:srgbClr val="C00000"/>
                  </a:solidFill>
                </a:ln>
                <a:latin typeface="NikoshBAN" panose="02000000000000000000" pitchFamily="2" charset="0"/>
                <a:cs typeface="NikoshBAN" panose="02000000000000000000" pitchFamily="2" charset="0"/>
              </a:rPr>
              <a:t>ল</a:t>
            </a:r>
            <a:r>
              <a:rPr lang="as-IN" sz="2400" b="1" dirty="0">
                <a:ln>
                  <a:solidFill>
                    <a:srgbClr val="C00000"/>
                  </a:solidFill>
                </a:ln>
                <a:latin typeface="NikoshBAN" panose="02000000000000000000" pitchFamily="2" charset="0"/>
                <a:cs typeface="NikoshBAN" panose="02000000000000000000" pitchFamily="2" charset="0"/>
              </a:rPr>
              <a:t>া</a:t>
            </a:r>
            <a:r>
              <a:rPr lang="en-US" sz="2400" b="1" dirty="0">
                <a:ln>
                  <a:solidFill>
                    <a:srgbClr val="C00000"/>
                  </a:solidFill>
                </a:ln>
                <a:latin typeface="NikoshBAN" panose="02000000000000000000" pitchFamily="2" charset="0"/>
                <a:cs typeface="NikoshBAN" panose="02000000000000000000" pitchFamily="2" charset="0"/>
              </a:rPr>
              <a:t> ম</a:t>
            </a:r>
            <a:r>
              <a:rPr lang="as-IN" sz="2400" b="1" dirty="0">
                <a:ln>
                  <a:solidFill>
                    <a:srgbClr val="C00000"/>
                  </a:solidFill>
                </a:ln>
                <a:latin typeface="NikoshBAN" panose="02000000000000000000" pitchFamily="2" charset="0"/>
                <a:cs typeface="NikoshBAN" panose="02000000000000000000" pitchFamily="2" charset="0"/>
              </a:rPr>
              <a:t>া</a:t>
            </a:r>
            <a:r>
              <a:rPr lang="en-US" sz="2400" b="1" dirty="0">
                <a:ln>
                  <a:solidFill>
                    <a:srgbClr val="C00000"/>
                  </a:solidFill>
                </a:ln>
                <a:latin typeface="NikoshBAN" panose="02000000000000000000" pitchFamily="2" charset="0"/>
                <a:cs typeface="NikoshBAN" panose="02000000000000000000" pitchFamily="2" charset="0"/>
              </a:rPr>
              <a:t>ছ</a:t>
            </a:r>
          </a:p>
        </p:txBody>
      </p:sp>
      <p:sp>
        <p:nvSpPr>
          <p:cNvPr id="27" name="TextBox 26">
            <a:extLst>
              <a:ext uri="{FF2B5EF4-FFF2-40B4-BE49-F238E27FC236}">
                <a16:creationId xmlns:a16="http://schemas.microsoft.com/office/drawing/2014/main" id="{4A5F2B8A-C3A8-447B-8B95-E3A02B533A7D}"/>
              </a:ext>
            </a:extLst>
          </p:cNvPr>
          <p:cNvSpPr txBox="1"/>
          <p:nvPr/>
        </p:nvSpPr>
        <p:spPr>
          <a:xfrm>
            <a:off x="4030825" y="292421"/>
            <a:ext cx="2941983" cy="646331"/>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IN" sz="3600" b="1" dirty="0">
                <a:ln>
                  <a:solidFill>
                    <a:srgbClr val="FF0000"/>
                  </a:solidFill>
                </a:ln>
                <a:effectLst/>
                <a:latin typeface="NikoshBAN" panose="02000000000000000000" pitchFamily="2" charset="0"/>
                <a:cs typeface="NikoshBAN" panose="02000000000000000000" pitchFamily="2" charset="0"/>
              </a:rPr>
              <a:t>ভিটামিন ‘এ’</a:t>
            </a:r>
            <a:endParaRPr lang="en-US" sz="3600" b="1" dirty="0">
              <a:ln>
                <a:solidFill>
                  <a:srgbClr val="FF0000"/>
                </a:solidFill>
              </a:ln>
              <a:effectLst/>
              <a:latin typeface="NikoshBAN" panose="02000000000000000000" pitchFamily="2" charset="0"/>
              <a:cs typeface="NikoshBAN" panose="02000000000000000000" pitchFamily="2" charset="0"/>
            </a:endParaRPr>
          </a:p>
        </p:txBody>
      </p:sp>
      <p:sp>
        <p:nvSpPr>
          <p:cNvPr id="28" name="TextBox 27">
            <a:extLst>
              <a:ext uri="{FF2B5EF4-FFF2-40B4-BE49-F238E27FC236}">
                <a16:creationId xmlns:a16="http://schemas.microsoft.com/office/drawing/2014/main" id="{07B0EC9D-E38E-41B3-B3C4-EC1EA722132E}"/>
              </a:ext>
            </a:extLst>
          </p:cNvPr>
          <p:cNvSpPr txBox="1"/>
          <p:nvPr/>
        </p:nvSpPr>
        <p:spPr>
          <a:xfrm>
            <a:off x="225398" y="3413922"/>
            <a:ext cx="10522003" cy="1200329"/>
          </a:xfrm>
          <a:prstGeom prst="rect">
            <a:avLst/>
          </a:prstGeom>
          <a:noFill/>
          <a:ln w="38100">
            <a:noFill/>
          </a:ln>
        </p:spPr>
        <p:txBody>
          <a:bodyPr wrap="square" rtlCol="0">
            <a:spAutoFit/>
          </a:bodyPr>
          <a:lstStyle/>
          <a:p>
            <a:pPr algn="ctr"/>
            <a:r>
              <a:rPr lang="bn-IN" sz="2400" b="1" u="sng"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উৎসঃ</a:t>
            </a:r>
            <a:r>
              <a:rPr lang="bn-IN" sz="2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মাছের তেল ও প্রানিজ স্নেহে প্রচুর পরিমাণে ভিটামিন ‘এ’ পাওয়া যায়। ক্যারোটিন সমৃদ্ধ শাক-সবজি যেমন – লালশাক, পুঁইশাক, পালংশাক, টমেটো, গাজর, বীট ও মিষ্টি কুমড়া ইত্যাদি। বিভিন্ন ধরনের ফল যেমন – পেঁপে, আম, কাঁঠালে ভিটামিন ‘এ’ থাকে। মলা ও ঢেলা মাছে প্রচুর পরিমাণে ভিটামিন ‘এ’ থাকে।  </a:t>
            </a:r>
            <a:endParaRPr lang="en-US" sz="2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794878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2000" fill="hold"/>
                                        <p:tgtEl>
                                          <p:spTgt spid="15"/>
                                        </p:tgtEl>
                                        <p:attrNameLst>
                                          <p:attrName>ppt_x</p:attrName>
                                        </p:attrNameLst>
                                      </p:cBhvr>
                                      <p:tavLst>
                                        <p:tav tm="0">
                                          <p:val>
                                            <p:strVal val="#ppt_x"/>
                                          </p:val>
                                        </p:tav>
                                        <p:tav tm="100000">
                                          <p:val>
                                            <p:strVal val="#ppt_x"/>
                                          </p:val>
                                        </p:tav>
                                      </p:tavLst>
                                    </p:anim>
                                    <p:anim calcmode="lin" valueType="num">
                                      <p:cBhvr additive="base">
                                        <p:cTn id="13" dur="20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2000" fill="hold"/>
                                        <p:tgtEl>
                                          <p:spTgt spid="16"/>
                                        </p:tgtEl>
                                        <p:attrNameLst>
                                          <p:attrName>ppt_x</p:attrName>
                                        </p:attrNameLst>
                                      </p:cBhvr>
                                      <p:tavLst>
                                        <p:tav tm="0">
                                          <p:val>
                                            <p:strVal val="#ppt_x"/>
                                          </p:val>
                                        </p:tav>
                                        <p:tav tm="100000">
                                          <p:val>
                                            <p:strVal val="#ppt_x"/>
                                          </p:val>
                                        </p:tav>
                                      </p:tavLst>
                                    </p:anim>
                                    <p:anim calcmode="lin" valueType="num">
                                      <p:cBhvr additive="base">
                                        <p:cTn id="17" dur="2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2000" fill="hold"/>
                                        <p:tgtEl>
                                          <p:spTgt spid="17"/>
                                        </p:tgtEl>
                                        <p:attrNameLst>
                                          <p:attrName>ppt_x</p:attrName>
                                        </p:attrNameLst>
                                      </p:cBhvr>
                                      <p:tavLst>
                                        <p:tav tm="0">
                                          <p:val>
                                            <p:strVal val="#ppt_x"/>
                                          </p:val>
                                        </p:tav>
                                        <p:tav tm="100000">
                                          <p:val>
                                            <p:strVal val="#ppt_x"/>
                                          </p:val>
                                        </p:tav>
                                      </p:tavLst>
                                    </p:anim>
                                    <p:anim calcmode="lin" valueType="num">
                                      <p:cBhvr additive="base">
                                        <p:cTn id="21" dur="2000" fill="hold"/>
                                        <p:tgtEl>
                                          <p:spTgt spid="1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2000" fill="hold"/>
                                        <p:tgtEl>
                                          <p:spTgt spid="18"/>
                                        </p:tgtEl>
                                        <p:attrNameLst>
                                          <p:attrName>ppt_x</p:attrName>
                                        </p:attrNameLst>
                                      </p:cBhvr>
                                      <p:tavLst>
                                        <p:tav tm="0">
                                          <p:val>
                                            <p:strVal val="#ppt_x"/>
                                          </p:val>
                                        </p:tav>
                                        <p:tav tm="100000">
                                          <p:val>
                                            <p:strVal val="#ppt_x"/>
                                          </p:val>
                                        </p:tav>
                                      </p:tavLst>
                                    </p:anim>
                                    <p:anim calcmode="lin" valueType="num">
                                      <p:cBhvr additive="base">
                                        <p:cTn id="25" dur="2000" fill="hold"/>
                                        <p:tgtEl>
                                          <p:spTgt spid="1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2000" fill="hold"/>
                                        <p:tgtEl>
                                          <p:spTgt spid="19"/>
                                        </p:tgtEl>
                                        <p:attrNameLst>
                                          <p:attrName>ppt_x</p:attrName>
                                        </p:attrNameLst>
                                      </p:cBhvr>
                                      <p:tavLst>
                                        <p:tav tm="0">
                                          <p:val>
                                            <p:strVal val="#ppt_x"/>
                                          </p:val>
                                        </p:tav>
                                        <p:tav tm="100000">
                                          <p:val>
                                            <p:strVal val="#ppt_x"/>
                                          </p:val>
                                        </p:tav>
                                      </p:tavLst>
                                    </p:anim>
                                    <p:anim calcmode="lin" valueType="num">
                                      <p:cBhvr additive="base">
                                        <p:cTn id="29" dur="20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2000" fill="hold"/>
                                        <p:tgtEl>
                                          <p:spTgt spid="20"/>
                                        </p:tgtEl>
                                        <p:attrNameLst>
                                          <p:attrName>ppt_x</p:attrName>
                                        </p:attrNameLst>
                                      </p:cBhvr>
                                      <p:tavLst>
                                        <p:tav tm="0">
                                          <p:val>
                                            <p:strVal val="#ppt_x"/>
                                          </p:val>
                                        </p:tav>
                                        <p:tav tm="100000">
                                          <p:val>
                                            <p:strVal val="#ppt_x"/>
                                          </p:val>
                                        </p:tav>
                                      </p:tavLst>
                                    </p:anim>
                                    <p:anim calcmode="lin" valueType="num">
                                      <p:cBhvr additive="base">
                                        <p:cTn id="33"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2000" fill="hold"/>
                                        <p:tgtEl>
                                          <p:spTgt spid="21"/>
                                        </p:tgtEl>
                                        <p:attrNameLst>
                                          <p:attrName>ppt_x</p:attrName>
                                        </p:attrNameLst>
                                      </p:cBhvr>
                                      <p:tavLst>
                                        <p:tav tm="0">
                                          <p:val>
                                            <p:strVal val="#ppt_x"/>
                                          </p:val>
                                        </p:tav>
                                        <p:tav tm="100000">
                                          <p:val>
                                            <p:strVal val="#ppt_x"/>
                                          </p:val>
                                        </p:tav>
                                      </p:tavLst>
                                    </p:anim>
                                    <p:anim calcmode="lin" valueType="num">
                                      <p:cBhvr additive="base">
                                        <p:cTn id="39" dur="2000" fill="hold"/>
                                        <p:tgtEl>
                                          <p:spTgt spid="2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2000" fill="hold"/>
                                        <p:tgtEl>
                                          <p:spTgt spid="23"/>
                                        </p:tgtEl>
                                        <p:attrNameLst>
                                          <p:attrName>ppt_x</p:attrName>
                                        </p:attrNameLst>
                                      </p:cBhvr>
                                      <p:tavLst>
                                        <p:tav tm="0">
                                          <p:val>
                                            <p:strVal val="#ppt_x"/>
                                          </p:val>
                                        </p:tav>
                                        <p:tav tm="100000">
                                          <p:val>
                                            <p:strVal val="#ppt_x"/>
                                          </p:val>
                                        </p:tav>
                                      </p:tavLst>
                                    </p:anim>
                                    <p:anim calcmode="lin" valueType="num">
                                      <p:cBhvr additive="base">
                                        <p:cTn id="43" dur="2000" fill="hold"/>
                                        <p:tgtEl>
                                          <p:spTgt spid="2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2000" fill="hold"/>
                                        <p:tgtEl>
                                          <p:spTgt spid="22"/>
                                        </p:tgtEl>
                                        <p:attrNameLst>
                                          <p:attrName>ppt_x</p:attrName>
                                        </p:attrNameLst>
                                      </p:cBhvr>
                                      <p:tavLst>
                                        <p:tav tm="0">
                                          <p:val>
                                            <p:strVal val="#ppt_x"/>
                                          </p:val>
                                        </p:tav>
                                        <p:tav tm="100000">
                                          <p:val>
                                            <p:strVal val="#ppt_x"/>
                                          </p:val>
                                        </p:tav>
                                      </p:tavLst>
                                    </p:anim>
                                    <p:anim calcmode="lin" valueType="num">
                                      <p:cBhvr additive="base">
                                        <p:cTn id="47" dur="2000" fill="hold"/>
                                        <p:tgtEl>
                                          <p:spTgt spid="2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2000" fill="hold"/>
                                        <p:tgtEl>
                                          <p:spTgt spid="24"/>
                                        </p:tgtEl>
                                        <p:attrNameLst>
                                          <p:attrName>ppt_x</p:attrName>
                                        </p:attrNameLst>
                                      </p:cBhvr>
                                      <p:tavLst>
                                        <p:tav tm="0">
                                          <p:val>
                                            <p:strVal val="#ppt_x"/>
                                          </p:val>
                                        </p:tav>
                                        <p:tav tm="100000">
                                          <p:val>
                                            <p:strVal val="#ppt_x"/>
                                          </p:val>
                                        </p:tav>
                                      </p:tavLst>
                                    </p:anim>
                                    <p:anim calcmode="lin" valueType="num">
                                      <p:cBhvr additive="base">
                                        <p:cTn id="51" dur="2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2000" fill="hold"/>
                                        <p:tgtEl>
                                          <p:spTgt spid="25"/>
                                        </p:tgtEl>
                                        <p:attrNameLst>
                                          <p:attrName>ppt_x</p:attrName>
                                        </p:attrNameLst>
                                      </p:cBhvr>
                                      <p:tavLst>
                                        <p:tav tm="0">
                                          <p:val>
                                            <p:strVal val="#ppt_x"/>
                                          </p:val>
                                        </p:tav>
                                        <p:tav tm="100000">
                                          <p:val>
                                            <p:strVal val="#ppt_x"/>
                                          </p:val>
                                        </p:tav>
                                      </p:tavLst>
                                    </p:anim>
                                    <p:anim calcmode="lin" valueType="num">
                                      <p:cBhvr additive="base">
                                        <p:cTn id="55" dur="2000" fill="hold"/>
                                        <p:tgtEl>
                                          <p:spTgt spid="25"/>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2000" fill="hold"/>
                                        <p:tgtEl>
                                          <p:spTgt spid="26"/>
                                        </p:tgtEl>
                                        <p:attrNameLst>
                                          <p:attrName>ppt_x</p:attrName>
                                        </p:attrNameLst>
                                      </p:cBhvr>
                                      <p:tavLst>
                                        <p:tav tm="0">
                                          <p:val>
                                            <p:strVal val="#ppt_x"/>
                                          </p:val>
                                        </p:tav>
                                        <p:tav tm="100000">
                                          <p:val>
                                            <p:strVal val="#ppt_x"/>
                                          </p:val>
                                        </p:tav>
                                      </p:tavLst>
                                    </p:anim>
                                    <p:anim calcmode="lin" valueType="num">
                                      <p:cBhvr additive="base">
                                        <p:cTn id="59" dur="2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1000" fill="hold"/>
                                        <p:tgtEl>
                                          <p:spTgt spid="28"/>
                                        </p:tgtEl>
                                        <p:attrNameLst>
                                          <p:attrName>ppt_x</p:attrName>
                                        </p:attrNameLst>
                                      </p:cBhvr>
                                      <p:tavLst>
                                        <p:tav tm="0">
                                          <p:val>
                                            <p:strVal val="#ppt_x"/>
                                          </p:val>
                                        </p:tav>
                                        <p:tav tm="100000">
                                          <p:val>
                                            <p:strVal val="#ppt_x"/>
                                          </p:val>
                                        </p:tav>
                                      </p:tavLst>
                                    </p:anim>
                                    <p:anim calcmode="lin" valueType="num">
                                      <p:cBhvr additive="base">
                                        <p:cTn id="65"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P spid="24" grpId="0"/>
      <p:bldP spid="25" grpId="0"/>
      <p:bldP spid="26" grpId="0"/>
      <p:bldP spid="27"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AE9A8A1F-89D7-4B4E-B52E-2F16CDD13A3E}"/>
              </a:ext>
            </a:extLst>
          </p:cNvPr>
          <p:cNvSpPr/>
          <p:nvPr/>
        </p:nvSpPr>
        <p:spPr>
          <a:xfrm>
            <a:off x="49236" y="0"/>
            <a:ext cx="10972800" cy="7315200"/>
          </a:xfrm>
          <a:prstGeom prst="frame">
            <a:avLst>
              <a:gd name="adj1" fmla="val 2692"/>
            </a:avLst>
          </a:prstGeom>
          <a:gradFill flip="none" rotWithShape="1">
            <a:gsLst>
              <a:gs pos="82000">
                <a:srgbClr val="00B0F0"/>
              </a:gs>
              <a:gs pos="86000">
                <a:srgbClr val="FFFF00"/>
              </a:gs>
              <a:gs pos="88000">
                <a:srgbClr val="FF0000"/>
              </a:gs>
            </a:gsLst>
            <a:path path="circle">
              <a:fillToRect l="50000" t="130000" r="50000" b="-30000"/>
            </a:path>
            <a:tileRect/>
          </a:gra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a:extLst>
              <a:ext uri="{FF2B5EF4-FFF2-40B4-BE49-F238E27FC236}">
                <a16:creationId xmlns:a16="http://schemas.microsoft.com/office/drawing/2014/main" id="{B12769E7-0726-49B9-A2AC-180FB987E790}"/>
              </a:ext>
            </a:extLst>
          </p:cNvPr>
          <p:cNvSpPr txBox="1"/>
          <p:nvPr/>
        </p:nvSpPr>
        <p:spPr>
          <a:xfrm rot="16200000" flipV="1">
            <a:off x="5173604" y="-1589538"/>
            <a:ext cx="817245" cy="4588705"/>
          </a:xfrm>
          <a:prstGeom prst="roundRect">
            <a:avLst/>
          </a:prstGeom>
          <a:solidFill>
            <a:srgbClr val="00B05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vert270"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bn-IN" sz="3600" b="1"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ভিটামিন </a:t>
            </a:r>
            <a:r>
              <a:rPr kumimoji="0" lang="en-US" sz="3600" b="1"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a:t>
            </a:r>
            <a:r>
              <a:rPr kumimoji="0" lang="bn-IN" sz="3600" b="1"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এ</a:t>
            </a:r>
            <a:r>
              <a:rPr kumimoji="0" lang="en-US" sz="3600" b="1"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a:t>
            </a:r>
            <a:r>
              <a:rPr kumimoji="0" lang="bn-IN" sz="3600" b="1"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এর কাজ </a:t>
            </a:r>
            <a:endParaRPr kumimoji="0" lang="en-US" sz="3600" b="1"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E51EED37-A9D3-4104-B3B1-B4C5C0697E52}"/>
              </a:ext>
            </a:extLst>
          </p:cNvPr>
          <p:cNvSpPr txBox="1"/>
          <p:nvPr/>
        </p:nvSpPr>
        <p:spPr>
          <a:xfrm>
            <a:off x="182880" y="3907499"/>
            <a:ext cx="3657600" cy="578882"/>
          </a:xfrm>
          <a:prstGeom prst="roundRect">
            <a:avLst/>
          </a:prstGeom>
          <a:noFill/>
          <a:ln>
            <a:noFill/>
          </a:ln>
        </p:spPr>
        <p:txBody>
          <a:bodyPr wrap="square" rtlCol="0">
            <a:spAutoFit/>
          </a:bodyPr>
          <a:lstStyle/>
          <a:p>
            <a:pPr marL="457200" indent="-457200">
              <a:buFont typeface="Wingdings" panose="05000000000000000000" pitchFamily="2" charset="2"/>
              <a:buChar char="ü"/>
            </a:pPr>
            <a:r>
              <a:rPr lang="bn-IN" sz="2800" b="1" dirty="0">
                <a:latin typeface="NikoshBAN" panose="02000000000000000000" pitchFamily="2" charset="0"/>
                <a:cs typeface="NikoshBAN" panose="02000000000000000000" pitchFamily="2" charset="0"/>
              </a:rPr>
              <a:t> দৃষ্টিশক্তি স্বাভাবিক রাখা  </a:t>
            </a:r>
            <a:endParaRPr lang="en-US" sz="2800" b="1"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A84EE75F-49D4-4F4E-9611-D7FAFA47E9D5}"/>
              </a:ext>
            </a:extLst>
          </p:cNvPr>
          <p:cNvSpPr txBox="1"/>
          <p:nvPr/>
        </p:nvSpPr>
        <p:spPr>
          <a:xfrm>
            <a:off x="182880" y="1726145"/>
            <a:ext cx="10564837" cy="578882"/>
          </a:xfrm>
          <a:prstGeom prst="roundRect">
            <a:avLst/>
          </a:prstGeom>
          <a:noFill/>
          <a:ln>
            <a:noFill/>
          </a:ln>
        </p:spPr>
        <p:txBody>
          <a:bodyPr wrap="square" rtlCol="0">
            <a:spAutoFit/>
          </a:bodyPr>
          <a:lstStyle/>
          <a:p>
            <a:pPr marL="457200" indent="-457200">
              <a:buFont typeface="Wingdings" panose="05000000000000000000" pitchFamily="2" charset="2"/>
              <a:buChar char="ü"/>
            </a:pPr>
            <a:r>
              <a:rPr lang="bn-IN" sz="2800" b="1" dirty="0">
                <a:latin typeface="NikoshBAN" panose="02000000000000000000" pitchFamily="2" charset="0"/>
                <a:cs typeface="NikoshBAN" panose="02000000000000000000" pitchFamily="2" charset="0"/>
              </a:rPr>
              <a:t> ত্বক ও শ্লেষাঝিল্লিকে সুস্থ রাখা এবং দেহকে বিভিন্ন সংক্রামক রোগের হাত  থেকে রক্ষা করা  </a:t>
            </a:r>
          </a:p>
        </p:txBody>
      </p:sp>
      <p:sp>
        <p:nvSpPr>
          <p:cNvPr id="6" name="TextBox 5">
            <a:extLst>
              <a:ext uri="{FF2B5EF4-FFF2-40B4-BE49-F238E27FC236}">
                <a16:creationId xmlns:a16="http://schemas.microsoft.com/office/drawing/2014/main" id="{AE94D34D-2982-4B52-8FDA-3B0CE352EDC2}"/>
              </a:ext>
            </a:extLst>
          </p:cNvPr>
          <p:cNvSpPr txBox="1"/>
          <p:nvPr/>
        </p:nvSpPr>
        <p:spPr>
          <a:xfrm>
            <a:off x="182880" y="3129732"/>
            <a:ext cx="5046858" cy="578882"/>
          </a:xfrm>
          <a:prstGeom prst="roundRect">
            <a:avLst/>
          </a:prstGeom>
          <a:noFill/>
          <a:ln>
            <a:noFill/>
          </a:ln>
        </p:spPr>
        <p:txBody>
          <a:bodyPr wrap="square" rtlCol="0">
            <a:spAutoFit/>
          </a:bodyPr>
          <a:lstStyle/>
          <a:p>
            <a:pPr marL="457200" indent="-457200">
              <a:buFont typeface="Wingdings" panose="05000000000000000000" pitchFamily="2" charset="2"/>
              <a:buChar char="ü"/>
            </a:pPr>
            <a:r>
              <a:rPr lang="bn-IN" sz="2800" b="1" dirty="0">
                <a:latin typeface="NikoshBAN" panose="02000000000000000000" pitchFamily="2" charset="0"/>
                <a:cs typeface="NikoshBAN" panose="02000000000000000000" pitchFamily="2" charset="0"/>
              </a:rPr>
              <a:t> খাদ্যদ্রব্য পরিপাক ও ক্ষুধার উদ্রেক করা </a:t>
            </a:r>
            <a:endParaRPr lang="en-US" sz="2800" b="1"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F23F2598-A2CE-42DA-B043-F6813063742B}"/>
              </a:ext>
            </a:extLst>
          </p:cNvPr>
          <p:cNvSpPr txBox="1"/>
          <p:nvPr/>
        </p:nvSpPr>
        <p:spPr>
          <a:xfrm>
            <a:off x="182880" y="2415813"/>
            <a:ext cx="10564836" cy="578882"/>
          </a:xfrm>
          <a:prstGeom prst="roundRect">
            <a:avLst/>
          </a:prstGeom>
          <a:noFill/>
          <a:ln>
            <a:noFill/>
          </a:ln>
        </p:spPr>
        <p:txBody>
          <a:bodyPr wrap="square" rtlCol="0">
            <a:spAutoFit/>
          </a:bodyPr>
          <a:lstStyle/>
          <a:p>
            <a:pPr marL="457200" indent="-457200">
              <a:buFont typeface="Wingdings" panose="05000000000000000000" pitchFamily="2" charset="2"/>
              <a:buChar char="ü"/>
            </a:pPr>
            <a:r>
              <a:rPr lang="bn-IN" sz="2800" b="1" dirty="0">
                <a:latin typeface="NikoshBAN" panose="02000000000000000000" pitchFamily="2" charset="0"/>
                <a:cs typeface="NikoshBAN" panose="02000000000000000000" pitchFamily="2" charset="0"/>
              </a:rPr>
              <a:t> রক্তে স্বাভাবিক অবস্থা বজায় রাখাও দেহের পুষ্টি ও বৃদ্ধিতে সহায়তা করা। </a:t>
            </a:r>
          </a:p>
        </p:txBody>
      </p:sp>
    </p:spTree>
    <p:extLst>
      <p:ext uri="{BB962C8B-B14F-4D97-AF65-F5344CB8AC3E}">
        <p14:creationId xmlns:p14="http://schemas.microsoft.com/office/powerpoint/2010/main" val="3944008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par>
                                <p:cTn id="15" presetID="53" presetClass="entr" presetSubtype="16" fill="hold" grpId="0" nodeType="with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par>
                                <p:cTn id="20" presetID="53" presetClass="entr" presetSubtype="16" fill="hold" grpId="0" nodeType="with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Effect transition="in" filter="fade">
                                      <p:cBhvr>
                                        <p:cTn id="24" dur="1000"/>
                                        <p:tgtEl>
                                          <p:spTgt spid="6"/>
                                        </p:tgtEl>
                                      </p:cBhvr>
                                    </p:animEffect>
                                  </p:childTnLst>
                                </p:cTn>
                              </p:par>
                              <p:par>
                                <p:cTn id="25" presetID="53" presetClass="entr" presetSubtype="16" fill="hold" grpId="0" nodeType="withEffect">
                                  <p:stCondLst>
                                    <p:cond delay="0"/>
                                  </p:stCondLst>
                                  <p:iterate type="lt">
                                    <p:tmPct val="10000"/>
                                  </p:iterate>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Effect transition="in" filter="fade">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627ADDF4-47A4-4166-A3C8-D0F9B34E964B}"/>
              </a:ext>
            </a:extLst>
          </p:cNvPr>
          <p:cNvSpPr/>
          <p:nvPr/>
        </p:nvSpPr>
        <p:spPr>
          <a:xfrm>
            <a:off x="0" y="0"/>
            <a:ext cx="10972800" cy="7315200"/>
          </a:xfrm>
          <a:prstGeom prst="frame">
            <a:avLst>
              <a:gd name="adj1" fmla="val 2692"/>
            </a:avLst>
          </a:prstGeom>
          <a:gradFill flip="none" rotWithShape="1">
            <a:gsLst>
              <a:gs pos="82000">
                <a:srgbClr val="00B0F0"/>
              </a:gs>
              <a:gs pos="86000">
                <a:srgbClr val="FFFF00"/>
              </a:gs>
              <a:gs pos="88000">
                <a:srgbClr val="FF0000"/>
              </a:gs>
            </a:gsLst>
            <a:path path="circle">
              <a:fillToRect l="50000" t="130000" r="50000" b="-30000"/>
            </a:path>
            <a:tileRect/>
          </a:gra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Rectangle 2">
            <a:extLst>
              <a:ext uri="{FF2B5EF4-FFF2-40B4-BE49-F238E27FC236}">
                <a16:creationId xmlns:a16="http://schemas.microsoft.com/office/drawing/2014/main" id="{B8AE0A51-F9CD-4FBC-A6FE-4EC0007114C5}"/>
              </a:ext>
            </a:extLst>
          </p:cNvPr>
          <p:cNvSpPr/>
          <p:nvPr/>
        </p:nvSpPr>
        <p:spPr>
          <a:xfrm>
            <a:off x="4010858" y="398599"/>
            <a:ext cx="3228769" cy="1015663"/>
          </a:xfrm>
          <a:prstGeom prst="rect">
            <a:avLst/>
          </a:prstGeom>
          <a:solidFill>
            <a:srgbClr val="00B0F0"/>
          </a:solidFill>
          <a:effectLst>
            <a:innerShdw blurRad="63500" dist="50800" dir="13500000">
              <a:prstClr val="black">
                <a:alpha val="50000"/>
              </a:prstClr>
            </a:innerShdw>
          </a:effectLst>
        </p:spPr>
        <p:txBody>
          <a:bodyPr wrap="none">
            <a:spAutoFit/>
          </a:bodyPr>
          <a:lstStyle/>
          <a:p>
            <a:pPr algn="ctr"/>
            <a:r>
              <a:rPr lang="bn-IN" sz="6000" dirty="0">
                <a:ln w="12700">
                  <a:solidFill>
                    <a:srgbClr val="FF0000"/>
                  </a:solidFill>
                  <a:prstDash val="solid"/>
                </a:ln>
                <a:solidFill>
                  <a:srgbClr val="FFFF00"/>
                </a:solidFill>
                <a:effectLst>
                  <a:innerShdw blurRad="177800">
                    <a:schemeClr val="accent3">
                      <a:lumMod val="50000"/>
                    </a:schemeClr>
                  </a:innerShdw>
                </a:effectLst>
                <a:latin typeface="NikoshBAN" panose="02000000000000000000" pitchFamily="2" charset="0"/>
                <a:cs typeface="NikoshBAN" panose="02000000000000000000" pitchFamily="2" charset="0"/>
              </a:rPr>
              <a:t>জোড়ায় কাজ</a:t>
            </a:r>
            <a:endParaRPr lang="en-US" sz="6000" dirty="0">
              <a:ln w="12700">
                <a:solidFill>
                  <a:srgbClr val="FF0000"/>
                </a:solidFill>
                <a:prstDash val="solid"/>
              </a:ln>
              <a:solidFill>
                <a:srgbClr val="FFFF00"/>
              </a:solid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32B86516-1150-4FF6-9FD0-93F264F9E59B}"/>
              </a:ext>
            </a:extLst>
          </p:cNvPr>
          <p:cNvSpPr txBox="1"/>
          <p:nvPr/>
        </p:nvSpPr>
        <p:spPr>
          <a:xfrm rot="5400000">
            <a:off x="5327191" y="2217485"/>
            <a:ext cx="923330" cy="6822831"/>
          </a:xfrm>
          <a:prstGeom prst="rect">
            <a:avLst/>
          </a:prstGeom>
          <a:solidFill>
            <a:schemeClr val="accent2">
              <a:lumMod val="60000"/>
              <a:lumOff val="40000"/>
            </a:schemeClr>
          </a:solidFill>
          <a:ln w="28575">
            <a:noFill/>
          </a:ln>
        </p:spPr>
        <p:txBody>
          <a:bodyPr vert="vert270" wrap="square" rtlCol="0">
            <a:spAutoFit/>
          </a:bodyPr>
          <a:lstStyle/>
          <a:p>
            <a:pPr marL="685800" marR="0" lvl="0" indent="-685800" defTabSz="4572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bn-IN" sz="4800" b="1" i="0" u="none" strike="noStrike" kern="0" cap="none" spc="0" normalizeH="0" baseline="0" noProof="0" dirty="0">
                <a:ln>
                  <a:solidFill>
                    <a:srgbClr val="FF0000"/>
                  </a:solidFill>
                </a:ln>
                <a:effectLst/>
                <a:uLnTx/>
                <a:uFillTx/>
                <a:latin typeface="NikoshBAN" panose="02000000000000000000" pitchFamily="2" charset="0"/>
                <a:cs typeface="NikoshBAN" panose="02000000000000000000" pitchFamily="2" charset="0"/>
              </a:rPr>
              <a:t>ভিটামিন</a:t>
            </a:r>
            <a:r>
              <a:rPr kumimoji="0" lang="en-US" sz="4800" b="1" i="0" u="none" strike="noStrike" kern="0" cap="none" spc="0" normalizeH="0" noProof="0" dirty="0">
                <a:ln>
                  <a:solidFill>
                    <a:srgbClr val="FF0000"/>
                  </a:solidFill>
                </a:ln>
                <a:effectLst/>
                <a:uLnTx/>
                <a:uFillTx/>
                <a:latin typeface="NikoshBAN" panose="02000000000000000000" pitchFamily="2" charset="0"/>
                <a:cs typeface="NikoshBAN" panose="02000000000000000000" pitchFamily="2" charset="0"/>
              </a:rPr>
              <a:t> </a:t>
            </a:r>
            <a:r>
              <a:rPr kumimoji="0" lang="bn-IN" sz="4800" b="1" i="0" u="none" strike="noStrike" kern="0" cap="none" spc="0" normalizeH="0" baseline="0" noProof="0" dirty="0">
                <a:ln>
                  <a:solidFill>
                    <a:srgbClr val="FF0000"/>
                  </a:solidFill>
                </a:ln>
                <a:effectLst/>
                <a:uLnTx/>
                <a:uFillTx/>
                <a:latin typeface="NikoshBAN" panose="02000000000000000000" pitchFamily="2" charset="0"/>
                <a:cs typeface="NikoshBAN" panose="02000000000000000000" pitchFamily="2" charset="0"/>
              </a:rPr>
              <a:t>এ</a:t>
            </a:r>
            <a:r>
              <a:rPr kumimoji="0" lang="en-US" sz="4800" b="1" i="0" u="none" strike="noStrike" kern="0" cap="none" spc="0" normalizeH="0" baseline="0" noProof="0" dirty="0">
                <a:ln>
                  <a:solidFill>
                    <a:srgbClr val="FF0000"/>
                  </a:solidFill>
                </a:ln>
                <a:effectLst/>
                <a:uLnTx/>
                <a:uFillTx/>
                <a:latin typeface="NikoshBAN" panose="02000000000000000000" pitchFamily="2" charset="0"/>
                <a:cs typeface="NikoshBAN" panose="02000000000000000000" pitchFamily="2" charset="0"/>
              </a:rPr>
              <a:t> </a:t>
            </a:r>
            <a:r>
              <a:rPr kumimoji="0" lang="bn-IN" sz="4800" b="1" i="0" u="none" strike="noStrike" kern="0" cap="none" spc="0" normalizeH="0" baseline="0" noProof="0" dirty="0">
                <a:ln>
                  <a:solidFill>
                    <a:srgbClr val="FF0000"/>
                  </a:solidFill>
                </a:ln>
                <a:effectLst/>
                <a:uLnTx/>
                <a:uFillTx/>
                <a:latin typeface="NikoshBAN" panose="02000000000000000000" pitchFamily="2" charset="0"/>
                <a:cs typeface="NikoshBAN" panose="02000000000000000000" pitchFamily="2" charset="0"/>
              </a:rPr>
              <a:t>এর কাজ</a:t>
            </a:r>
            <a:r>
              <a:rPr kumimoji="0" lang="en-US" sz="4800" b="1" i="0" u="none" strike="noStrike" kern="0" cap="none" spc="0" normalizeH="0" baseline="0" noProof="0" dirty="0">
                <a:ln>
                  <a:solidFill>
                    <a:srgbClr val="FF0000"/>
                  </a:solidFill>
                </a:ln>
                <a:effectLst/>
                <a:uLnTx/>
                <a:uFillTx/>
                <a:latin typeface="NikoshBAN" panose="02000000000000000000" pitchFamily="2" charset="0"/>
                <a:cs typeface="NikoshBAN" panose="02000000000000000000" pitchFamily="2" charset="0"/>
              </a:rPr>
              <a:t> </a:t>
            </a:r>
            <a:r>
              <a:rPr kumimoji="0" lang="en-US" sz="4800" b="1" i="0" u="none" strike="noStrike" kern="0" cap="none" spc="0" normalizeH="0" baseline="0" noProof="0" dirty="0" err="1">
                <a:ln>
                  <a:solidFill>
                    <a:srgbClr val="FF0000"/>
                  </a:solidFill>
                </a:ln>
                <a:effectLst/>
                <a:uLnTx/>
                <a:uFillTx/>
                <a:latin typeface="NikoshBAN" panose="02000000000000000000" pitchFamily="2" charset="0"/>
                <a:cs typeface="NikoshBAN" panose="02000000000000000000" pitchFamily="2" charset="0"/>
              </a:rPr>
              <a:t>গুলি</a:t>
            </a:r>
            <a:r>
              <a:rPr kumimoji="0" lang="en-US" sz="4800" b="1" i="0" u="none" strike="noStrike" kern="0" cap="none" spc="0" normalizeH="0" baseline="0" noProof="0" dirty="0">
                <a:ln>
                  <a:solidFill>
                    <a:srgbClr val="FF0000"/>
                  </a:solidFill>
                </a:ln>
                <a:effectLst/>
                <a:uLnTx/>
                <a:uFillTx/>
                <a:latin typeface="NikoshBAN" panose="02000000000000000000" pitchFamily="2" charset="0"/>
                <a:cs typeface="NikoshBAN" panose="02000000000000000000" pitchFamily="2" charset="0"/>
              </a:rPr>
              <a:t> </a:t>
            </a:r>
            <a:r>
              <a:rPr kumimoji="0" lang="en-US" sz="4800" b="1" i="0" u="none" strike="noStrike" kern="0" cap="none" spc="0" normalizeH="0" baseline="0" noProof="0" dirty="0" err="1">
                <a:ln>
                  <a:solidFill>
                    <a:srgbClr val="FF0000"/>
                  </a:solidFill>
                </a:ln>
                <a:effectLst/>
                <a:uLnTx/>
                <a:uFillTx/>
                <a:latin typeface="NikoshBAN" panose="02000000000000000000" pitchFamily="2" charset="0"/>
                <a:cs typeface="NikoshBAN" panose="02000000000000000000" pitchFamily="2" charset="0"/>
              </a:rPr>
              <a:t>লিখ</a:t>
            </a:r>
            <a:r>
              <a:rPr kumimoji="0" lang="en-US" sz="4800" b="1" i="0" u="none" strike="noStrike" kern="0" cap="none" spc="0" normalizeH="0" baseline="0" noProof="0" dirty="0">
                <a:ln>
                  <a:solidFill>
                    <a:srgbClr val="FF0000"/>
                  </a:solidFill>
                </a:ln>
                <a:effectLst/>
                <a:uLnTx/>
                <a:uFillTx/>
                <a:latin typeface="NikoshBAN" panose="02000000000000000000" pitchFamily="2" charset="0"/>
                <a:cs typeface="NikoshBAN" panose="02000000000000000000" pitchFamily="2" charset="0"/>
              </a:rPr>
              <a:t>।</a:t>
            </a:r>
            <a:r>
              <a:rPr kumimoji="0" lang="bn-IN" sz="4800" b="1" i="0" u="none" strike="noStrike" kern="0" cap="none" spc="0" normalizeH="0" baseline="0" noProof="0" dirty="0">
                <a:ln>
                  <a:solidFill>
                    <a:srgbClr val="FF0000"/>
                  </a:solidFill>
                </a:ln>
                <a:effectLst/>
                <a:uLnTx/>
                <a:uFillTx/>
                <a:latin typeface="NikoshBAN" panose="02000000000000000000" pitchFamily="2" charset="0"/>
                <a:cs typeface="NikoshBAN" panose="02000000000000000000" pitchFamily="2" charset="0"/>
              </a:rPr>
              <a:t> </a:t>
            </a:r>
            <a:endParaRPr kumimoji="0" lang="en-US" sz="4800" b="1" i="0" u="none" strike="noStrike" kern="0" cap="none" spc="0" normalizeH="0" baseline="0" noProof="0" dirty="0">
              <a:ln>
                <a:solidFill>
                  <a:srgbClr val="FF0000"/>
                </a:solidFill>
              </a:ln>
              <a:effectLst/>
              <a:uLnTx/>
              <a:uFillTx/>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9C24E4F9-182D-4C4A-908D-010B24C1A2F6}"/>
              </a:ext>
            </a:extLst>
          </p:cNvPr>
          <p:cNvPicPr>
            <a:picLocks noChangeAspect="1"/>
          </p:cNvPicPr>
          <p:nvPr/>
        </p:nvPicPr>
        <p:blipFill>
          <a:blip r:embed="rId2" cstate="email">
            <a:clrChange>
              <a:clrFrom>
                <a:srgbClr val="FFF7EC"/>
              </a:clrFrom>
              <a:clrTo>
                <a:srgbClr val="FFF7EC">
                  <a:alpha val="0"/>
                </a:srgbClr>
              </a:clrTo>
            </a:clrChange>
            <a:extLst>
              <a:ext uri="{28A0092B-C50C-407E-A947-70E740481C1C}">
                <a14:useLocalDpi xmlns:a14="http://schemas.microsoft.com/office/drawing/2010/main"/>
              </a:ext>
            </a:extLst>
          </a:blip>
          <a:stretch>
            <a:fillRect/>
          </a:stretch>
        </p:blipFill>
        <p:spPr>
          <a:xfrm>
            <a:off x="3786271" y="1895186"/>
            <a:ext cx="3453356" cy="2967231"/>
          </a:xfrm>
          <a:prstGeom prst="rect">
            <a:avLst/>
          </a:prstGeom>
          <a:ln w="28575">
            <a:solidFill>
              <a:srgbClr val="FF0000"/>
            </a:solidFill>
          </a:ln>
        </p:spPr>
      </p:pic>
    </p:spTree>
    <p:extLst>
      <p:ext uri="{BB962C8B-B14F-4D97-AF65-F5344CB8AC3E}">
        <p14:creationId xmlns:p14="http://schemas.microsoft.com/office/powerpoint/2010/main" val="3619951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6B014F81-67B9-408F-8377-C04AB326DB5A}"/>
              </a:ext>
            </a:extLst>
          </p:cNvPr>
          <p:cNvSpPr/>
          <p:nvPr/>
        </p:nvSpPr>
        <p:spPr>
          <a:xfrm>
            <a:off x="0" y="0"/>
            <a:ext cx="10972800" cy="7315200"/>
          </a:xfrm>
          <a:prstGeom prst="frame">
            <a:avLst>
              <a:gd name="adj1" fmla="val 2692"/>
            </a:avLst>
          </a:prstGeom>
          <a:gradFill flip="none" rotWithShape="1">
            <a:gsLst>
              <a:gs pos="82000">
                <a:srgbClr val="00B0F0"/>
              </a:gs>
              <a:gs pos="86000">
                <a:srgbClr val="FFFF00"/>
              </a:gs>
              <a:gs pos="88000">
                <a:srgbClr val="FF0000"/>
              </a:gs>
            </a:gsLst>
            <a:path path="circle">
              <a:fillToRect l="50000" t="130000" r="50000" b="-30000"/>
            </a:path>
            <a:tileRect/>
          </a:gra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Rectangle 2">
            <a:extLst>
              <a:ext uri="{FF2B5EF4-FFF2-40B4-BE49-F238E27FC236}">
                <a16:creationId xmlns:a16="http://schemas.microsoft.com/office/drawing/2014/main" id="{EA299FE2-D69D-4DDC-9356-87F182D375AD}"/>
              </a:ext>
            </a:extLst>
          </p:cNvPr>
          <p:cNvSpPr/>
          <p:nvPr/>
        </p:nvSpPr>
        <p:spPr>
          <a:xfrm>
            <a:off x="1790777" y="74875"/>
            <a:ext cx="7131997" cy="707886"/>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bn-IN" sz="4000" b="1" dirty="0">
                <a:ln>
                  <a:solidFill>
                    <a:srgbClr val="FFC000"/>
                  </a:solidFill>
                </a:ln>
                <a:latin typeface="NikoshBAN" panose="02000000000000000000" pitchFamily="2" charset="0"/>
                <a:cs typeface="NikoshBAN" panose="02000000000000000000" pitchFamily="2" charset="0"/>
              </a:rPr>
              <a:t>ভিটামিন</a:t>
            </a:r>
            <a:r>
              <a:rPr lang="en-US" sz="4000" b="1" dirty="0">
                <a:ln>
                  <a:solidFill>
                    <a:srgbClr val="FFC000"/>
                  </a:solidFill>
                </a:ln>
                <a:latin typeface="NikoshBAN" panose="02000000000000000000" pitchFamily="2" charset="0"/>
                <a:cs typeface="NikoshBAN" panose="02000000000000000000" pitchFamily="2" charset="0"/>
              </a:rPr>
              <a:t> “এ”</a:t>
            </a:r>
            <a:r>
              <a:rPr lang="bn-IN" sz="4000" b="1" dirty="0">
                <a:ln>
                  <a:solidFill>
                    <a:srgbClr val="FFC000"/>
                  </a:solidFill>
                </a:ln>
                <a:latin typeface="NikoshBAN" panose="02000000000000000000" pitchFamily="2" charset="0"/>
                <a:cs typeface="NikoshBAN" panose="02000000000000000000" pitchFamily="2" charset="0"/>
              </a:rPr>
              <a:t> অভাবজনিত রোগ</a:t>
            </a:r>
            <a:r>
              <a:rPr lang="en-US" sz="4000" b="1" dirty="0">
                <a:ln>
                  <a:solidFill>
                    <a:srgbClr val="FFC000"/>
                  </a:solidFill>
                </a:ln>
                <a:latin typeface="NikoshBAN" panose="02000000000000000000" pitchFamily="2" charset="0"/>
                <a:cs typeface="NikoshBAN" panose="02000000000000000000" pitchFamily="2" charset="0"/>
              </a:rPr>
              <a:t> </a:t>
            </a:r>
            <a:r>
              <a:rPr lang="as-IN" sz="4000" b="1" dirty="0">
                <a:ln>
                  <a:solidFill>
                    <a:srgbClr val="FFC000"/>
                  </a:solidFill>
                </a:ln>
                <a:latin typeface="NikoshBAN" panose="02000000000000000000" pitchFamily="2" charset="0"/>
                <a:cs typeface="NikoshBAN" panose="02000000000000000000" pitchFamily="2" charset="0"/>
              </a:rPr>
              <a:t>ও</a:t>
            </a:r>
            <a:r>
              <a:rPr lang="en-US" sz="4000" b="1" dirty="0">
                <a:ln>
                  <a:solidFill>
                    <a:srgbClr val="FFC000"/>
                  </a:solidFill>
                </a:ln>
                <a:latin typeface="NikoshBAN" panose="02000000000000000000" pitchFamily="2" charset="0"/>
                <a:cs typeface="NikoshBAN" panose="02000000000000000000" pitchFamily="2" charset="0"/>
              </a:rPr>
              <a:t> প</a:t>
            </a:r>
            <a:r>
              <a:rPr lang="as-IN" sz="4000" b="1" dirty="0">
                <a:ln>
                  <a:solidFill>
                    <a:srgbClr val="FFC000"/>
                  </a:solidFill>
                </a:ln>
                <a:latin typeface="NikoshBAN" panose="02000000000000000000" pitchFamily="2" charset="0"/>
                <a:cs typeface="NikoshBAN" panose="02000000000000000000" pitchFamily="2" charset="0"/>
              </a:rPr>
              <a:t>্</a:t>
            </a:r>
            <a:r>
              <a:rPr lang="en-US" sz="4000" b="1" dirty="0">
                <a:ln>
                  <a:solidFill>
                    <a:srgbClr val="FFC000"/>
                  </a:solidFill>
                </a:ln>
                <a:latin typeface="NikoshBAN" panose="02000000000000000000" pitchFamily="2" charset="0"/>
                <a:cs typeface="NikoshBAN" panose="02000000000000000000" pitchFamily="2" charset="0"/>
              </a:rPr>
              <a:t>র</a:t>
            </a:r>
            <a:r>
              <a:rPr lang="as-IN" sz="4000" b="1" dirty="0">
                <a:ln>
                  <a:solidFill>
                    <a:srgbClr val="FFC000"/>
                  </a:solidFill>
                </a:ln>
                <a:latin typeface="NikoshBAN" panose="02000000000000000000" pitchFamily="2" charset="0"/>
                <a:cs typeface="NikoshBAN" panose="02000000000000000000" pitchFamily="2" charset="0"/>
              </a:rPr>
              <a:t>ত</a:t>
            </a:r>
            <a:r>
              <a:rPr lang="en-US" sz="4000" b="1" dirty="0">
                <a:ln>
                  <a:solidFill>
                    <a:srgbClr val="FFC000"/>
                  </a:solidFill>
                </a:ln>
                <a:latin typeface="NikoshBAN" panose="02000000000000000000" pitchFamily="2" charset="0"/>
                <a:cs typeface="NikoshBAN" panose="02000000000000000000" pitchFamily="2" charset="0"/>
              </a:rPr>
              <a:t>ি</a:t>
            </a:r>
            <a:r>
              <a:rPr lang="as-IN" sz="4000" b="1" dirty="0">
                <a:ln>
                  <a:solidFill>
                    <a:srgbClr val="FFC000"/>
                  </a:solidFill>
                </a:ln>
                <a:latin typeface="NikoshBAN" panose="02000000000000000000" pitchFamily="2" charset="0"/>
                <a:cs typeface="NikoshBAN" panose="02000000000000000000" pitchFamily="2" charset="0"/>
              </a:rPr>
              <a:t>র</a:t>
            </a:r>
            <a:r>
              <a:rPr lang="en-US" sz="4000" b="1" dirty="0">
                <a:ln>
                  <a:solidFill>
                    <a:srgbClr val="FFC000"/>
                  </a:solidFill>
                </a:ln>
                <a:latin typeface="NikoshBAN" panose="02000000000000000000" pitchFamily="2" charset="0"/>
                <a:cs typeface="NikoshBAN" panose="02000000000000000000" pitchFamily="2" charset="0"/>
              </a:rPr>
              <a:t>ো</a:t>
            </a:r>
            <a:r>
              <a:rPr lang="as-IN" sz="4000" b="1" dirty="0">
                <a:ln>
                  <a:solidFill>
                    <a:srgbClr val="FFC000"/>
                  </a:solidFill>
                </a:ln>
                <a:latin typeface="NikoshBAN" panose="02000000000000000000" pitchFamily="2" charset="0"/>
                <a:cs typeface="NikoshBAN" panose="02000000000000000000" pitchFamily="2" charset="0"/>
              </a:rPr>
              <a:t>ধ</a:t>
            </a:r>
            <a:r>
              <a:rPr lang="bn-IN" sz="4000" b="1" dirty="0">
                <a:ln>
                  <a:solidFill>
                    <a:srgbClr val="FFC000"/>
                  </a:solidFill>
                </a:ln>
                <a:latin typeface="NikoshBAN" panose="02000000000000000000" pitchFamily="2" charset="0"/>
                <a:cs typeface="NikoshBAN" panose="02000000000000000000" pitchFamily="2" charset="0"/>
              </a:rPr>
              <a:t> </a:t>
            </a:r>
            <a:endParaRPr lang="en-US" sz="4000" b="1" dirty="0">
              <a:ln>
                <a:solidFill>
                  <a:srgbClr val="FFC000"/>
                </a:solidFill>
              </a:ln>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2A20999B-09D4-4980-A07F-B35CBD567B89}"/>
              </a:ext>
            </a:extLst>
          </p:cNvPr>
          <p:cNvSpPr txBox="1"/>
          <p:nvPr/>
        </p:nvSpPr>
        <p:spPr>
          <a:xfrm>
            <a:off x="4411334" y="3062334"/>
            <a:ext cx="1890882" cy="584775"/>
          </a:xfrm>
          <a:prstGeom prst="rect">
            <a:avLst/>
          </a:prstGeom>
          <a:noFill/>
        </p:spPr>
        <p:txBody>
          <a:bodyPr wrap="square" rtlCol="0">
            <a:spAutoFit/>
          </a:bodyPr>
          <a:lstStyle/>
          <a:p>
            <a:pPr algn="ctr"/>
            <a:r>
              <a:rPr lang="bn-IN" sz="3200" b="1" dirty="0">
                <a:ln w="3175">
                  <a:solidFill>
                    <a:srgbClr val="FF0000"/>
                  </a:solidFill>
                </a:ln>
                <a:solidFill>
                  <a:srgbClr val="FFFF00"/>
                </a:solidFill>
                <a:latin typeface="NikoshBAN" panose="02000000000000000000" pitchFamily="2" charset="0"/>
                <a:cs typeface="NikoshBAN" panose="02000000000000000000" pitchFamily="2" charset="0"/>
              </a:rPr>
              <a:t> রাতকানাঃ </a:t>
            </a:r>
            <a:endParaRPr lang="en-US" sz="3200" b="1" dirty="0">
              <a:ln w="3175">
                <a:solidFill>
                  <a:srgbClr val="FF0000"/>
                </a:solidFill>
              </a:ln>
              <a:solidFill>
                <a:srgbClr val="FFFF00"/>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7BEC478A-62DC-48B7-A508-CD6E6A2718FC}"/>
              </a:ext>
            </a:extLst>
          </p:cNvPr>
          <p:cNvSpPr txBox="1"/>
          <p:nvPr/>
        </p:nvSpPr>
        <p:spPr>
          <a:xfrm>
            <a:off x="138702" y="3514129"/>
            <a:ext cx="10436146" cy="1579890"/>
          </a:xfrm>
          <a:prstGeom prst="rect">
            <a:avLst/>
          </a:prstGeom>
          <a:noFill/>
        </p:spPr>
        <p:txBody>
          <a:bodyPr wrap="square" rtlCol="0">
            <a:spAutoFit/>
          </a:bodyPr>
          <a:lstStyle/>
          <a:p>
            <a:pPr marL="342900" indent="-342900" algn="just">
              <a:buFont typeface="Wingdings" panose="05000000000000000000" pitchFamily="2" charset="2"/>
              <a:buChar char="q"/>
            </a:pPr>
            <a:r>
              <a:rPr lang="bn-IN" sz="3200" dirty="0">
                <a:latin typeface="NikoshBAN" panose="02000000000000000000" pitchFamily="2" charset="0"/>
                <a:cs typeface="NikoshBAN" panose="02000000000000000000" pitchFamily="2" charset="0"/>
              </a:rPr>
              <a:t>এ রোগের লক্ষণ স্বল্প আলোতে বিশেষ করে রাতে আবছা আলোতে দেখতে না পাওয়া। শিশুরা এ রোগে বেশি আক্রান্ত হয়। দীর্ঘদিন ধরে এ অবস্থা চলতে থাকলে চোখ সম্পূর্ণরূপে অন্ধ হয়ে যেতে পারে।</a:t>
            </a:r>
            <a:endParaRPr lang="en-US" sz="3200" dirty="0">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74BEBFB9-AF98-4036-954B-12014B6CF3EC}"/>
              </a:ext>
            </a:extLst>
          </p:cNvPr>
          <p:cNvSpPr/>
          <p:nvPr/>
        </p:nvSpPr>
        <p:spPr>
          <a:xfrm>
            <a:off x="138702" y="4996740"/>
            <a:ext cx="10436146" cy="1569660"/>
          </a:xfrm>
          <a:prstGeom prst="rect">
            <a:avLst/>
          </a:prstGeom>
          <a:ln>
            <a:noFill/>
          </a:ln>
        </p:spPr>
        <p:txBody>
          <a:bodyPr wrap="square">
            <a:spAutoFit/>
          </a:bodyPr>
          <a:lstStyle/>
          <a:p>
            <a:pPr marL="285750" indent="-285750" algn="just">
              <a:buFont typeface="Wingdings" panose="05000000000000000000" pitchFamily="2" charset="2"/>
              <a:buChar char="q"/>
            </a:pPr>
            <a:r>
              <a:rPr lang="bn-IN" sz="3200" dirty="0">
                <a:latin typeface="NikoshBAN" panose="02000000000000000000" pitchFamily="2" charset="0"/>
                <a:cs typeface="NikoshBAN" panose="02000000000000000000" pitchFamily="2" charset="0"/>
              </a:rPr>
              <a:t>এ রোগে আক্রান্ত শিশুকে সবুজ শাকসবজি ও রঙিন ফলমূল খাওয়ানো উচিত। ভিটামিন ‘এ’ ক্যাপসুল রাতকানা রোগ প্রতিরোধে সাহায্য করে। আমাদের দেশে টিকা দিবসে বিভিন্ন টিকা কেন্দ্রে শিশুকে ভিটামিন ‘এ’ ক্যাপসুল খাওয়ানো হয়। </a:t>
            </a:r>
            <a:endParaRPr lang="en-US" sz="3200" dirty="0"/>
          </a:p>
        </p:txBody>
      </p:sp>
      <p:sp>
        <p:nvSpPr>
          <p:cNvPr id="7" name="Rectangle: Rounded Corners 6">
            <a:extLst>
              <a:ext uri="{FF2B5EF4-FFF2-40B4-BE49-F238E27FC236}">
                <a16:creationId xmlns:a16="http://schemas.microsoft.com/office/drawing/2014/main" id="{58B69D11-ED5F-4A41-B9BC-B97BFB33EC52}"/>
              </a:ext>
            </a:extLst>
          </p:cNvPr>
          <p:cNvSpPr/>
          <p:nvPr/>
        </p:nvSpPr>
        <p:spPr>
          <a:xfrm>
            <a:off x="4147279" y="927873"/>
            <a:ext cx="2418993" cy="2182140"/>
          </a:xfrm>
          <a:prstGeom prst="roundRect">
            <a:avLst>
              <a:gd name="adj" fmla="val 10000"/>
            </a:avLst>
          </a:prstGeom>
          <a:blipFill rotWithShape="1">
            <a:blip r:embed="rId2"/>
            <a:srcRec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8" name="TextBox 7">
            <a:extLst>
              <a:ext uri="{FF2B5EF4-FFF2-40B4-BE49-F238E27FC236}">
                <a16:creationId xmlns:a16="http://schemas.microsoft.com/office/drawing/2014/main" id="{671ED4EC-494B-4B0B-A95F-021DE9D7D3E0}"/>
              </a:ext>
            </a:extLst>
          </p:cNvPr>
          <p:cNvSpPr txBox="1"/>
          <p:nvPr/>
        </p:nvSpPr>
        <p:spPr>
          <a:xfrm>
            <a:off x="137661" y="3723397"/>
            <a:ext cx="10438228" cy="1569660"/>
          </a:xfrm>
          <a:prstGeom prst="rect">
            <a:avLst/>
          </a:prstGeom>
          <a:noFill/>
        </p:spPr>
        <p:txBody>
          <a:bodyPr wrap="square" rtlCol="0">
            <a:spAutoFit/>
          </a:bodyPr>
          <a:lstStyle/>
          <a:p>
            <a:pPr marL="457200" indent="-457200" algn="just">
              <a:buFont typeface="Wingdings" panose="05000000000000000000" pitchFamily="2" charset="2"/>
              <a:buChar char="q"/>
            </a:pPr>
            <a:r>
              <a:rPr lang="bn-IN" sz="3200" b="1"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ভিটামিন ‘এ’ এর অভাব ঘটলে চোখের কর্নিয়ার আচ্ছাদন ক্ষতিগ্রস্ত হয়। কর্নিয়ার উপর শুষ্ক স্তর পড়ে। তখন চোখ শুকিয়ে যায় এবং পানি পড়া বন্ধ হয়ে যায়। চোখে আলো সহ্য হয় না, চোখে পুঁজ জমে এবং চোখের পাতা ফুলে যায়।</a:t>
            </a:r>
          </a:p>
        </p:txBody>
      </p:sp>
      <p:sp>
        <p:nvSpPr>
          <p:cNvPr id="9" name="Rectangle 8">
            <a:extLst>
              <a:ext uri="{FF2B5EF4-FFF2-40B4-BE49-F238E27FC236}">
                <a16:creationId xmlns:a16="http://schemas.microsoft.com/office/drawing/2014/main" id="{507FEAF2-10EA-4615-815D-9A37AE53B7C5}"/>
              </a:ext>
            </a:extLst>
          </p:cNvPr>
          <p:cNvSpPr/>
          <p:nvPr/>
        </p:nvSpPr>
        <p:spPr>
          <a:xfrm>
            <a:off x="193932" y="5358534"/>
            <a:ext cx="10325686" cy="1077218"/>
          </a:xfrm>
          <a:prstGeom prst="rect">
            <a:avLst/>
          </a:prstGeom>
        </p:spPr>
        <p:txBody>
          <a:bodyPr wrap="square">
            <a:spAutoFit/>
          </a:bodyPr>
          <a:lstStyle/>
          <a:p>
            <a:pPr marL="285750" indent="-285750">
              <a:buFont typeface="Wingdings" panose="05000000000000000000" pitchFamily="2" charset="2"/>
              <a:buChar char="q"/>
            </a:pPr>
            <a:r>
              <a:rPr lang="bn-IN" sz="3200" dirty="0">
                <a:latin typeface="NikoshBAN" panose="02000000000000000000" pitchFamily="2" charset="0"/>
                <a:cs typeface="NikoshBAN" panose="02000000000000000000" pitchFamily="2" charset="0"/>
              </a:rPr>
              <a:t> এ অবস্থায় উপযুক্ত চিকিৎসা করালে এ রোগ থেকে উপশম পাওয়া যেতে পারে। তবে সময় মতো চিকিৎসা না হলে শিশু অন্ধ হয়ে যেতে পারে।</a:t>
            </a:r>
            <a:endParaRPr lang="en-US" sz="3200" dirty="0"/>
          </a:p>
        </p:txBody>
      </p:sp>
      <p:sp>
        <p:nvSpPr>
          <p:cNvPr id="10" name="Rectangle: Rounded Corners 9">
            <a:extLst>
              <a:ext uri="{FF2B5EF4-FFF2-40B4-BE49-F238E27FC236}">
                <a16:creationId xmlns:a16="http://schemas.microsoft.com/office/drawing/2014/main" id="{245121F1-12A5-46F6-9E73-41F10D18512F}"/>
              </a:ext>
            </a:extLst>
          </p:cNvPr>
          <p:cNvSpPr/>
          <p:nvPr/>
        </p:nvSpPr>
        <p:spPr>
          <a:xfrm>
            <a:off x="4129215" y="927873"/>
            <a:ext cx="2455120" cy="2160811"/>
          </a:xfrm>
          <a:prstGeom prst="roundRect">
            <a:avLst>
              <a:gd name="adj" fmla="val 10000"/>
            </a:avLst>
          </a:prstGeom>
          <a:blipFill rotWithShape="1">
            <a:blip r:embed="rId3"/>
            <a:srcRect/>
            <a:stretch>
              <a:fillRect t="-7000" b="-7000"/>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38983"/>
              <a:satOff val="-1125"/>
              <a:lumOff val="4622"/>
              <a:alphaOff val="0"/>
            </a:schemeClr>
          </a:effectRef>
          <a:fontRef idx="minor">
            <a:schemeClr val="lt1">
              <a:hueOff val="0"/>
              <a:satOff val="0"/>
              <a:lumOff val="0"/>
              <a:alphaOff val="0"/>
            </a:schemeClr>
          </a:fontRef>
        </p:style>
        <p:txBody>
          <a:bodyPr/>
          <a:lstStyle/>
          <a:p>
            <a:endParaRPr lang="en-US" dirty="0"/>
          </a:p>
        </p:txBody>
      </p:sp>
      <p:sp>
        <p:nvSpPr>
          <p:cNvPr id="11" name="TextBox 10">
            <a:extLst>
              <a:ext uri="{FF2B5EF4-FFF2-40B4-BE49-F238E27FC236}">
                <a16:creationId xmlns:a16="http://schemas.microsoft.com/office/drawing/2014/main" id="{DD8D7812-E817-4EC5-B15E-454A61EBEF21}"/>
              </a:ext>
            </a:extLst>
          </p:cNvPr>
          <p:cNvSpPr txBox="1"/>
          <p:nvPr/>
        </p:nvSpPr>
        <p:spPr>
          <a:xfrm>
            <a:off x="3900462" y="3077066"/>
            <a:ext cx="2912626" cy="646331"/>
          </a:xfrm>
          <a:prstGeom prst="rect">
            <a:avLst/>
          </a:prstGeom>
          <a:noFill/>
        </p:spPr>
        <p:txBody>
          <a:bodyPr wrap="square" rtlCol="0">
            <a:spAutoFit/>
          </a:bodyPr>
          <a:lstStyle/>
          <a:p>
            <a:r>
              <a:rPr lang="bn-IN" sz="3600" b="1" dirty="0">
                <a:ln w="3175">
                  <a:solidFill>
                    <a:srgbClr val="FF0000"/>
                  </a:solidFill>
                </a:ln>
                <a:solidFill>
                  <a:srgbClr val="FFFF00"/>
                </a:solidFill>
                <a:latin typeface="NikoshBAN" panose="02000000000000000000" pitchFamily="2" charset="0"/>
                <a:cs typeface="NikoshBAN" panose="02000000000000000000" pitchFamily="2" charset="0"/>
              </a:rPr>
              <a:t> জেরপথালমিয়াঃ  </a:t>
            </a:r>
            <a:endParaRPr lang="en-US" sz="3600" b="1" dirty="0">
              <a:ln w="3175">
                <a:solidFill>
                  <a:srgbClr val="FF0000"/>
                </a:solidFill>
              </a:ln>
              <a:solidFill>
                <a:srgbClr val="FFFF00"/>
              </a:solidFill>
              <a:latin typeface="NikoshBAN" panose="02000000000000000000" pitchFamily="2" charset="0"/>
              <a:cs typeface="NikoshBAN" panose="02000000000000000000" pitchFamily="2" charset="0"/>
            </a:endParaRPr>
          </a:p>
        </p:txBody>
      </p:sp>
      <p:sp>
        <p:nvSpPr>
          <p:cNvPr id="12" name="Rectangle: Rounded Corners 11">
            <a:extLst>
              <a:ext uri="{FF2B5EF4-FFF2-40B4-BE49-F238E27FC236}">
                <a16:creationId xmlns:a16="http://schemas.microsoft.com/office/drawing/2014/main" id="{58C48B1D-24E8-4F00-8047-9EED30BB623B}"/>
              </a:ext>
            </a:extLst>
          </p:cNvPr>
          <p:cNvSpPr/>
          <p:nvPr/>
        </p:nvSpPr>
        <p:spPr>
          <a:xfrm>
            <a:off x="3928877" y="904068"/>
            <a:ext cx="2855797" cy="2275360"/>
          </a:xfrm>
          <a:prstGeom prst="roundRect">
            <a:avLst>
              <a:gd name="adj" fmla="val 10000"/>
            </a:avLst>
          </a:prstGeom>
          <a:blipFill rotWithShape="1">
            <a:blip r:embed="rId4"/>
            <a:srcRect/>
            <a:stretch>
              <a:fillRect t="-5000" b="-5000"/>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77966"/>
              <a:satOff val="-2251"/>
              <a:lumOff val="9244"/>
              <a:alphaOff val="0"/>
            </a:schemeClr>
          </a:effectRef>
          <a:fontRef idx="minor">
            <a:schemeClr val="lt1">
              <a:hueOff val="0"/>
              <a:satOff val="0"/>
              <a:lumOff val="0"/>
              <a:alphaOff val="0"/>
            </a:schemeClr>
          </a:fontRef>
        </p:style>
      </p:sp>
      <p:sp>
        <p:nvSpPr>
          <p:cNvPr id="13" name="TextBox 12">
            <a:extLst>
              <a:ext uri="{FF2B5EF4-FFF2-40B4-BE49-F238E27FC236}">
                <a16:creationId xmlns:a16="http://schemas.microsoft.com/office/drawing/2014/main" id="{1CA71F40-D97B-4F67-9B0A-725472F23D27}"/>
              </a:ext>
            </a:extLst>
          </p:cNvPr>
          <p:cNvSpPr txBox="1"/>
          <p:nvPr/>
        </p:nvSpPr>
        <p:spPr>
          <a:xfrm>
            <a:off x="102492" y="3748578"/>
            <a:ext cx="10508567" cy="1200329"/>
          </a:xfrm>
          <a:prstGeom prst="rect">
            <a:avLst/>
          </a:prstGeom>
          <a:noFill/>
        </p:spPr>
        <p:txBody>
          <a:bodyPr wrap="square" rtlCol="0">
            <a:spAutoFit/>
          </a:bodyPr>
          <a:lstStyle/>
          <a:p>
            <a:pPr marL="457200" indent="-457200" algn="just">
              <a:buFont typeface="Wingdings" panose="05000000000000000000" pitchFamily="2" charset="2"/>
              <a:buChar char="v"/>
            </a:pPr>
            <a:r>
              <a:rPr lang="bn-IN" sz="3600" dirty="0">
                <a:latin typeface="NikoshBAN" panose="02000000000000000000" pitchFamily="2" charset="0"/>
                <a:cs typeface="NikoshBAN" panose="02000000000000000000" pitchFamily="2" charset="0"/>
              </a:rPr>
              <a:t>এ ছাড়া ভিটামিন ‘এ’ এর অভাব ঘটলে দেহের স্বাভাবিক বৃদ্ধি ব্যাহত হয়। সর্দি, কাশি, ইনফ্লুয়েঞ্জা ইত্যাদি রোগ হতে পারে।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258314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xit" presetSubtype="4" fill="hold" nodeType="clickEffect">
                                  <p:stCondLst>
                                    <p:cond delay="0"/>
                                  </p:stCondLst>
                                  <p:childTnLst>
                                    <p:anim calcmode="lin" valueType="num">
                                      <p:cBhvr additive="base">
                                        <p:cTn id="23" dur="500"/>
                                        <p:tgtEl>
                                          <p:spTgt spid="7"/>
                                        </p:tgtEl>
                                        <p:attrNameLst>
                                          <p:attrName>ppt_y</p:attrName>
                                        </p:attrNameLst>
                                      </p:cBhvr>
                                      <p:tavLst>
                                        <p:tav tm="0">
                                          <p:val>
                                            <p:strVal val="#ppt_y"/>
                                          </p:val>
                                        </p:tav>
                                        <p:tav tm="100000">
                                          <p:val>
                                            <p:strVal val="#ppt_y+#ppt_h*1.125000"/>
                                          </p:val>
                                        </p:tav>
                                      </p:tavLst>
                                    </p:anim>
                                    <p:animEffect transition="out" filter="wipe(down)">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2" presetClass="exit" presetSubtype="4" fill="hold" grpId="1" nodeType="withEffect">
                                  <p:stCondLst>
                                    <p:cond delay="0"/>
                                  </p:stCondLst>
                                  <p:childTnLst>
                                    <p:anim calcmode="lin" valueType="num">
                                      <p:cBhvr additive="base">
                                        <p:cTn id="27" dur="500"/>
                                        <p:tgtEl>
                                          <p:spTgt spid="4"/>
                                        </p:tgtEl>
                                        <p:attrNameLst>
                                          <p:attrName>ppt_y</p:attrName>
                                        </p:attrNameLst>
                                      </p:cBhvr>
                                      <p:tavLst>
                                        <p:tav tm="0">
                                          <p:val>
                                            <p:strVal val="#ppt_y"/>
                                          </p:val>
                                        </p:tav>
                                        <p:tav tm="100000">
                                          <p:val>
                                            <p:strVal val="#ppt_y+#ppt_h*1.125000"/>
                                          </p:val>
                                        </p:tav>
                                      </p:tavLst>
                                    </p:anim>
                                    <p:animEffect transition="out" filter="wipe(down)">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2" presetClass="exit" presetSubtype="4" fill="hold" grpId="1" nodeType="withEffect">
                                  <p:stCondLst>
                                    <p:cond delay="0"/>
                                  </p:stCondLst>
                                  <p:childTnLst>
                                    <p:anim calcmode="lin" valueType="num">
                                      <p:cBhvr additive="base">
                                        <p:cTn id="31" dur="500"/>
                                        <p:tgtEl>
                                          <p:spTgt spid="5"/>
                                        </p:tgtEl>
                                        <p:attrNameLst>
                                          <p:attrName>ppt_y</p:attrName>
                                        </p:attrNameLst>
                                      </p:cBhvr>
                                      <p:tavLst>
                                        <p:tav tm="0">
                                          <p:val>
                                            <p:strVal val="#ppt_y"/>
                                          </p:val>
                                        </p:tav>
                                        <p:tav tm="100000">
                                          <p:val>
                                            <p:strVal val="#ppt_y+#ppt_h*1.125000"/>
                                          </p:val>
                                        </p:tav>
                                      </p:tavLst>
                                    </p:anim>
                                    <p:animEffect transition="out" filter="wipe(down)">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12" presetClass="exit" presetSubtype="4" fill="hold" grpId="1" nodeType="withEffect">
                                  <p:stCondLst>
                                    <p:cond delay="0"/>
                                  </p:stCondLst>
                                  <p:childTnLst>
                                    <p:anim calcmode="lin" valueType="num">
                                      <p:cBhvr additive="base">
                                        <p:cTn id="35" dur="500"/>
                                        <p:tgtEl>
                                          <p:spTgt spid="6"/>
                                        </p:tgtEl>
                                        <p:attrNameLst>
                                          <p:attrName>ppt_y</p:attrName>
                                        </p:attrNameLst>
                                      </p:cBhvr>
                                      <p:tavLst>
                                        <p:tav tm="0">
                                          <p:val>
                                            <p:strVal val="#ppt_y"/>
                                          </p:val>
                                        </p:tav>
                                        <p:tav tm="100000">
                                          <p:val>
                                            <p:strVal val="#ppt_y+#ppt_h*1.125000"/>
                                          </p:val>
                                        </p:tav>
                                      </p:tavLst>
                                    </p:anim>
                                    <p:animEffect transition="out" filter="wipe(down)">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arn(inVertical)">
                                      <p:cBhvr>
                                        <p:cTn id="48" dur="500"/>
                                        <p:tgtEl>
                                          <p:spTgt spid="8"/>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arn(inVertical)">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xit" presetSubtype="4" fill="hold" grpId="1" nodeType="clickEffect">
                                  <p:stCondLst>
                                    <p:cond delay="0"/>
                                  </p:stCondLst>
                                  <p:childTnLst>
                                    <p:anim calcmode="lin" valueType="num">
                                      <p:cBhvr additive="base">
                                        <p:cTn id="55" dur="500"/>
                                        <p:tgtEl>
                                          <p:spTgt spid="10"/>
                                        </p:tgtEl>
                                        <p:attrNameLst>
                                          <p:attrName>ppt_y</p:attrName>
                                        </p:attrNameLst>
                                      </p:cBhvr>
                                      <p:tavLst>
                                        <p:tav tm="0">
                                          <p:val>
                                            <p:strVal val="#ppt_y"/>
                                          </p:val>
                                        </p:tav>
                                        <p:tav tm="100000">
                                          <p:val>
                                            <p:strVal val="#ppt_y+#ppt_h*1.125000"/>
                                          </p:val>
                                        </p:tav>
                                      </p:tavLst>
                                    </p:anim>
                                    <p:animEffect transition="out" filter="wipe(down)">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par>
                                <p:cTn id="58" presetID="12" presetClass="exit" presetSubtype="4" fill="hold" grpId="1" nodeType="withEffect">
                                  <p:stCondLst>
                                    <p:cond delay="0"/>
                                  </p:stCondLst>
                                  <p:childTnLst>
                                    <p:anim calcmode="lin" valueType="num">
                                      <p:cBhvr additive="base">
                                        <p:cTn id="59" dur="500"/>
                                        <p:tgtEl>
                                          <p:spTgt spid="11"/>
                                        </p:tgtEl>
                                        <p:attrNameLst>
                                          <p:attrName>ppt_y</p:attrName>
                                        </p:attrNameLst>
                                      </p:cBhvr>
                                      <p:tavLst>
                                        <p:tav tm="0">
                                          <p:val>
                                            <p:strVal val="#ppt_y"/>
                                          </p:val>
                                        </p:tav>
                                        <p:tav tm="100000">
                                          <p:val>
                                            <p:strVal val="#ppt_y+#ppt_h*1.125000"/>
                                          </p:val>
                                        </p:tav>
                                      </p:tavLst>
                                    </p:anim>
                                    <p:animEffect transition="out" filter="wipe(down)">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par>
                                <p:cTn id="62" presetID="12" presetClass="exit" presetSubtype="4" fill="hold" grpId="1" nodeType="withEffect">
                                  <p:stCondLst>
                                    <p:cond delay="0"/>
                                  </p:stCondLst>
                                  <p:childTnLst>
                                    <p:anim calcmode="lin" valueType="num">
                                      <p:cBhvr additive="base">
                                        <p:cTn id="63" dur="500"/>
                                        <p:tgtEl>
                                          <p:spTgt spid="8"/>
                                        </p:tgtEl>
                                        <p:attrNameLst>
                                          <p:attrName>ppt_y</p:attrName>
                                        </p:attrNameLst>
                                      </p:cBhvr>
                                      <p:tavLst>
                                        <p:tav tm="0">
                                          <p:val>
                                            <p:strVal val="#ppt_y"/>
                                          </p:val>
                                        </p:tav>
                                        <p:tav tm="100000">
                                          <p:val>
                                            <p:strVal val="#ppt_y+#ppt_h*1.125000"/>
                                          </p:val>
                                        </p:tav>
                                      </p:tavLst>
                                    </p:anim>
                                    <p:animEffect transition="out" filter="wipe(down)">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par>
                                <p:cTn id="66" presetID="12" presetClass="exit" presetSubtype="4" fill="hold" grpId="1" nodeType="withEffect">
                                  <p:stCondLst>
                                    <p:cond delay="0"/>
                                  </p:stCondLst>
                                  <p:childTnLst>
                                    <p:anim calcmode="lin" valueType="num">
                                      <p:cBhvr additive="base">
                                        <p:cTn id="67" dur="500"/>
                                        <p:tgtEl>
                                          <p:spTgt spid="9"/>
                                        </p:tgtEl>
                                        <p:attrNameLst>
                                          <p:attrName>ppt_y</p:attrName>
                                        </p:attrNameLst>
                                      </p:cBhvr>
                                      <p:tavLst>
                                        <p:tav tm="0">
                                          <p:val>
                                            <p:strVal val="#ppt_y"/>
                                          </p:val>
                                        </p:tav>
                                        <p:tav tm="100000">
                                          <p:val>
                                            <p:strVal val="#ppt_y+#ppt_h*1.125000"/>
                                          </p:val>
                                        </p:tav>
                                      </p:tavLst>
                                    </p:anim>
                                    <p:animEffect transition="out" filter="wipe(down)">
                                      <p:cBhvr>
                                        <p:cTn id="68" dur="500"/>
                                        <p:tgtEl>
                                          <p:spTgt spid="9"/>
                                        </p:tgtEl>
                                      </p:cBhvr>
                                    </p:animEffect>
                                    <p:set>
                                      <p:cBhvr>
                                        <p:cTn id="69" dur="1" fill="hold">
                                          <p:stCondLst>
                                            <p:cond delay="499"/>
                                          </p:stCondLst>
                                        </p:cTn>
                                        <p:tgtEl>
                                          <p:spTgt spid="9"/>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circle(in)">
                                      <p:cBhvr>
                                        <p:cTn id="74" dur="2000"/>
                                        <p:tgtEl>
                                          <p:spTgt spid="13"/>
                                        </p:tgtEl>
                                      </p:cBhvr>
                                    </p:animEffect>
                                  </p:childTnLst>
                                </p:cTn>
                              </p:par>
                              <p:par>
                                <p:cTn id="75" presetID="6" presetClass="entr" presetSubtype="16"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circle(in)">
                                      <p:cBhvr>
                                        <p:cTn id="7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P spid="5" grpId="0"/>
      <p:bldP spid="5" grpId="1"/>
      <p:bldP spid="6" grpId="0"/>
      <p:bldP spid="6" grpId="1"/>
      <p:bldP spid="8" grpId="0"/>
      <p:bldP spid="8" grpId="1"/>
      <p:bldP spid="9" grpId="0"/>
      <p:bldP spid="9" grpId="1"/>
      <p:bldP spid="10" grpId="0" animBg="1"/>
      <p:bldP spid="10" grpId="1" animBg="1"/>
      <p:bldP spid="11" grpId="0"/>
      <p:bldP spid="11" grpId="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51FA803B-EF94-492F-A655-C37D386A989B}"/>
              </a:ext>
            </a:extLst>
          </p:cNvPr>
          <p:cNvSpPr/>
          <p:nvPr/>
        </p:nvSpPr>
        <p:spPr>
          <a:xfrm>
            <a:off x="0" y="39501"/>
            <a:ext cx="10972800" cy="7315200"/>
          </a:xfrm>
          <a:prstGeom prst="frame">
            <a:avLst>
              <a:gd name="adj1" fmla="val 2692"/>
            </a:avLst>
          </a:prstGeom>
          <a:gradFill flip="none" rotWithShape="1">
            <a:gsLst>
              <a:gs pos="82000">
                <a:srgbClr val="00B0F0"/>
              </a:gs>
              <a:gs pos="86000">
                <a:srgbClr val="FFFF00"/>
              </a:gs>
              <a:gs pos="88000">
                <a:srgbClr val="FF0000"/>
              </a:gs>
            </a:gsLst>
            <a:path path="circle">
              <a:fillToRect l="50000" t="130000" r="50000" b="-30000"/>
            </a:path>
            <a:tileRect/>
          </a:gra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a:extLst>
              <a:ext uri="{FF2B5EF4-FFF2-40B4-BE49-F238E27FC236}">
                <a16:creationId xmlns:a16="http://schemas.microsoft.com/office/drawing/2014/main" id="{51211ED5-A169-45A7-9E43-18CEEA94188C}"/>
              </a:ext>
            </a:extLst>
          </p:cNvPr>
          <p:cNvSpPr txBox="1"/>
          <p:nvPr/>
        </p:nvSpPr>
        <p:spPr>
          <a:xfrm>
            <a:off x="3404968" y="3471127"/>
            <a:ext cx="3154018" cy="584775"/>
          </a:xfrm>
          <a:prstGeom prst="rect">
            <a:avLst/>
          </a:prstGeom>
          <a:noFill/>
        </p:spPr>
        <p:txBody>
          <a:bodyPr wrap="square" rtlCol="0">
            <a:spAutoFit/>
          </a:bodyPr>
          <a:lstStyle/>
          <a:p>
            <a:pPr algn="ctr"/>
            <a:r>
              <a:rPr lang="bn-IN" sz="3200" dirty="0">
                <a:solidFill>
                  <a:srgbClr val="FF0000"/>
                </a:solidFill>
                <a:effectLst/>
                <a:latin typeface="NikoshBAN" panose="02000000000000000000" pitchFamily="2" charset="0"/>
                <a:cs typeface="NikoshBAN" panose="02000000000000000000" pitchFamily="2" charset="0"/>
              </a:rPr>
              <a:t>ভিটামিন  বি-কমপ্লেক্স </a:t>
            </a:r>
            <a:endParaRPr lang="en-US" sz="3200" dirty="0">
              <a:solidFill>
                <a:srgbClr val="FF0000"/>
              </a:solidFill>
              <a:effectLst/>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6B01119F-724B-4951-AB0C-2FEC362EA671}"/>
              </a:ext>
            </a:extLst>
          </p:cNvPr>
          <p:cNvSpPr/>
          <p:nvPr/>
        </p:nvSpPr>
        <p:spPr>
          <a:xfrm>
            <a:off x="273988" y="4055902"/>
            <a:ext cx="10424160" cy="1569660"/>
          </a:xfrm>
          <a:prstGeom prst="rect">
            <a:avLst/>
          </a:prstGeom>
        </p:spPr>
        <p:txBody>
          <a:bodyPr wrap="square">
            <a:spAutoFit/>
          </a:bodyPr>
          <a:lstStyle/>
          <a:p>
            <a:pPr marL="285750" indent="-285750">
              <a:buFont typeface="Wingdings" panose="05000000000000000000" pitchFamily="2" charset="2"/>
              <a:buChar char="v"/>
            </a:pPr>
            <a:r>
              <a:rPr lang="bn-IN" sz="3200" dirty="0">
                <a:latin typeface="NikoshBAN" panose="02000000000000000000" pitchFamily="2" charset="0"/>
                <a:cs typeface="NikoshBAN" panose="02000000000000000000" pitchFamily="2" charset="0"/>
              </a:rPr>
              <a:t>ভিটামিন  বি-কমপ্লেক্স এর কাজ হলো বিশেষ বিশেষ উৎসেচকের অংশ হিসাবে আমিষ, শর্করা ও স্নেহ পদার্থকে বিশ্লিষ্ট করে এবং এদের অন্তর্নিহিত শক্তিকে মুক্ত হতে সাহায্য করে। </a:t>
            </a:r>
            <a:endParaRPr lang="en-US" sz="32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E74444B0-D8D4-4C80-B01A-F498BB40AD3C}"/>
              </a:ext>
            </a:extLst>
          </p:cNvPr>
          <p:cNvSpPr txBox="1"/>
          <p:nvPr/>
        </p:nvSpPr>
        <p:spPr>
          <a:xfrm>
            <a:off x="2989844" y="366863"/>
            <a:ext cx="4993112" cy="646331"/>
          </a:xfrm>
          <a:prstGeom prst="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IN" sz="3600" dirty="0">
                <a:ln>
                  <a:solidFill>
                    <a:schemeClr val="tx1"/>
                  </a:solidFill>
                </a:ln>
                <a:solidFill>
                  <a:srgbClr val="FF0000"/>
                </a:solidFill>
                <a:effectLst/>
                <a:latin typeface="NikoshBAN" panose="02000000000000000000" pitchFamily="2" charset="0"/>
                <a:cs typeface="NikoshBAN" panose="02000000000000000000" pitchFamily="2" charset="0"/>
              </a:rPr>
              <a:t>ভিটামিন  বি-কমপ্লেক্স</a:t>
            </a:r>
            <a:r>
              <a:rPr lang="en-US" sz="3600" dirty="0">
                <a:ln>
                  <a:solidFill>
                    <a:schemeClr val="tx1"/>
                  </a:solidFill>
                </a:ln>
                <a:solidFill>
                  <a:srgbClr val="FF0000"/>
                </a:solidFill>
                <a:effectLst/>
                <a:latin typeface="NikoshBAN" panose="02000000000000000000" pitchFamily="2" charset="0"/>
                <a:cs typeface="NikoshBAN" panose="02000000000000000000" pitchFamily="2" charset="0"/>
              </a:rPr>
              <a:t> </a:t>
            </a:r>
            <a:r>
              <a:rPr lang="en-US" sz="3600" dirty="0" err="1">
                <a:ln>
                  <a:solidFill>
                    <a:schemeClr val="tx1"/>
                  </a:solidFill>
                </a:ln>
                <a:solidFill>
                  <a:srgbClr val="FF0000"/>
                </a:solidFill>
                <a:effectLst/>
                <a:latin typeface="NikoshBAN" panose="02000000000000000000" pitchFamily="2" charset="0"/>
                <a:cs typeface="NikoshBAN" panose="02000000000000000000" pitchFamily="2" charset="0"/>
              </a:rPr>
              <a:t>এর</a:t>
            </a:r>
            <a:r>
              <a:rPr lang="en-US" sz="3600" dirty="0">
                <a:ln>
                  <a:solidFill>
                    <a:schemeClr val="tx1"/>
                  </a:solidFill>
                </a:ln>
                <a:solidFill>
                  <a:srgbClr val="FF0000"/>
                </a:solidFill>
                <a:effectLst/>
                <a:latin typeface="NikoshBAN" panose="02000000000000000000" pitchFamily="2" charset="0"/>
                <a:cs typeface="NikoshBAN" panose="02000000000000000000" pitchFamily="2" charset="0"/>
              </a:rPr>
              <a:t> </a:t>
            </a:r>
            <a:r>
              <a:rPr lang="en-US" sz="3600" dirty="0" err="1">
                <a:ln>
                  <a:solidFill>
                    <a:schemeClr val="tx1"/>
                  </a:solidFill>
                </a:ln>
                <a:solidFill>
                  <a:srgbClr val="FF0000"/>
                </a:solidFill>
                <a:effectLst/>
                <a:latin typeface="NikoshBAN" panose="02000000000000000000" pitchFamily="2" charset="0"/>
                <a:cs typeface="NikoshBAN" panose="02000000000000000000" pitchFamily="2" charset="0"/>
              </a:rPr>
              <a:t>কাজ</a:t>
            </a:r>
            <a:r>
              <a:rPr lang="bn-IN" sz="3600" dirty="0">
                <a:ln>
                  <a:solidFill>
                    <a:schemeClr val="tx1"/>
                  </a:solidFill>
                </a:ln>
                <a:solidFill>
                  <a:srgbClr val="FF0000"/>
                </a:solidFill>
                <a:effectLst/>
                <a:latin typeface="NikoshBAN" panose="02000000000000000000" pitchFamily="2" charset="0"/>
                <a:cs typeface="NikoshBAN" panose="02000000000000000000" pitchFamily="2" charset="0"/>
              </a:rPr>
              <a:t> </a:t>
            </a:r>
            <a:endParaRPr lang="en-US" sz="3600" dirty="0">
              <a:ln>
                <a:solidFill>
                  <a:schemeClr val="tx1"/>
                </a:solidFill>
              </a:ln>
              <a:solidFill>
                <a:srgbClr val="FF0000"/>
              </a:solidFill>
              <a:effectLst/>
              <a:latin typeface="NikoshBAN" panose="02000000000000000000" pitchFamily="2" charset="0"/>
              <a:cs typeface="NikoshBAN" panose="02000000000000000000" pitchFamily="2" charset="0"/>
            </a:endParaRPr>
          </a:p>
        </p:txBody>
      </p:sp>
      <p:sp>
        <p:nvSpPr>
          <p:cNvPr id="6" name="Rectangle: Rounded Corners 5">
            <a:extLst>
              <a:ext uri="{FF2B5EF4-FFF2-40B4-BE49-F238E27FC236}">
                <a16:creationId xmlns:a16="http://schemas.microsoft.com/office/drawing/2014/main" id="{0B1DB0F0-4436-4438-A907-9B0921B0A533}"/>
              </a:ext>
            </a:extLst>
          </p:cNvPr>
          <p:cNvSpPr/>
          <p:nvPr/>
        </p:nvSpPr>
        <p:spPr>
          <a:xfrm>
            <a:off x="3941912" y="1273584"/>
            <a:ext cx="2305878" cy="1799241"/>
          </a:xfrm>
          <a:prstGeom prst="roundRect">
            <a:avLst>
              <a:gd name="adj" fmla="val 10000"/>
            </a:avLst>
          </a:prstGeom>
          <a:blipFill rotWithShape="1">
            <a:blip r:embed="rId2"/>
            <a:srcRect/>
            <a:stretch>
              <a:fillRect t="-30000" b="-30000"/>
            </a:stretch>
          </a:blipFill>
        </p:spPr>
        <p:style>
          <a:lnRef idx="2">
            <a:schemeClr val="lt1">
              <a:hueOff val="0"/>
              <a:satOff val="0"/>
              <a:lumOff val="0"/>
              <a:alphaOff val="0"/>
            </a:schemeClr>
          </a:lnRef>
          <a:fillRef idx="1">
            <a:scrgbClr r="0" g="0" b="0"/>
          </a:fillRef>
          <a:effectRef idx="0">
            <a:schemeClr val="accent2">
              <a:tint val="50000"/>
              <a:alpha val="90000"/>
              <a:hueOff val="0"/>
              <a:satOff val="0"/>
              <a:lumOff val="0"/>
              <a:alphaOff val="0"/>
            </a:schemeClr>
          </a:effectRef>
          <a:fontRef idx="minor">
            <a:schemeClr val="lt1">
              <a:hueOff val="0"/>
              <a:satOff val="0"/>
              <a:lumOff val="0"/>
              <a:alphaOff val="0"/>
            </a:schemeClr>
          </a:fontRef>
        </p:style>
      </p:sp>
      <p:sp>
        <p:nvSpPr>
          <p:cNvPr id="25" name="Rectangle 24">
            <a:extLst>
              <a:ext uri="{FF2B5EF4-FFF2-40B4-BE49-F238E27FC236}">
                <a16:creationId xmlns:a16="http://schemas.microsoft.com/office/drawing/2014/main" id="{BD2AA4B8-EA27-48FC-B536-790719217B61}"/>
              </a:ext>
            </a:extLst>
          </p:cNvPr>
          <p:cNvSpPr/>
          <p:nvPr/>
        </p:nvSpPr>
        <p:spPr>
          <a:xfrm>
            <a:off x="3213042" y="3471126"/>
            <a:ext cx="3763617" cy="584775"/>
          </a:xfrm>
          <a:prstGeom prst="rect">
            <a:avLst/>
          </a:prstGeom>
        </p:spPr>
        <p:txBody>
          <a:bodyPr wrap="square">
            <a:spAutoFit/>
          </a:bodyPr>
          <a:lstStyle/>
          <a:p>
            <a:r>
              <a:rPr lang="bn-IN" sz="3200" dirty="0">
                <a:solidFill>
                  <a:srgbClr val="FF0000"/>
                </a:solidFill>
                <a:latin typeface="NikoshBAN" panose="02000000000000000000" pitchFamily="2" charset="0"/>
                <a:cs typeface="NikoshBAN" panose="02000000000000000000" pitchFamily="2" charset="0"/>
              </a:rPr>
              <a:t>ভিটামিন  বি</a:t>
            </a:r>
            <a:r>
              <a:rPr lang="bn-IN" sz="2000" dirty="0">
                <a:solidFill>
                  <a:srgbClr val="FF0000"/>
                </a:solidFill>
                <a:latin typeface="NikoshBAN" panose="02000000000000000000" pitchFamily="2" charset="0"/>
                <a:cs typeface="NikoshBAN" panose="02000000000000000000" pitchFamily="2" charset="0"/>
              </a:rPr>
              <a:t>৬  </a:t>
            </a:r>
            <a:r>
              <a:rPr lang="bn-IN" sz="3200" dirty="0">
                <a:solidFill>
                  <a:srgbClr val="FF0000"/>
                </a:solidFill>
                <a:latin typeface="NikoshBAN" panose="02000000000000000000" pitchFamily="2" charset="0"/>
                <a:cs typeface="NikoshBAN" panose="02000000000000000000" pitchFamily="2" charset="0"/>
              </a:rPr>
              <a:t>(পাইরিডক্সিন)</a:t>
            </a:r>
            <a:endParaRPr lang="en-US" sz="3200" dirty="0">
              <a:solidFill>
                <a:srgbClr val="FF0000"/>
              </a:solidFill>
            </a:endParaRPr>
          </a:p>
        </p:txBody>
      </p:sp>
      <p:sp>
        <p:nvSpPr>
          <p:cNvPr id="26" name="Rectangle 25">
            <a:extLst>
              <a:ext uri="{FF2B5EF4-FFF2-40B4-BE49-F238E27FC236}">
                <a16:creationId xmlns:a16="http://schemas.microsoft.com/office/drawing/2014/main" id="{91249BE3-C5B2-4624-9CCE-95FB1D1644FD}"/>
              </a:ext>
            </a:extLst>
          </p:cNvPr>
          <p:cNvSpPr/>
          <p:nvPr/>
        </p:nvSpPr>
        <p:spPr>
          <a:xfrm>
            <a:off x="1588376" y="4335695"/>
            <a:ext cx="6787202" cy="584775"/>
          </a:xfrm>
          <a:prstGeom prst="rect">
            <a:avLst/>
          </a:prstGeom>
        </p:spPr>
        <p:txBody>
          <a:bodyPr wrap="square">
            <a:spAutoFit/>
          </a:bodyPr>
          <a:lstStyle/>
          <a:p>
            <a:pPr marL="285750" indent="-285750" algn="ctr">
              <a:buFont typeface="Wingdings" panose="05000000000000000000" pitchFamily="2" charset="2"/>
              <a:buChar char="q"/>
            </a:pPr>
            <a:r>
              <a:rPr lang="bn-IN" sz="3200" dirty="0">
                <a:latin typeface="NikoshBAN" panose="02000000000000000000" pitchFamily="2" charset="0"/>
                <a:cs typeface="NikoshBAN" panose="02000000000000000000" pitchFamily="2" charset="0"/>
              </a:rPr>
              <a:t> ভিটামিন বি৬ শক্তি উৎপাদনে সহায়তা করে। </a:t>
            </a:r>
            <a:endParaRPr lang="en-US" sz="3200" dirty="0">
              <a:latin typeface="NikoshBAN" panose="02000000000000000000" pitchFamily="2" charset="0"/>
              <a:cs typeface="NikoshBAN" panose="02000000000000000000" pitchFamily="2" charset="0"/>
            </a:endParaRPr>
          </a:p>
        </p:txBody>
      </p:sp>
      <p:sp>
        <p:nvSpPr>
          <p:cNvPr id="27" name="Rectangle: Rounded Corners 26">
            <a:extLst>
              <a:ext uri="{FF2B5EF4-FFF2-40B4-BE49-F238E27FC236}">
                <a16:creationId xmlns:a16="http://schemas.microsoft.com/office/drawing/2014/main" id="{21C2F51E-4275-4D24-BD5C-BCE448ECE907}"/>
              </a:ext>
            </a:extLst>
          </p:cNvPr>
          <p:cNvSpPr/>
          <p:nvPr/>
        </p:nvSpPr>
        <p:spPr>
          <a:xfrm>
            <a:off x="3941912" y="1273584"/>
            <a:ext cx="2305878" cy="1784424"/>
          </a:xfrm>
          <a:prstGeom prst="roundRect">
            <a:avLst>
              <a:gd name="adj" fmla="val 10000"/>
            </a:avLst>
          </a:prstGeom>
          <a:blipFill rotWithShape="1">
            <a:blip r:embed="rId3"/>
            <a:srcRect/>
            <a:stretch>
              <a:fillRect t="-47000" b="-47000"/>
            </a:stretch>
          </a:blipFill>
        </p:spPr>
        <p:style>
          <a:lnRef idx="2">
            <a:schemeClr val="lt1">
              <a:hueOff val="0"/>
              <a:satOff val="0"/>
              <a:lumOff val="0"/>
              <a:alphaOff val="0"/>
            </a:schemeClr>
          </a:lnRef>
          <a:fillRef idx="1">
            <a:scrgbClr r="0" g="0" b="0"/>
          </a:fillRef>
          <a:effectRef idx="0">
            <a:schemeClr val="accent2">
              <a:tint val="50000"/>
              <a:alpha val="90000"/>
              <a:hueOff val="-58475"/>
              <a:satOff val="-1688"/>
              <a:lumOff val="6933"/>
              <a:alphaOff val="-30000"/>
            </a:schemeClr>
          </a:effectRef>
          <a:fontRef idx="minor">
            <a:schemeClr val="lt1">
              <a:hueOff val="0"/>
              <a:satOff val="0"/>
              <a:lumOff val="0"/>
              <a:alphaOff val="0"/>
            </a:schemeClr>
          </a:fontRef>
        </p:style>
      </p:sp>
      <p:sp>
        <p:nvSpPr>
          <p:cNvPr id="28" name="Rectangle 27">
            <a:extLst>
              <a:ext uri="{FF2B5EF4-FFF2-40B4-BE49-F238E27FC236}">
                <a16:creationId xmlns:a16="http://schemas.microsoft.com/office/drawing/2014/main" id="{7885064D-2768-4150-A858-C3B7046A6DAE}"/>
              </a:ext>
            </a:extLst>
          </p:cNvPr>
          <p:cNvSpPr/>
          <p:nvPr/>
        </p:nvSpPr>
        <p:spPr>
          <a:xfrm>
            <a:off x="3530898" y="3443421"/>
            <a:ext cx="3207026" cy="584775"/>
          </a:xfrm>
          <a:prstGeom prst="rect">
            <a:avLst/>
          </a:prstGeom>
        </p:spPr>
        <p:txBody>
          <a:bodyPr wrap="square">
            <a:spAutoFit/>
          </a:bodyPr>
          <a:lstStyle/>
          <a:p>
            <a:r>
              <a:rPr lang="bn-IN" sz="3200" dirty="0">
                <a:solidFill>
                  <a:srgbClr val="FF0000"/>
                </a:solidFill>
                <a:latin typeface="NikoshBAN" panose="02000000000000000000" pitchFamily="2" charset="0"/>
                <a:cs typeface="NikoshBAN" panose="02000000000000000000" pitchFamily="2" charset="0"/>
              </a:rPr>
              <a:t>ভিটামিন  বি</a:t>
            </a:r>
            <a:r>
              <a:rPr lang="bn-IN" sz="2000" dirty="0">
                <a:solidFill>
                  <a:srgbClr val="FF0000"/>
                </a:solidFill>
                <a:latin typeface="NikoshBAN" panose="02000000000000000000" pitchFamily="2" charset="0"/>
                <a:cs typeface="NikoshBAN" panose="02000000000000000000" pitchFamily="2" charset="0"/>
              </a:rPr>
              <a:t>১ </a:t>
            </a:r>
            <a:r>
              <a:rPr lang="bn-IN" sz="3200" dirty="0">
                <a:solidFill>
                  <a:srgbClr val="FF0000"/>
                </a:solidFill>
                <a:latin typeface="NikoshBAN" panose="02000000000000000000" pitchFamily="2" charset="0"/>
                <a:cs typeface="NikoshBAN" panose="02000000000000000000" pitchFamily="2" charset="0"/>
              </a:rPr>
              <a:t>(থায়ামিন)</a:t>
            </a:r>
            <a:endParaRPr lang="en-US" sz="3200" dirty="0">
              <a:solidFill>
                <a:srgbClr val="FF0000"/>
              </a:solidFill>
            </a:endParaRPr>
          </a:p>
        </p:txBody>
      </p:sp>
      <p:sp>
        <p:nvSpPr>
          <p:cNvPr id="29" name="Rectangle 28">
            <a:extLst>
              <a:ext uri="{FF2B5EF4-FFF2-40B4-BE49-F238E27FC236}">
                <a16:creationId xmlns:a16="http://schemas.microsoft.com/office/drawing/2014/main" id="{4FCAA992-7549-4C02-AD3F-C5B184D11E52}"/>
              </a:ext>
            </a:extLst>
          </p:cNvPr>
          <p:cNvSpPr/>
          <p:nvPr/>
        </p:nvSpPr>
        <p:spPr>
          <a:xfrm>
            <a:off x="312508" y="4448655"/>
            <a:ext cx="10424160" cy="1569660"/>
          </a:xfrm>
          <a:prstGeom prst="rect">
            <a:avLst/>
          </a:prstGeom>
        </p:spPr>
        <p:txBody>
          <a:bodyPr wrap="square">
            <a:spAutoFit/>
          </a:bodyPr>
          <a:lstStyle/>
          <a:p>
            <a:pPr marL="285750" indent="-285750">
              <a:buFont typeface="Wingdings" panose="05000000000000000000" pitchFamily="2" charset="2"/>
              <a:buChar char="q"/>
            </a:pPr>
            <a:r>
              <a:rPr lang="bn-IN" sz="3200" dirty="0">
                <a:latin typeface="NikoshBAN" panose="02000000000000000000" pitchFamily="2" charset="0"/>
                <a:cs typeface="NikoshBAN" panose="02000000000000000000" pitchFamily="2" charset="0"/>
              </a:rPr>
              <a:t>ভিটামিন  বি১ এর প্রধান কাজ হল শর্করা বিপাকে অংশগ্রহণ করে শক্তি মুক্ত করা। তাছাড়া স্বাভাবিক ক্ষুধা বজায় রাখতে এবং স্নায়ুতন্ত্রকে সক্রিয় রাখতে সহায়তা করে।  </a:t>
            </a:r>
            <a:endParaRPr lang="en-US" sz="3200" dirty="0"/>
          </a:p>
        </p:txBody>
      </p:sp>
      <p:sp>
        <p:nvSpPr>
          <p:cNvPr id="30" name="Rectangle: Rounded Corners 29">
            <a:extLst>
              <a:ext uri="{FF2B5EF4-FFF2-40B4-BE49-F238E27FC236}">
                <a16:creationId xmlns:a16="http://schemas.microsoft.com/office/drawing/2014/main" id="{97BBF2AB-7663-422F-9928-22829F5CF798}"/>
              </a:ext>
            </a:extLst>
          </p:cNvPr>
          <p:cNvSpPr/>
          <p:nvPr/>
        </p:nvSpPr>
        <p:spPr>
          <a:xfrm>
            <a:off x="3981472" y="1273584"/>
            <a:ext cx="2305878" cy="1749379"/>
          </a:xfrm>
          <a:prstGeom prst="roundRect">
            <a:avLst>
              <a:gd name="adj" fmla="val 10000"/>
            </a:avLst>
          </a:prstGeom>
          <a:blipFill rotWithShape="1">
            <a:blip r:embed="rId4"/>
            <a:srcRect/>
            <a:stretch>
              <a:fillRect t="-55000" b="-55000"/>
            </a:stretch>
          </a:blipFill>
        </p:spPr>
        <p:style>
          <a:lnRef idx="2">
            <a:schemeClr val="lt1">
              <a:hueOff val="0"/>
              <a:satOff val="0"/>
              <a:lumOff val="0"/>
              <a:alphaOff val="0"/>
            </a:schemeClr>
          </a:lnRef>
          <a:fillRef idx="1">
            <a:scrgbClr r="0" g="0" b="0"/>
          </a:fillRef>
          <a:effectRef idx="0">
            <a:schemeClr val="accent2">
              <a:tint val="50000"/>
              <a:alpha val="90000"/>
              <a:hueOff val="-19492"/>
              <a:satOff val="-563"/>
              <a:lumOff val="2311"/>
              <a:alphaOff val="-10000"/>
            </a:schemeClr>
          </a:effectRef>
          <a:fontRef idx="minor">
            <a:schemeClr val="lt1">
              <a:hueOff val="0"/>
              <a:satOff val="0"/>
              <a:lumOff val="0"/>
              <a:alphaOff val="0"/>
            </a:schemeClr>
          </a:fontRef>
        </p:style>
      </p:sp>
      <p:sp>
        <p:nvSpPr>
          <p:cNvPr id="31" name="Rectangle 30">
            <a:extLst>
              <a:ext uri="{FF2B5EF4-FFF2-40B4-BE49-F238E27FC236}">
                <a16:creationId xmlns:a16="http://schemas.microsoft.com/office/drawing/2014/main" id="{273A44BF-A937-4349-9F55-3E0F98C01742}"/>
              </a:ext>
            </a:extLst>
          </p:cNvPr>
          <p:cNvSpPr/>
          <p:nvPr/>
        </p:nvSpPr>
        <p:spPr>
          <a:xfrm>
            <a:off x="2836512" y="3573136"/>
            <a:ext cx="5009321" cy="584775"/>
          </a:xfrm>
          <a:prstGeom prst="rect">
            <a:avLst/>
          </a:prstGeom>
          <a:solidFill>
            <a:schemeClr val="accent6">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a:r>
              <a:rPr lang="bn-IN" sz="3200" dirty="0">
                <a:solidFill>
                  <a:srgbClr val="FF0000"/>
                </a:solidFill>
                <a:latin typeface="NikoshBAN" panose="02000000000000000000" pitchFamily="2" charset="0"/>
                <a:cs typeface="NikoshBAN" panose="02000000000000000000" pitchFamily="2" charset="0"/>
              </a:rPr>
              <a:t>ভিটামিন  বি</a:t>
            </a:r>
            <a:r>
              <a:rPr lang="bn-IN" sz="2000" dirty="0">
                <a:solidFill>
                  <a:srgbClr val="FF0000"/>
                </a:solidFill>
                <a:latin typeface="NikoshBAN" panose="02000000000000000000" pitchFamily="2" charset="0"/>
                <a:cs typeface="NikoshBAN" panose="02000000000000000000" pitchFamily="2" charset="0"/>
              </a:rPr>
              <a:t>১২  </a:t>
            </a:r>
            <a:r>
              <a:rPr lang="bn-IN" sz="3200" dirty="0">
                <a:solidFill>
                  <a:srgbClr val="FF0000"/>
                </a:solidFill>
                <a:latin typeface="NikoshBAN" panose="02000000000000000000" pitchFamily="2" charset="0"/>
                <a:cs typeface="NikoshBAN" panose="02000000000000000000" pitchFamily="2" charset="0"/>
              </a:rPr>
              <a:t>(সায়ানোকোবালেমিন)</a:t>
            </a:r>
            <a:endParaRPr lang="en-US" sz="3200" dirty="0">
              <a:solidFill>
                <a:srgbClr val="FF0000"/>
              </a:solidFill>
            </a:endParaRPr>
          </a:p>
        </p:txBody>
      </p:sp>
      <p:sp>
        <p:nvSpPr>
          <p:cNvPr id="32" name="Rectangle 31">
            <a:extLst>
              <a:ext uri="{FF2B5EF4-FFF2-40B4-BE49-F238E27FC236}">
                <a16:creationId xmlns:a16="http://schemas.microsoft.com/office/drawing/2014/main" id="{6B278960-C0E7-4075-B411-F23F27503F2D}"/>
              </a:ext>
            </a:extLst>
          </p:cNvPr>
          <p:cNvSpPr/>
          <p:nvPr/>
        </p:nvSpPr>
        <p:spPr>
          <a:xfrm>
            <a:off x="628672" y="4357286"/>
            <a:ext cx="9011479" cy="1077218"/>
          </a:xfrm>
          <a:prstGeom prst="rect">
            <a:avLst/>
          </a:prstGeom>
        </p:spPr>
        <p:txBody>
          <a:bodyPr wrap="square">
            <a:spAutoFit/>
          </a:bodyPr>
          <a:lstStyle/>
          <a:p>
            <a:pPr marL="285750" indent="-285750">
              <a:buFont typeface="Wingdings" panose="05000000000000000000" pitchFamily="2" charset="2"/>
              <a:buChar char="q"/>
            </a:pPr>
            <a:r>
              <a:rPr lang="bn-IN" sz="3200" dirty="0">
                <a:latin typeface="NikoshBAN" panose="02000000000000000000" pitchFamily="2" charset="0"/>
                <a:cs typeface="NikoshBAN" panose="02000000000000000000" pitchFamily="2" charset="0"/>
              </a:rPr>
              <a:t> ভিটামিন বি১২ লোহিত রক্ত কনিকা বৃদ্ধি ও উৎপাদনে সহায়তা করে। শ্বেত রক্ত কনিকা ও অনুচক্রিকার সংখ্যা বৃদ্ধিতে সহায়তা করে।  </a:t>
            </a:r>
            <a:endParaRPr lang="en-US" sz="3200" dirty="0">
              <a:latin typeface="NikoshBAN" panose="02000000000000000000" pitchFamily="2" charset="0"/>
              <a:cs typeface="NikoshBAN" panose="02000000000000000000" pitchFamily="2" charset="0"/>
            </a:endParaRPr>
          </a:p>
        </p:txBody>
      </p:sp>
      <p:sp>
        <p:nvSpPr>
          <p:cNvPr id="33" name="Rectangle: Rounded Corners 32">
            <a:extLst>
              <a:ext uri="{FF2B5EF4-FFF2-40B4-BE49-F238E27FC236}">
                <a16:creationId xmlns:a16="http://schemas.microsoft.com/office/drawing/2014/main" id="{72F0BD80-F134-4AF4-B6B1-3DB6902589AF}"/>
              </a:ext>
            </a:extLst>
          </p:cNvPr>
          <p:cNvSpPr/>
          <p:nvPr/>
        </p:nvSpPr>
        <p:spPr>
          <a:xfrm>
            <a:off x="3981472" y="1189680"/>
            <a:ext cx="2305878" cy="1883145"/>
          </a:xfrm>
          <a:prstGeom prst="roundRect">
            <a:avLst>
              <a:gd name="adj" fmla="val 10000"/>
            </a:avLst>
          </a:prstGeom>
          <a:blipFill rotWithShape="1">
            <a:blip r:embed="rId5"/>
            <a:srcRect/>
            <a:stretch>
              <a:fillRect t="-35000" b="-35000"/>
            </a:stretch>
          </a:blipFill>
        </p:spPr>
        <p:style>
          <a:lnRef idx="2">
            <a:schemeClr val="lt1">
              <a:hueOff val="0"/>
              <a:satOff val="0"/>
              <a:lumOff val="0"/>
              <a:alphaOff val="0"/>
            </a:schemeClr>
          </a:lnRef>
          <a:fillRef idx="1">
            <a:scrgbClr r="0" g="0" b="0"/>
          </a:fillRef>
          <a:effectRef idx="0">
            <a:schemeClr val="accent2">
              <a:tint val="50000"/>
              <a:alpha val="90000"/>
              <a:hueOff val="-77966"/>
              <a:satOff val="-2251"/>
              <a:lumOff val="9244"/>
              <a:alphaOff val="-40000"/>
            </a:schemeClr>
          </a:effectRef>
          <a:fontRef idx="minor">
            <a:schemeClr val="lt1">
              <a:hueOff val="0"/>
              <a:satOff val="0"/>
              <a:lumOff val="0"/>
              <a:alphaOff val="0"/>
            </a:schemeClr>
          </a:fontRef>
        </p:style>
      </p:sp>
    </p:spTree>
    <p:extLst>
      <p:ext uri="{BB962C8B-B14F-4D97-AF65-F5344CB8AC3E}">
        <p14:creationId xmlns:p14="http://schemas.microsoft.com/office/powerpoint/2010/main" val="1063720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0-#ppt_w/2"/>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12"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000" fill="hold"/>
                                        <p:tgtEl>
                                          <p:spTgt spid="3"/>
                                        </p:tgtEl>
                                        <p:attrNameLst>
                                          <p:attrName>ppt_x</p:attrName>
                                        </p:attrNameLst>
                                      </p:cBhvr>
                                      <p:tavLst>
                                        <p:tav tm="0">
                                          <p:val>
                                            <p:strVal val="0-#ppt_w/2"/>
                                          </p:val>
                                        </p:tav>
                                        <p:tav tm="100000">
                                          <p:val>
                                            <p:strVal val="#ppt_x"/>
                                          </p:val>
                                        </p:tav>
                                      </p:tavLst>
                                    </p:anim>
                                    <p:anim calcmode="lin" valueType="num">
                                      <p:cBhvr additive="base">
                                        <p:cTn id="17" dur="20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2000" fill="hold"/>
                                        <p:tgtEl>
                                          <p:spTgt spid="4"/>
                                        </p:tgtEl>
                                        <p:attrNameLst>
                                          <p:attrName>ppt_x</p:attrName>
                                        </p:attrNameLst>
                                      </p:cBhvr>
                                      <p:tavLst>
                                        <p:tav tm="0">
                                          <p:val>
                                            <p:strVal val="0-#ppt_w/2"/>
                                          </p:val>
                                        </p:tav>
                                        <p:tav tm="100000">
                                          <p:val>
                                            <p:strVal val="#ppt_x"/>
                                          </p:val>
                                        </p:tav>
                                      </p:tavLst>
                                    </p:anim>
                                    <p:anim calcmode="lin" valueType="num">
                                      <p:cBhvr additive="base">
                                        <p:cTn id="21"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6"/>
                                        </p:tgtEl>
                                        <p:attrNameLst>
                                          <p:attrName>ppt_x</p:attrName>
                                        </p:attrNameLst>
                                      </p:cBhvr>
                                      <p:tavLst>
                                        <p:tav tm="0">
                                          <p:val>
                                            <p:strVal val="ppt_x"/>
                                          </p:val>
                                        </p:tav>
                                        <p:tav tm="100000">
                                          <p:val>
                                            <p:strVal val="ppt_x"/>
                                          </p:val>
                                        </p:tav>
                                      </p:tavLst>
                                    </p:anim>
                                    <p:anim calcmode="lin" valueType="num">
                                      <p:cBhvr additive="base">
                                        <p:cTn id="26" dur="500"/>
                                        <p:tgtEl>
                                          <p:spTgt spid="6"/>
                                        </p:tgtEl>
                                        <p:attrNameLst>
                                          <p:attrName>ppt_y</p:attrName>
                                        </p:attrNameLst>
                                      </p:cBhvr>
                                      <p:tavLst>
                                        <p:tav tm="0">
                                          <p:val>
                                            <p:strVal val="ppt_y"/>
                                          </p:val>
                                        </p:tav>
                                        <p:tav tm="100000">
                                          <p:val>
                                            <p:strVal val="1+ppt_h/2"/>
                                          </p:val>
                                        </p:tav>
                                      </p:tavLst>
                                    </p:anim>
                                    <p:set>
                                      <p:cBhvr>
                                        <p:cTn id="27" dur="1" fill="hold">
                                          <p:stCondLst>
                                            <p:cond delay="499"/>
                                          </p:stCondLst>
                                        </p:cTn>
                                        <p:tgtEl>
                                          <p:spTgt spid="6"/>
                                        </p:tgtEl>
                                        <p:attrNameLst>
                                          <p:attrName>style.visibility</p:attrName>
                                        </p:attrNameLst>
                                      </p:cBhvr>
                                      <p:to>
                                        <p:strVal val="hidden"/>
                                      </p:to>
                                    </p:set>
                                  </p:childTnLst>
                                </p:cTn>
                              </p:par>
                              <p:par>
                                <p:cTn id="28" presetID="2" presetClass="exit" presetSubtype="4" fill="hold" grpId="1" nodeType="withEffect">
                                  <p:stCondLst>
                                    <p:cond delay="0"/>
                                  </p:stCondLst>
                                  <p:childTnLst>
                                    <p:anim calcmode="lin" valueType="num">
                                      <p:cBhvr additive="base">
                                        <p:cTn id="29" dur="500"/>
                                        <p:tgtEl>
                                          <p:spTgt spid="3"/>
                                        </p:tgtEl>
                                        <p:attrNameLst>
                                          <p:attrName>ppt_x</p:attrName>
                                        </p:attrNameLst>
                                      </p:cBhvr>
                                      <p:tavLst>
                                        <p:tav tm="0">
                                          <p:val>
                                            <p:strVal val="ppt_x"/>
                                          </p:val>
                                        </p:tav>
                                        <p:tav tm="100000">
                                          <p:val>
                                            <p:strVal val="ppt_x"/>
                                          </p:val>
                                        </p:tav>
                                      </p:tavLst>
                                    </p:anim>
                                    <p:anim calcmode="lin" valueType="num">
                                      <p:cBhvr additive="base">
                                        <p:cTn id="30" dur="500"/>
                                        <p:tgtEl>
                                          <p:spTgt spid="3"/>
                                        </p:tgtEl>
                                        <p:attrNameLst>
                                          <p:attrName>ppt_y</p:attrName>
                                        </p:attrNameLst>
                                      </p:cBhvr>
                                      <p:tavLst>
                                        <p:tav tm="0">
                                          <p:val>
                                            <p:strVal val="ppt_y"/>
                                          </p:val>
                                        </p:tav>
                                        <p:tav tm="100000">
                                          <p:val>
                                            <p:strVal val="1+ppt_h/2"/>
                                          </p:val>
                                        </p:tav>
                                      </p:tavLst>
                                    </p:anim>
                                    <p:set>
                                      <p:cBhvr>
                                        <p:cTn id="31" dur="1" fill="hold">
                                          <p:stCondLst>
                                            <p:cond delay="499"/>
                                          </p:stCondLst>
                                        </p:cTn>
                                        <p:tgtEl>
                                          <p:spTgt spid="3"/>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4"/>
                                        </p:tgtEl>
                                        <p:attrNameLst>
                                          <p:attrName>ppt_x</p:attrName>
                                        </p:attrNameLst>
                                      </p:cBhvr>
                                      <p:tavLst>
                                        <p:tav tm="0">
                                          <p:val>
                                            <p:strVal val="ppt_x"/>
                                          </p:val>
                                        </p:tav>
                                        <p:tav tm="100000">
                                          <p:val>
                                            <p:strVal val="ppt_x"/>
                                          </p:val>
                                        </p:tav>
                                      </p:tavLst>
                                    </p:anim>
                                    <p:anim calcmode="lin" valueType="num">
                                      <p:cBhvr additive="base">
                                        <p:cTn id="34" dur="500"/>
                                        <p:tgtEl>
                                          <p:spTgt spid="4"/>
                                        </p:tgtEl>
                                        <p:attrNameLst>
                                          <p:attrName>ppt_y</p:attrName>
                                        </p:attrNameLst>
                                      </p:cBhvr>
                                      <p:tavLst>
                                        <p:tav tm="0">
                                          <p:val>
                                            <p:strVal val="ppt_y"/>
                                          </p:val>
                                        </p:tav>
                                        <p:tav tm="100000">
                                          <p:val>
                                            <p:strVal val="1+ppt_h/2"/>
                                          </p:val>
                                        </p:tav>
                                      </p:tavLst>
                                    </p:anim>
                                    <p:set>
                                      <p:cBhvr>
                                        <p:cTn id="35" dur="1" fill="hold">
                                          <p:stCondLst>
                                            <p:cond delay="499"/>
                                          </p:stCondLst>
                                        </p:cTn>
                                        <p:tgtEl>
                                          <p:spTgt spid="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ppt_x"/>
                                          </p:val>
                                        </p:tav>
                                        <p:tav tm="100000">
                                          <p:val>
                                            <p:strVal val="#ppt_x"/>
                                          </p:val>
                                        </p:tav>
                                      </p:tavLst>
                                    </p:anim>
                                    <p:anim calcmode="lin" valueType="num">
                                      <p:cBhvr additive="base">
                                        <p:cTn id="45" dur="500" fill="hold"/>
                                        <p:tgtEl>
                                          <p:spTgt spid="2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ppt_x"/>
                                          </p:val>
                                        </p:tav>
                                        <p:tav tm="100000">
                                          <p:val>
                                            <p:strVal val="#ppt_x"/>
                                          </p:val>
                                        </p:tav>
                                      </p:tavLst>
                                    </p:anim>
                                    <p:anim calcmode="lin" valueType="num">
                                      <p:cBhvr additive="base">
                                        <p:cTn id="4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2" presetClass="exit" presetSubtype="4" fill="hold" nodeType="clickEffect">
                                  <p:stCondLst>
                                    <p:cond delay="0"/>
                                  </p:stCondLst>
                                  <p:childTnLst>
                                    <p:anim calcmode="lin" valueType="num">
                                      <p:cBhvr additive="base">
                                        <p:cTn id="53" dur="500"/>
                                        <p:tgtEl>
                                          <p:spTgt spid="27"/>
                                        </p:tgtEl>
                                        <p:attrNameLst>
                                          <p:attrName>ppt_y</p:attrName>
                                        </p:attrNameLst>
                                      </p:cBhvr>
                                      <p:tavLst>
                                        <p:tav tm="0">
                                          <p:val>
                                            <p:strVal val="#ppt_y"/>
                                          </p:val>
                                        </p:tav>
                                        <p:tav tm="100000">
                                          <p:val>
                                            <p:strVal val="#ppt_y+#ppt_h*1.125000"/>
                                          </p:val>
                                        </p:tav>
                                      </p:tavLst>
                                    </p:anim>
                                    <p:animEffect transition="out" filter="wipe(down)">
                                      <p:cBhvr>
                                        <p:cTn id="54" dur="500"/>
                                        <p:tgtEl>
                                          <p:spTgt spid="27"/>
                                        </p:tgtEl>
                                      </p:cBhvr>
                                    </p:animEffect>
                                    <p:set>
                                      <p:cBhvr>
                                        <p:cTn id="55" dur="1" fill="hold">
                                          <p:stCondLst>
                                            <p:cond delay="499"/>
                                          </p:stCondLst>
                                        </p:cTn>
                                        <p:tgtEl>
                                          <p:spTgt spid="27"/>
                                        </p:tgtEl>
                                        <p:attrNameLst>
                                          <p:attrName>style.visibility</p:attrName>
                                        </p:attrNameLst>
                                      </p:cBhvr>
                                      <p:to>
                                        <p:strVal val="hidden"/>
                                      </p:to>
                                    </p:set>
                                  </p:childTnLst>
                                </p:cTn>
                              </p:par>
                              <p:par>
                                <p:cTn id="56" presetID="12" presetClass="exit" presetSubtype="4" fill="hold" grpId="1" nodeType="withEffect">
                                  <p:stCondLst>
                                    <p:cond delay="0"/>
                                  </p:stCondLst>
                                  <p:childTnLst>
                                    <p:anim calcmode="lin" valueType="num">
                                      <p:cBhvr additive="base">
                                        <p:cTn id="57" dur="500"/>
                                        <p:tgtEl>
                                          <p:spTgt spid="25"/>
                                        </p:tgtEl>
                                        <p:attrNameLst>
                                          <p:attrName>ppt_y</p:attrName>
                                        </p:attrNameLst>
                                      </p:cBhvr>
                                      <p:tavLst>
                                        <p:tav tm="0">
                                          <p:val>
                                            <p:strVal val="#ppt_y"/>
                                          </p:val>
                                        </p:tav>
                                        <p:tav tm="100000">
                                          <p:val>
                                            <p:strVal val="#ppt_y+#ppt_h*1.125000"/>
                                          </p:val>
                                        </p:tav>
                                      </p:tavLst>
                                    </p:anim>
                                    <p:animEffect transition="out" filter="wipe(down)">
                                      <p:cBhvr>
                                        <p:cTn id="58" dur="500"/>
                                        <p:tgtEl>
                                          <p:spTgt spid="25"/>
                                        </p:tgtEl>
                                      </p:cBhvr>
                                    </p:animEffect>
                                    <p:set>
                                      <p:cBhvr>
                                        <p:cTn id="59" dur="1" fill="hold">
                                          <p:stCondLst>
                                            <p:cond delay="499"/>
                                          </p:stCondLst>
                                        </p:cTn>
                                        <p:tgtEl>
                                          <p:spTgt spid="25"/>
                                        </p:tgtEl>
                                        <p:attrNameLst>
                                          <p:attrName>style.visibility</p:attrName>
                                        </p:attrNameLst>
                                      </p:cBhvr>
                                      <p:to>
                                        <p:strVal val="hidden"/>
                                      </p:to>
                                    </p:set>
                                  </p:childTnLst>
                                </p:cTn>
                              </p:par>
                              <p:par>
                                <p:cTn id="60" presetID="12" presetClass="exit" presetSubtype="4" fill="hold" grpId="1" nodeType="withEffect">
                                  <p:stCondLst>
                                    <p:cond delay="0"/>
                                  </p:stCondLst>
                                  <p:childTnLst>
                                    <p:anim calcmode="lin" valueType="num">
                                      <p:cBhvr additive="base">
                                        <p:cTn id="61" dur="500"/>
                                        <p:tgtEl>
                                          <p:spTgt spid="26"/>
                                        </p:tgtEl>
                                        <p:attrNameLst>
                                          <p:attrName>ppt_y</p:attrName>
                                        </p:attrNameLst>
                                      </p:cBhvr>
                                      <p:tavLst>
                                        <p:tav tm="0">
                                          <p:val>
                                            <p:strVal val="#ppt_y"/>
                                          </p:val>
                                        </p:tav>
                                        <p:tav tm="100000">
                                          <p:val>
                                            <p:strVal val="#ppt_y+#ppt_h*1.125000"/>
                                          </p:val>
                                        </p:tav>
                                      </p:tavLst>
                                    </p:anim>
                                    <p:animEffect transition="out" filter="wipe(down)">
                                      <p:cBhvr>
                                        <p:cTn id="62" dur="500"/>
                                        <p:tgtEl>
                                          <p:spTgt spid="26"/>
                                        </p:tgtEl>
                                      </p:cBhvr>
                                    </p:animEffect>
                                    <p:set>
                                      <p:cBhvr>
                                        <p:cTn id="63" dur="1" fill="hold">
                                          <p:stCondLst>
                                            <p:cond delay="499"/>
                                          </p:stCondLst>
                                        </p:cTn>
                                        <p:tgtEl>
                                          <p:spTgt spid="26"/>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2000" fill="hold"/>
                                        <p:tgtEl>
                                          <p:spTgt spid="30"/>
                                        </p:tgtEl>
                                        <p:attrNameLst>
                                          <p:attrName>ppt_x</p:attrName>
                                        </p:attrNameLst>
                                      </p:cBhvr>
                                      <p:tavLst>
                                        <p:tav tm="0">
                                          <p:val>
                                            <p:strVal val="#ppt_x"/>
                                          </p:val>
                                        </p:tav>
                                        <p:tav tm="100000">
                                          <p:val>
                                            <p:strVal val="#ppt_x"/>
                                          </p:val>
                                        </p:tav>
                                      </p:tavLst>
                                    </p:anim>
                                    <p:anim calcmode="lin" valueType="num">
                                      <p:cBhvr additive="base">
                                        <p:cTn id="69" dur="2000" fill="hold"/>
                                        <p:tgtEl>
                                          <p:spTgt spid="30"/>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2000" fill="hold"/>
                                        <p:tgtEl>
                                          <p:spTgt spid="28"/>
                                        </p:tgtEl>
                                        <p:attrNameLst>
                                          <p:attrName>ppt_x</p:attrName>
                                        </p:attrNameLst>
                                      </p:cBhvr>
                                      <p:tavLst>
                                        <p:tav tm="0">
                                          <p:val>
                                            <p:strVal val="#ppt_x"/>
                                          </p:val>
                                        </p:tav>
                                        <p:tav tm="100000">
                                          <p:val>
                                            <p:strVal val="#ppt_x"/>
                                          </p:val>
                                        </p:tav>
                                      </p:tavLst>
                                    </p:anim>
                                    <p:anim calcmode="lin" valueType="num">
                                      <p:cBhvr additive="base">
                                        <p:cTn id="73" dur="2000" fill="hold"/>
                                        <p:tgtEl>
                                          <p:spTgt spid="28"/>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2000" fill="hold"/>
                                        <p:tgtEl>
                                          <p:spTgt spid="29"/>
                                        </p:tgtEl>
                                        <p:attrNameLst>
                                          <p:attrName>ppt_x</p:attrName>
                                        </p:attrNameLst>
                                      </p:cBhvr>
                                      <p:tavLst>
                                        <p:tav tm="0">
                                          <p:val>
                                            <p:strVal val="#ppt_x"/>
                                          </p:val>
                                        </p:tav>
                                        <p:tav tm="100000">
                                          <p:val>
                                            <p:strVal val="#ppt_x"/>
                                          </p:val>
                                        </p:tav>
                                      </p:tavLst>
                                    </p:anim>
                                    <p:anim calcmode="lin" valueType="num">
                                      <p:cBhvr additive="base">
                                        <p:cTn id="77" dur="2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2" presetClass="exit" presetSubtype="4" fill="hold" nodeType="clickEffect">
                                  <p:stCondLst>
                                    <p:cond delay="0"/>
                                  </p:stCondLst>
                                  <p:childTnLst>
                                    <p:anim calcmode="lin" valueType="num">
                                      <p:cBhvr additive="base">
                                        <p:cTn id="81" dur="500"/>
                                        <p:tgtEl>
                                          <p:spTgt spid="30"/>
                                        </p:tgtEl>
                                        <p:attrNameLst>
                                          <p:attrName>ppt_y</p:attrName>
                                        </p:attrNameLst>
                                      </p:cBhvr>
                                      <p:tavLst>
                                        <p:tav tm="0">
                                          <p:val>
                                            <p:strVal val="#ppt_y"/>
                                          </p:val>
                                        </p:tav>
                                        <p:tav tm="100000">
                                          <p:val>
                                            <p:strVal val="#ppt_y+#ppt_h*1.125000"/>
                                          </p:val>
                                        </p:tav>
                                      </p:tavLst>
                                    </p:anim>
                                    <p:animEffect transition="out" filter="wipe(down)">
                                      <p:cBhvr>
                                        <p:cTn id="82" dur="500"/>
                                        <p:tgtEl>
                                          <p:spTgt spid="30"/>
                                        </p:tgtEl>
                                      </p:cBhvr>
                                    </p:animEffect>
                                    <p:set>
                                      <p:cBhvr>
                                        <p:cTn id="83" dur="1" fill="hold">
                                          <p:stCondLst>
                                            <p:cond delay="499"/>
                                          </p:stCondLst>
                                        </p:cTn>
                                        <p:tgtEl>
                                          <p:spTgt spid="30"/>
                                        </p:tgtEl>
                                        <p:attrNameLst>
                                          <p:attrName>style.visibility</p:attrName>
                                        </p:attrNameLst>
                                      </p:cBhvr>
                                      <p:to>
                                        <p:strVal val="hidden"/>
                                      </p:to>
                                    </p:set>
                                  </p:childTnLst>
                                </p:cTn>
                              </p:par>
                              <p:par>
                                <p:cTn id="84" presetID="12" presetClass="exit" presetSubtype="4" fill="hold" grpId="1" nodeType="withEffect">
                                  <p:stCondLst>
                                    <p:cond delay="0"/>
                                  </p:stCondLst>
                                  <p:childTnLst>
                                    <p:anim calcmode="lin" valueType="num">
                                      <p:cBhvr additive="base">
                                        <p:cTn id="85" dur="500"/>
                                        <p:tgtEl>
                                          <p:spTgt spid="28"/>
                                        </p:tgtEl>
                                        <p:attrNameLst>
                                          <p:attrName>ppt_y</p:attrName>
                                        </p:attrNameLst>
                                      </p:cBhvr>
                                      <p:tavLst>
                                        <p:tav tm="0">
                                          <p:val>
                                            <p:strVal val="#ppt_y"/>
                                          </p:val>
                                        </p:tav>
                                        <p:tav tm="100000">
                                          <p:val>
                                            <p:strVal val="#ppt_y+#ppt_h*1.125000"/>
                                          </p:val>
                                        </p:tav>
                                      </p:tavLst>
                                    </p:anim>
                                    <p:animEffect transition="out" filter="wipe(down)">
                                      <p:cBhvr>
                                        <p:cTn id="86" dur="500"/>
                                        <p:tgtEl>
                                          <p:spTgt spid="28"/>
                                        </p:tgtEl>
                                      </p:cBhvr>
                                    </p:animEffect>
                                    <p:set>
                                      <p:cBhvr>
                                        <p:cTn id="87" dur="1" fill="hold">
                                          <p:stCondLst>
                                            <p:cond delay="499"/>
                                          </p:stCondLst>
                                        </p:cTn>
                                        <p:tgtEl>
                                          <p:spTgt spid="28"/>
                                        </p:tgtEl>
                                        <p:attrNameLst>
                                          <p:attrName>style.visibility</p:attrName>
                                        </p:attrNameLst>
                                      </p:cBhvr>
                                      <p:to>
                                        <p:strVal val="hidden"/>
                                      </p:to>
                                    </p:set>
                                  </p:childTnLst>
                                </p:cTn>
                              </p:par>
                              <p:par>
                                <p:cTn id="88" presetID="12" presetClass="exit" presetSubtype="4" fill="hold" grpId="1" nodeType="withEffect">
                                  <p:stCondLst>
                                    <p:cond delay="0"/>
                                  </p:stCondLst>
                                  <p:childTnLst>
                                    <p:anim calcmode="lin" valueType="num">
                                      <p:cBhvr additive="base">
                                        <p:cTn id="89" dur="500"/>
                                        <p:tgtEl>
                                          <p:spTgt spid="29"/>
                                        </p:tgtEl>
                                        <p:attrNameLst>
                                          <p:attrName>ppt_y</p:attrName>
                                        </p:attrNameLst>
                                      </p:cBhvr>
                                      <p:tavLst>
                                        <p:tav tm="0">
                                          <p:val>
                                            <p:strVal val="#ppt_y"/>
                                          </p:val>
                                        </p:tav>
                                        <p:tav tm="100000">
                                          <p:val>
                                            <p:strVal val="#ppt_y+#ppt_h*1.125000"/>
                                          </p:val>
                                        </p:tav>
                                      </p:tavLst>
                                    </p:anim>
                                    <p:animEffect transition="out" filter="wipe(down)">
                                      <p:cBhvr>
                                        <p:cTn id="90" dur="500"/>
                                        <p:tgtEl>
                                          <p:spTgt spid="29"/>
                                        </p:tgtEl>
                                      </p:cBhvr>
                                    </p:animEffect>
                                    <p:set>
                                      <p:cBhvr>
                                        <p:cTn id="91" dur="1" fill="hold">
                                          <p:stCondLst>
                                            <p:cond delay="499"/>
                                          </p:stCondLst>
                                        </p:cTn>
                                        <p:tgtEl>
                                          <p:spTgt spid="29"/>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nodeType="click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circle(in)">
                                      <p:cBhvr>
                                        <p:cTn id="96" dur="2000"/>
                                        <p:tgtEl>
                                          <p:spTgt spid="33"/>
                                        </p:tgtEl>
                                      </p:cBhvr>
                                    </p:animEffect>
                                  </p:childTnLst>
                                </p:cTn>
                              </p:par>
                              <p:par>
                                <p:cTn id="97" presetID="6" presetClass="entr" presetSubtype="16"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circle(in)">
                                      <p:cBhvr>
                                        <p:cTn id="99" dur="2000"/>
                                        <p:tgtEl>
                                          <p:spTgt spid="31"/>
                                        </p:tgtEl>
                                      </p:cBhvr>
                                    </p:animEffect>
                                  </p:childTnLst>
                                </p:cTn>
                              </p:par>
                              <p:par>
                                <p:cTn id="100" presetID="6" presetClass="entr" presetSubtype="16" fill="hold" grpId="0" nodeType="with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circle(in)">
                                      <p:cBhvr>
                                        <p:cTn id="102"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animBg="1"/>
      <p:bldP spid="25" grpId="0"/>
      <p:bldP spid="25" grpId="1"/>
      <p:bldP spid="26" grpId="0"/>
      <p:bldP spid="26" grpId="1"/>
      <p:bldP spid="28" grpId="0"/>
      <p:bldP spid="28" grpId="1"/>
      <p:bldP spid="29" grpId="0"/>
      <p:bldP spid="29" grpId="1"/>
      <p:bldP spid="31" grpId="0" animBg="1"/>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E2DFFDD9-51E1-48F9-BDE7-E25C50A65DE4}"/>
              </a:ext>
            </a:extLst>
          </p:cNvPr>
          <p:cNvSpPr/>
          <p:nvPr/>
        </p:nvSpPr>
        <p:spPr>
          <a:xfrm>
            <a:off x="0" y="0"/>
            <a:ext cx="10972800" cy="7315200"/>
          </a:xfrm>
          <a:prstGeom prst="frame">
            <a:avLst>
              <a:gd name="adj1" fmla="val 2692"/>
            </a:avLst>
          </a:prstGeom>
          <a:gradFill flip="none" rotWithShape="1">
            <a:gsLst>
              <a:gs pos="82000">
                <a:srgbClr val="00B0F0"/>
              </a:gs>
              <a:gs pos="86000">
                <a:srgbClr val="FFFF00"/>
              </a:gs>
              <a:gs pos="88000">
                <a:srgbClr val="FF0000"/>
              </a:gs>
            </a:gsLst>
            <a:path path="circle">
              <a:fillToRect l="50000" t="130000" r="50000" b="-30000"/>
            </a:path>
            <a:tileRect/>
          </a:gra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Rectangle 2">
            <a:extLst>
              <a:ext uri="{FF2B5EF4-FFF2-40B4-BE49-F238E27FC236}">
                <a16:creationId xmlns:a16="http://schemas.microsoft.com/office/drawing/2014/main" id="{BD21BFE5-8802-477A-9001-BA10132414C9}"/>
              </a:ext>
            </a:extLst>
          </p:cNvPr>
          <p:cNvSpPr/>
          <p:nvPr/>
        </p:nvSpPr>
        <p:spPr>
          <a:xfrm>
            <a:off x="3933726" y="430492"/>
            <a:ext cx="2917240" cy="1015663"/>
          </a:xfrm>
          <a:prstGeom prst="rect">
            <a:avLst/>
          </a:prstGeom>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a:r>
              <a:rPr lang="bn-BD" sz="6000" b="1" dirty="0">
                <a:ln w="0">
                  <a:solidFill>
                    <a:srgbClr val="FF000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দলীয় কাজ</a:t>
            </a:r>
            <a:endParaRPr lang="en-US" sz="6000" b="1" dirty="0">
              <a:ln w="0">
                <a:solidFill>
                  <a:srgbClr val="FF000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5F9D46AC-E5D2-4C2C-94AD-59ACED55E0FC}"/>
              </a:ext>
            </a:extLst>
          </p:cNvPr>
          <p:cNvPicPr>
            <a:picLocks noChangeAspect="1"/>
          </p:cNvPicPr>
          <p:nvPr/>
        </p:nvPicPr>
        <p:blipFill>
          <a:blip r:embed="rId2"/>
          <a:stretch>
            <a:fillRect/>
          </a:stretch>
        </p:blipFill>
        <p:spPr>
          <a:xfrm>
            <a:off x="3449349" y="1876646"/>
            <a:ext cx="3700593" cy="2883658"/>
          </a:xfrm>
          <a:prstGeom prst="rect">
            <a:avLst/>
          </a:prstGeom>
        </p:spPr>
      </p:pic>
      <p:sp>
        <p:nvSpPr>
          <p:cNvPr id="5" name="Rectangle 4">
            <a:extLst>
              <a:ext uri="{FF2B5EF4-FFF2-40B4-BE49-F238E27FC236}">
                <a16:creationId xmlns:a16="http://schemas.microsoft.com/office/drawing/2014/main" id="{5E7E07EC-2225-4498-87EB-CC57884F4BFD}"/>
              </a:ext>
            </a:extLst>
          </p:cNvPr>
          <p:cNvSpPr/>
          <p:nvPr/>
        </p:nvSpPr>
        <p:spPr>
          <a:xfrm>
            <a:off x="431971" y="5322240"/>
            <a:ext cx="10108858" cy="769441"/>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571500" indent="-571500">
              <a:buFont typeface="Wingdings" panose="05000000000000000000" pitchFamily="2" charset="2"/>
              <a:buChar char="§"/>
            </a:pPr>
            <a:r>
              <a:rPr lang="bn-IN" sz="4400" b="1" dirty="0">
                <a:ln w="0">
                  <a:solidFill>
                    <a:srgbClr val="FFFF00"/>
                  </a:solidFill>
                </a:ln>
                <a:latin typeface="NikoshBAN" panose="02000000000000000000" pitchFamily="2" charset="0"/>
                <a:cs typeface="NikoshBAN" panose="02000000000000000000" pitchFamily="2" charset="0"/>
              </a:rPr>
              <a:t>প্রত্যেক প্রকার ভিটামিন ‘বি’ এর দুটি করে কাজ লিখ </a:t>
            </a:r>
            <a:r>
              <a:rPr lang="bn-BD" sz="4400" b="1" dirty="0">
                <a:ln w="0">
                  <a:solidFill>
                    <a:srgbClr val="FFFF00"/>
                  </a:solidFill>
                </a:ln>
                <a:latin typeface="NikoshBAN" panose="02000000000000000000" pitchFamily="2" charset="0"/>
                <a:cs typeface="NikoshBAN" panose="02000000000000000000" pitchFamily="2" charset="0"/>
              </a:rPr>
              <a:t>। </a:t>
            </a:r>
            <a:endParaRPr lang="en-US" sz="4400" b="1" dirty="0">
              <a:ln w="0">
                <a:solidFill>
                  <a:srgbClr val="FFFF00"/>
                </a:solidFill>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971121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30C9896A-1EB6-459F-A17B-9C1B15878A40}"/>
              </a:ext>
            </a:extLst>
          </p:cNvPr>
          <p:cNvSpPr/>
          <p:nvPr/>
        </p:nvSpPr>
        <p:spPr>
          <a:xfrm>
            <a:off x="0" y="0"/>
            <a:ext cx="10972800" cy="7315200"/>
          </a:xfrm>
          <a:prstGeom prst="frame">
            <a:avLst>
              <a:gd name="adj1" fmla="val 2692"/>
            </a:avLst>
          </a:prstGeom>
          <a:gradFill flip="none" rotWithShape="1">
            <a:gsLst>
              <a:gs pos="82000">
                <a:srgbClr val="00B0F0"/>
              </a:gs>
              <a:gs pos="86000">
                <a:srgbClr val="FFFF00"/>
              </a:gs>
              <a:gs pos="88000">
                <a:srgbClr val="FF0000"/>
              </a:gs>
            </a:gsLst>
            <a:path path="circle">
              <a:fillToRect l="50000" t="130000" r="50000" b="-30000"/>
            </a:path>
            <a:tileRect/>
          </a:gra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a:extLst>
              <a:ext uri="{FF2B5EF4-FFF2-40B4-BE49-F238E27FC236}">
                <a16:creationId xmlns:a16="http://schemas.microsoft.com/office/drawing/2014/main" id="{7E6C6C85-D840-4655-B9BB-CD6B085F8CC6}"/>
              </a:ext>
            </a:extLst>
          </p:cNvPr>
          <p:cNvSpPr txBox="1"/>
          <p:nvPr/>
        </p:nvSpPr>
        <p:spPr>
          <a:xfrm>
            <a:off x="3891972" y="400173"/>
            <a:ext cx="3692487" cy="1015663"/>
          </a:xfrm>
          <a:prstGeom prst="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6000" b="1" u="sng" dirty="0">
                <a:ln>
                  <a:solidFill>
                    <a:srgbClr val="00B0F0"/>
                  </a:solidFill>
                </a:ln>
                <a:latin typeface="NikoshBAN" pitchFamily="2" charset="0"/>
                <a:cs typeface="NikoshBAN" pitchFamily="2" charset="0"/>
              </a:rPr>
              <a:t>মূল্যায়নঃ</a:t>
            </a:r>
            <a:endParaRPr lang="en-US" sz="6000" b="1" u="sng" dirty="0">
              <a:ln>
                <a:solidFill>
                  <a:srgbClr val="00B0F0"/>
                </a:solidFill>
              </a:ln>
              <a:latin typeface="NikoshBAN" pitchFamily="2" charset="0"/>
              <a:cs typeface="NikoshBAN" pitchFamily="2" charset="0"/>
            </a:endParaRPr>
          </a:p>
        </p:txBody>
      </p:sp>
      <p:sp>
        <p:nvSpPr>
          <p:cNvPr id="4" name="TextBox 3">
            <a:extLst>
              <a:ext uri="{FF2B5EF4-FFF2-40B4-BE49-F238E27FC236}">
                <a16:creationId xmlns:a16="http://schemas.microsoft.com/office/drawing/2014/main" id="{0DE96BA1-D0AC-48C5-8D3F-B66F6549F2F6}"/>
              </a:ext>
            </a:extLst>
          </p:cNvPr>
          <p:cNvSpPr txBox="1"/>
          <p:nvPr/>
        </p:nvSpPr>
        <p:spPr>
          <a:xfrm>
            <a:off x="473861" y="5290082"/>
            <a:ext cx="2895600" cy="1200329"/>
          </a:xfrm>
          <a:prstGeom prst="rect">
            <a:avLst/>
          </a:prstGeom>
          <a:solidFill>
            <a:schemeClr val="accent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BD" sz="3600" dirty="0">
                <a:ln>
                  <a:solidFill>
                    <a:srgbClr val="FF0000"/>
                  </a:solidFill>
                </a:ln>
                <a:latin typeface="NikoshBAN" pitchFamily="2" charset="0"/>
                <a:cs typeface="NikoshBAN" pitchFamily="2" charset="0"/>
              </a:rPr>
              <a:t>* টমেটোতে কোন ভিটামিন থাকে ?</a:t>
            </a:r>
            <a:endParaRPr lang="en-US" sz="3600" dirty="0">
              <a:ln>
                <a:solidFill>
                  <a:srgbClr val="FF0000"/>
                </a:solidFill>
              </a:ln>
              <a:latin typeface="NikoshBAN" pitchFamily="2" charset="0"/>
              <a:cs typeface="NikoshBAN" pitchFamily="2" charset="0"/>
            </a:endParaRPr>
          </a:p>
        </p:txBody>
      </p:sp>
      <p:sp>
        <p:nvSpPr>
          <p:cNvPr id="5" name="TextBox 4">
            <a:extLst>
              <a:ext uri="{FF2B5EF4-FFF2-40B4-BE49-F238E27FC236}">
                <a16:creationId xmlns:a16="http://schemas.microsoft.com/office/drawing/2014/main" id="{F7AE1C59-FE51-4EBE-8103-E23052319394}"/>
              </a:ext>
            </a:extLst>
          </p:cNvPr>
          <p:cNvSpPr txBox="1"/>
          <p:nvPr/>
        </p:nvSpPr>
        <p:spPr>
          <a:xfrm>
            <a:off x="4141972" y="5303727"/>
            <a:ext cx="2971800" cy="1200329"/>
          </a:xfrm>
          <a:prstGeom prst="rect">
            <a:avLst/>
          </a:prstGeom>
          <a:solidFill>
            <a:schemeClr val="accent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BD" sz="3600" dirty="0">
                <a:ln>
                  <a:solidFill>
                    <a:srgbClr val="FFC000"/>
                  </a:solidFill>
                </a:ln>
                <a:latin typeface="NikoshBAN" pitchFamily="2" charset="0"/>
                <a:cs typeface="NikoshBAN" pitchFamily="2" charset="0"/>
              </a:rPr>
              <a:t>* এ সবজিতে কোন ভিটামিন থাকে ?</a:t>
            </a:r>
            <a:endParaRPr lang="en-US" sz="3600" dirty="0">
              <a:ln>
                <a:solidFill>
                  <a:srgbClr val="FFC000"/>
                </a:solidFill>
              </a:ln>
              <a:latin typeface="NikoshBAN" pitchFamily="2" charset="0"/>
              <a:cs typeface="NikoshBAN" pitchFamily="2" charset="0"/>
            </a:endParaRPr>
          </a:p>
        </p:txBody>
      </p:sp>
      <p:pic>
        <p:nvPicPr>
          <p:cNvPr id="6" name="Picture 5" descr="amloki 1.jpg">
            <a:extLst>
              <a:ext uri="{FF2B5EF4-FFF2-40B4-BE49-F238E27FC236}">
                <a16:creationId xmlns:a16="http://schemas.microsoft.com/office/drawing/2014/main" id="{FCFAAD39-B502-402F-8734-7774A2CE2424}"/>
              </a:ext>
            </a:extLst>
          </p:cNvPr>
          <p:cNvPicPr>
            <a:picLocks noChangeAspect="1"/>
          </p:cNvPicPr>
          <p:nvPr/>
        </p:nvPicPr>
        <p:blipFill>
          <a:blip r:embed="rId2" cstate="print"/>
          <a:stretch>
            <a:fillRect/>
          </a:stretch>
        </p:blipFill>
        <p:spPr>
          <a:xfrm>
            <a:off x="8075210" y="2196499"/>
            <a:ext cx="2386103" cy="2743199"/>
          </a:xfrm>
          <a:prstGeom prst="round2DiagRect">
            <a:avLst>
              <a:gd name="adj1" fmla="val 16667"/>
              <a:gd name="adj2" fmla="val 0"/>
            </a:avLst>
          </a:prstGeom>
          <a:ln w="28575" cap="sq">
            <a:solidFill>
              <a:schemeClr val="tx1"/>
            </a:solidFill>
            <a:miter lim="800000"/>
          </a:ln>
          <a:effectLst>
            <a:outerShdw blurRad="254000" algn="tl" rotWithShape="0">
              <a:srgbClr val="000000">
                <a:alpha val="43000"/>
              </a:srgbClr>
            </a:outerShdw>
          </a:effectLst>
        </p:spPr>
      </p:pic>
      <p:sp>
        <p:nvSpPr>
          <p:cNvPr id="7" name="TextBox 6">
            <a:extLst>
              <a:ext uri="{FF2B5EF4-FFF2-40B4-BE49-F238E27FC236}">
                <a16:creationId xmlns:a16="http://schemas.microsoft.com/office/drawing/2014/main" id="{67C45122-13F4-4FC2-B8B6-B3672E70F3AB}"/>
              </a:ext>
            </a:extLst>
          </p:cNvPr>
          <p:cNvSpPr txBox="1"/>
          <p:nvPr/>
        </p:nvSpPr>
        <p:spPr>
          <a:xfrm>
            <a:off x="7934761" y="5290083"/>
            <a:ext cx="2667000" cy="1200329"/>
          </a:xfrm>
          <a:prstGeom prst="rect">
            <a:avLst/>
          </a:prstGeom>
          <a:solidFill>
            <a:schemeClr val="accent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BD" sz="3600" dirty="0">
                <a:ln>
                  <a:solidFill>
                    <a:srgbClr val="92D050"/>
                  </a:solidFill>
                </a:ln>
                <a:latin typeface="NikoshBAN" pitchFamily="2" charset="0"/>
                <a:cs typeface="NikoshBAN" pitchFamily="2" charset="0"/>
              </a:rPr>
              <a:t>* এ ফলে কোন ভিটামিন থাকে ?</a:t>
            </a:r>
            <a:endParaRPr lang="en-US" sz="3600" dirty="0">
              <a:ln>
                <a:solidFill>
                  <a:srgbClr val="92D050"/>
                </a:solidFill>
              </a:ln>
              <a:latin typeface="NikoshBAN" pitchFamily="2" charset="0"/>
              <a:cs typeface="NikoshBAN" pitchFamily="2" charset="0"/>
            </a:endParaRPr>
          </a:p>
        </p:txBody>
      </p:sp>
      <p:pic>
        <p:nvPicPr>
          <p:cNvPr id="8" name="Picture 7" descr="zzzcs.jpg">
            <a:extLst>
              <a:ext uri="{FF2B5EF4-FFF2-40B4-BE49-F238E27FC236}">
                <a16:creationId xmlns:a16="http://schemas.microsoft.com/office/drawing/2014/main" id="{A882C306-B981-41EE-8759-5FCC81D46DCA}"/>
              </a:ext>
            </a:extLst>
          </p:cNvPr>
          <p:cNvPicPr>
            <a:picLocks noChangeAspect="1"/>
          </p:cNvPicPr>
          <p:nvPr/>
        </p:nvPicPr>
        <p:blipFill>
          <a:blip r:embed="rId3" cstate="print"/>
          <a:stretch>
            <a:fillRect/>
          </a:stretch>
        </p:blipFill>
        <p:spPr>
          <a:xfrm>
            <a:off x="658635" y="2166019"/>
            <a:ext cx="2815959" cy="2804160"/>
          </a:xfrm>
          <a:prstGeom prst="round2DiagRect">
            <a:avLst>
              <a:gd name="adj1" fmla="val 16667"/>
              <a:gd name="adj2" fmla="val 0"/>
            </a:avLst>
          </a:prstGeom>
          <a:ln w="28575" cap="sq">
            <a:solidFill>
              <a:schemeClr val="tx1"/>
            </a:solidFill>
            <a:miter lim="800000"/>
          </a:ln>
          <a:effectLst>
            <a:outerShdw blurRad="254000" algn="tl" rotWithShape="0">
              <a:srgbClr val="000000">
                <a:alpha val="43000"/>
              </a:srgbClr>
            </a:outerShdw>
          </a:effectLst>
        </p:spPr>
      </p:pic>
      <p:pic>
        <p:nvPicPr>
          <p:cNvPr id="9" name="Picture 8" descr="dsg.jpg">
            <a:extLst>
              <a:ext uri="{FF2B5EF4-FFF2-40B4-BE49-F238E27FC236}">
                <a16:creationId xmlns:a16="http://schemas.microsoft.com/office/drawing/2014/main" id="{668FCBBA-1023-43FF-961D-AF3F164494ED}"/>
              </a:ext>
            </a:extLst>
          </p:cNvPr>
          <p:cNvPicPr>
            <a:picLocks noChangeAspect="1"/>
          </p:cNvPicPr>
          <p:nvPr/>
        </p:nvPicPr>
        <p:blipFill>
          <a:blip r:embed="rId4" cstate="print"/>
          <a:stretch>
            <a:fillRect/>
          </a:stretch>
        </p:blipFill>
        <p:spPr>
          <a:xfrm>
            <a:off x="4141972" y="2226980"/>
            <a:ext cx="2734330" cy="2743199"/>
          </a:xfrm>
          <a:prstGeom prst="round2DiagRect">
            <a:avLst>
              <a:gd name="adj1" fmla="val 16667"/>
              <a:gd name="adj2" fmla="val 0"/>
            </a:avLst>
          </a:prstGeom>
          <a:ln w="28575" cap="sq">
            <a:solidFill>
              <a:schemeClr val="tx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686451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5E621AD3-2887-41C9-8E71-3D2F4C411D1D}"/>
              </a:ext>
            </a:extLst>
          </p:cNvPr>
          <p:cNvSpPr/>
          <p:nvPr/>
        </p:nvSpPr>
        <p:spPr>
          <a:xfrm>
            <a:off x="0" y="0"/>
            <a:ext cx="10972800" cy="7315200"/>
          </a:xfrm>
          <a:prstGeom prst="frame">
            <a:avLst>
              <a:gd name="adj1" fmla="val 2692"/>
            </a:avLst>
          </a:prstGeom>
          <a:gradFill flip="none" rotWithShape="1">
            <a:gsLst>
              <a:gs pos="82000">
                <a:srgbClr val="00B0F0"/>
              </a:gs>
              <a:gs pos="86000">
                <a:srgbClr val="FFFF00"/>
              </a:gs>
              <a:gs pos="88000">
                <a:srgbClr val="FF0000"/>
              </a:gs>
            </a:gsLst>
            <a:path path="circle">
              <a:fillToRect l="50000" t="130000" r="50000" b="-30000"/>
            </a:path>
            <a:tileRect/>
          </a:gra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Rectangle 2">
            <a:extLst>
              <a:ext uri="{FF2B5EF4-FFF2-40B4-BE49-F238E27FC236}">
                <a16:creationId xmlns:a16="http://schemas.microsoft.com/office/drawing/2014/main" id="{B115D2F3-C47A-4A48-B3AA-19CE2CB7DF9C}"/>
              </a:ext>
            </a:extLst>
          </p:cNvPr>
          <p:cNvSpPr/>
          <p:nvPr/>
        </p:nvSpPr>
        <p:spPr>
          <a:xfrm>
            <a:off x="1494971" y="4409030"/>
            <a:ext cx="8213508" cy="1323439"/>
          </a:xfrm>
          <a:prstGeom prst="rect">
            <a:avLst/>
          </a:prstGeom>
        </p:spPr>
        <p:txBody>
          <a:bodyPr wrap="square">
            <a:spAutoFit/>
          </a:bodyPr>
          <a:lstStyle/>
          <a:p>
            <a:pPr algn="ctr"/>
            <a:r>
              <a:rPr lang="bn-IN" sz="4000" dirty="0">
                <a:ln>
                  <a:solidFill>
                    <a:srgbClr val="FF0000"/>
                  </a:solidFill>
                </a:ln>
                <a:latin typeface="NikoshBAN" panose="02000000000000000000" pitchFamily="2" charset="0"/>
                <a:cs typeface="NikoshBAN" panose="02000000000000000000" pitchFamily="2" charset="0"/>
              </a:rPr>
              <a:t>ভিটামিন ‘এ’ এর কাজ </a:t>
            </a:r>
            <a:r>
              <a:rPr lang="en-US" sz="4000" dirty="0">
                <a:ln>
                  <a:solidFill>
                    <a:srgbClr val="FF0000"/>
                  </a:solidFill>
                </a:ln>
                <a:latin typeface="NikoshBAN" panose="02000000000000000000" pitchFamily="2" charset="0"/>
                <a:cs typeface="NikoshBAN" panose="02000000000000000000" pitchFamily="2" charset="0"/>
              </a:rPr>
              <a:t>ও </a:t>
            </a:r>
            <a:r>
              <a:rPr lang="en-US" sz="4000" dirty="0" err="1">
                <a:ln>
                  <a:solidFill>
                    <a:srgbClr val="FF0000"/>
                  </a:solidFill>
                </a:ln>
                <a:latin typeface="NikoshBAN" panose="02000000000000000000" pitchFamily="2" charset="0"/>
                <a:cs typeface="NikoshBAN" panose="02000000000000000000" pitchFamily="2" charset="0"/>
              </a:rPr>
              <a:t>অভাব</a:t>
            </a:r>
            <a:r>
              <a:rPr lang="en-US" sz="4000" dirty="0">
                <a:ln>
                  <a:solidFill>
                    <a:srgbClr val="FF0000"/>
                  </a:solidFill>
                </a:ln>
                <a:latin typeface="NikoshBAN" panose="02000000000000000000" pitchFamily="2" charset="0"/>
                <a:cs typeface="NikoshBAN" panose="02000000000000000000" pitchFamily="2" charset="0"/>
              </a:rPr>
              <a:t> </a:t>
            </a:r>
            <a:r>
              <a:rPr lang="en-US" sz="4000" dirty="0" err="1">
                <a:ln>
                  <a:solidFill>
                    <a:srgbClr val="FF0000"/>
                  </a:solidFill>
                </a:ln>
                <a:latin typeface="NikoshBAN" panose="02000000000000000000" pitchFamily="2" charset="0"/>
                <a:cs typeface="NikoshBAN" panose="02000000000000000000" pitchFamily="2" charset="0"/>
              </a:rPr>
              <a:t>জনিত</a:t>
            </a:r>
            <a:r>
              <a:rPr lang="en-US" sz="4000" dirty="0">
                <a:ln>
                  <a:solidFill>
                    <a:srgbClr val="FF0000"/>
                  </a:solidFill>
                </a:ln>
                <a:latin typeface="NikoshBAN" panose="02000000000000000000" pitchFamily="2" charset="0"/>
                <a:cs typeface="NikoshBAN" panose="02000000000000000000" pitchFamily="2" charset="0"/>
              </a:rPr>
              <a:t> </a:t>
            </a:r>
            <a:r>
              <a:rPr lang="en-US" sz="4000" dirty="0" err="1">
                <a:ln>
                  <a:solidFill>
                    <a:srgbClr val="FF0000"/>
                  </a:solidFill>
                </a:ln>
                <a:latin typeface="NikoshBAN" panose="02000000000000000000" pitchFamily="2" charset="0"/>
                <a:cs typeface="NikoshBAN" panose="02000000000000000000" pitchFamily="2" charset="0"/>
              </a:rPr>
              <a:t>লক্ষণ</a:t>
            </a:r>
            <a:r>
              <a:rPr lang="en-US" sz="4000" dirty="0">
                <a:ln>
                  <a:solidFill>
                    <a:srgbClr val="FF0000"/>
                  </a:solidFill>
                </a:ln>
                <a:latin typeface="NikoshBAN" panose="02000000000000000000" pitchFamily="2" charset="0"/>
                <a:cs typeface="NikoshBAN" panose="02000000000000000000" pitchFamily="2" charset="0"/>
              </a:rPr>
              <a:t> </a:t>
            </a:r>
            <a:r>
              <a:rPr lang="en-US" sz="4000" dirty="0" err="1">
                <a:ln>
                  <a:solidFill>
                    <a:srgbClr val="FF0000"/>
                  </a:solidFill>
                </a:ln>
                <a:latin typeface="NikoshBAN" panose="02000000000000000000" pitchFamily="2" charset="0"/>
                <a:cs typeface="NikoshBAN" panose="02000000000000000000" pitchFamily="2" charset="0"/>
              </a:rPr>
              <a:t>গুলো</a:t>
            </a:r>
            <a:r>
              <a:rPr lang="en-US" sz="4000" dirty="0">
                <a:ln>
                  <a:solidFill>
                    <a:srgbClr val="FF0000"/>
                  </a:solidFill>
                </a:ln>
                <a:latin typeface="NikoshBAN" panose="02000000000000000000" pitchFamily="2" charset="0"/>
                <a:cs typeface="NikoshBAN" panose="02000000000000000000" pitchFamily="2" charset="0"/>
              </a:rPr>
              <a:t> </a:t>
            </a:r>
          </a:p>
          <a:p>
            <a:pPr algn="ctr"/>
            <a:r>
              <a:rPr lang="bn-IN" sz="4000" dirty="0">
                <a:ln>
                  <a:solidFill>
                    <a:srgbClr val="FF0000"/>
                  </a:solidFill>
                </a:ln>
                <a:latin typeface="NikoshBAN" panose="02000000000000000000" pitchFamily="2" charset="0"/>
                <a:cs typeface="NikoshBAN" panose="02000000000000000000" pitchFamily="2" charset="0"/>
              </a:rPr>
              <a:t>লিখে নিয়ে আসবে।  </a:t>
            </a:r>
            <a:endParaRPr lang="en-US" sz="4000" dirty="0">
              <a:ln>
                <a:solidFill>
                  <a:srgbClr val="FF0000"/>
                </a:solidFill>
              </a:ln>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F3C140BD-62DE-4071-B7A7-00D8006D7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3843" y="1820898"/>
            <a:ext cx="3545114" cy="2456961"/>
          </a:xfrm>
          <a:prstGeom prst="rect">
            <a:avLst/>
          </a:prstGeom>
        </p:spPr>
      </p:pic>
      <p:sp>
        <p:nvSpPr>
          <p:cNvPr id="5" name="Rectangle 4">
            <a:extLst>
              <a:ext uri="{FF2B5EF4-FFF2-40B4-BE49-F238E27FC236}">
                <a16:creationId xmlns:a16="http://schemas.microsoft.com/office/drawing/2014/main" id="{2665C87E-1091-485B-A96E-E68F9AE2860B}"/>
              </a:ext>
            </a:extLst>
          </p:cNvPr>
          <p:cNvSpPr/>
          <p:nvPr/>
        </p:nvSpPr>
        <p:spPr>
          <a:xfrm>
            <a:off x="4383281" y="693484"/>
            <a:ext cx="1871025" cy="707886"/>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p>
            <a:r>
              <a:rPr lang="en-US" sz="4000" b="1" dirty="0">
                <a:ln w="11430"/>
                <a:latin typeface="NikoshBAN" pitchFamily="2" charset="0"/>
                <a:cs typeface="NikoshBAN" pitchFamily="2" charset="0"/>
              </a:rPr>
              <a:t>বাড়িরকাজ</a:t>
            </a:r>
            <a:endParaRPr lang="en-US" sz="4000" dirty="0"/>
          </a:p>
        </p:txBody>
      </p:sp>
    </p:spTree>
    <p:extLst>
      <p:ext uri="{BB962C8B-B14F-4D97-AF65-F5344CB8AC3E}">
        <p14:creationId xmlns:p14="http://schemas.microsoft.com/office/powerpoint/2010/main" val="3820390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E48325DF-4C5A-4241-8001-E9E22BDDABB7}"/>
              </a:ext>
            </a:extLst>
          </p:cNvPr>
          <p:cNvSpPr/>
          <p:nvPr/>
        </p:nvSpPr>
        <p:spPr>
          <a:xfrm>
            <a:off x="0" y="0"/>
            <a:ext cx="10972800" cy="7315200"/>
          </a:xfrm>
          <a:prstGeom prst="frame">
            <a:avLst>
              <a:gd name="adj1" fmla="val 2692"/>
            </a:avLst>
          </a:prstGeom>
          <a:gradFill flip="none" rotWithShape="1">
            <a:gsLst>
              <a:gs pos="82000">
                <a:srgbClr val="00B0F0"/>
              </a:gs>
              <a:gs pos="86000">
                <a:srgbClr val="FFFF00"/>
              </a:gs>
              <a:gs pos="88000">
                <a:srgbClr val="FF0000"/>
              </a:gs>
            </a:gsLst>
            <a:path path="circle">
              <a:fillToRect l="50000" t="130000" r="50000" b="-30000"/>
            </a:path>
            <a:tileRect/>
          </a:gra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 name="Picture 2">
            <a:extLst>
              <a:ext uri="{FF2B5EF4-FFF2-40B4-BE49-F238E27FC236}">
                <a16:creationId xmlns:a16="http://schemas.microsoft.com/office/drawing/2014/main" id="{8A4F4AFC-15D2-495E-AFB7-D34B7DB6A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86" y="318052"/>
            <a:ext cx="10429744" cy="6715794"/>
          </a:xfrm>
          <a:prstGeom prst="rect">
            <a:avLst/>
          </a:prstGeom>
        </p:spPr>
      </p:pic>
      <p:sp>
        <p:nvSpPr>
          <p:cNvPr id="4" name="Rectangle 3">
            <a:extLst>
              <a:ext uri="{FF2B5EF4-FFF2-40B4-BE49-F238E27FC236}">
                <a16:creationId xmlns:a16="http://schemas.microsoft.com/office/drawing/2014/main" id="{0B745ED4-3528-4D54-9A11-439ADEF6C3F5}"/>
              </a:ext>
            </a:extLst>
          </p:cNvPr>
          <p:cNvSpPr/>
          <p:nvPr/>
        </p:nvSpPr>
        <p:spPr>
          <a:xfrm>
            <a:off x="2569030" y="1712687"/>
            <a:ext cx="6070551" cy="2259360"/>
          </a:xfrm>
          <a:prstGeom prst="rect">
            <a:avLst/>
          </a:prstGeom>
        </p:spPr>
        <p:txBody>
          <a:bodyPr wrap="square">
            <a:prstTxWarp prst="textWave2">
              <a:avLst/>
            </a:prstTxWarp>
            <a:spAutoFit/>
            <a:scene3d>
              <a:camera prst="perspectiveAbove"/>
              <a:lightRig rig="threePt" dir="t"/>
            </a:scene3d>
          </a:bodyPr>
          <a:lstStyle/>
          <a:p>
            <a:pPr algn="ctr"/>
            <a:r>
              <a:rPr lang="bn-BD" sz="7200" b="1" dirty="0">
                <a:ln w="38100">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effectLst>
                  <a:glow rad="101600">
                    <a:srgbClr val="FFFF00">
                      <a:alpha val="60000"/>
                    </a:srgb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 ধন্যবাদ</a:t>
            </a:r>
            <a:endParaRPr lang="en-US" sz="1200" b="1" dirty="0">
              <a:ln w="38100">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effectLst>
                <a:glow rad="101600">
                  <a:srgbClr val="FFFF00">
                    <a:alpha val="60000"/>
                  </a:srgbClr>
                </a:glow>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06648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F9867F59-1FE1-4330-8676-9336CD7CFAE6}"/>
              </a:ext>
            </a:extLst>
          </p:cNvPr>
          <p:cNvSpPr/>
          <p:nvPr/>
        </p:nvSpPr>
        <p:spPr>
          <a:xfrm>
            <a:off x="0" y="0"/>
            <a:ext cx="10972800" cy="7315200"/>
          </a:xfrm>
          <a:prstGeom prst="frame">
            <a:avLst>
              <a:gd name="adj1" fmla="val 2692"/>
            </a:avLst>
          </a:prstGeom>
          <a:gradFill flip="none" rotWithShape="1">
            <a:gsLst>
              <a:gs pos="82000">
                <a:srgbClr val="00B0F0"/>
              </a:gs>
              <a:gs pos="86000">
                <a:srgbClr val="FFFF00"/>
              </a:gs>
              <a:gs pos="88000">
                <a:srgbClr val="FF0000"/>
              </a:gs>
            </a:gsLst>
            <a:path path="circle">
              <a:fillToRect l="50000" t="130000" r="50000" b="-30000"/>
            </a:path>
            <a:tileRect/>
          </a:gra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Content Placeholder 2">
            <a:extLst>
              <a:ext uri="{FF2B5EF4-FFF2-40B4-BE49-F238E27FC236}">
                <a16:creationId xmlns:a16="http://schemas.microsoft.com/office/drawing/2014/main" id="{CB1A2D70-0AC0-465A-A10B-E8CAE0A550B6}"/>
              </a:ext>
            </a:extLst>
          </p:cNvPr>
          <p:cNvSpPr txBox="1">
            <a:spLocks/>
          </p:cNvSpPr>
          <p:nvPr/>
        </p:nvSpPr>
        <p:spPr>
          <a:xfrm>
            <a:off x="803385" y="3446130"/>
            <a:ext cx="3558210" cy="3098689"/>
          </a:xfrm>
          <a:prstGeom prst="rect">
            <a:avLst/>
          </a:prstGeom>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3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NikoshBAN" pitchFamily="2" charset="0"/>
                <a:cs typeface="NikoshBAN" pitchFamily="2" charset="0"/>
              </a:rPr>
              <a:t>সম্ভু</a:t>
            </a:r>
            <a:r>
              <a:rPr kumimoji="0" lang="en-US" sz="63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NikoshBAN" pitchFamily="2" charset="0"/>
                <a:cs typeface="NikoshBAN" pitchFamily="2" charset="0"/>
              </a:rPr>
              <a:t> </a:t>
            </a:r>
            <a:r>
              <a:rPr kumimoji="0" lang="en-US" sz="63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NikoshBAN" pitchFamily="2" charset="0"/>
                <a:cs typeface="NikoshBAN" pitchFamily="2" charset="0"/>
              </a:rPr>
              <a:t>নাথ</a:t>
            </a:r>
            <a:r>
              <a:rPr kumimoji="0" lang="en-US" sz="63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NikoshBAN" pitchFamily="2" charset="0"/>
                <a:cs typeface="NikoshBAN" pitchFamily="2" charset="0"/>
              </a:rPr>
              <a:t> </a:t>
            </a:r>
            <a:r>
              <a:rPr kumimoji="0" lang="en-US" sz="63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NikoshBAN" pitchFamily="2" charset="0"/>
                <a:cs typeface="NikoshBAN" pitchFamily="2" charset="0"/>
              </a:rPr>
              <a:t>রায়</a:t>
            </a:r>
            <a:endParaRPr kumimoji="0" lang="en-US" sz="63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NikoshBAN" pitchFamily="2" charset="0"/>
              <a:cs typeface="NikoshBAN" pitchFamily="2"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2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NikoshBAN" pitchFamily="2" charset="0"/>
                <a:cs typeface="NikoshBAN" pitchFamily="2" charset="0"/>
              </a:rPr>
              <a:t>সহকারি</a:t>
            </a:r>
            <a:r>
              <a:rPr kumimoji="0" lang="en-US" sz="4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NikoshBAN" pitchFamily="2" charset="0"/>
                <a:cs typeface="NikoshBAN" pitchFamily="2" charset="0"/>
              </a:rPr>
              <a:t> </a:t>
            </a:r>
            <a:r>
              <a:rPr kumimoji="0" lang="en-US" sz="42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NikoshBAN" pitchFamily="2" charset="0"/>
                <a:cs typeface="NikoshBAN" pitchFamily="2" charset="0"/>
              </a:rPr>
              <a:t>শিক্ষক</a:t>
            </a:r>
            <a:r>
              <a:rPr kumimoji="0" lang="en-US" sz="4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NikoshBAN" pitchFamily="2" charset="0"/>
                <a:cs typeface="NikoshBAN" pitchFamily="2"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3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NikoshBAN" pitchFamily="2" charset="0"/>
                <a:cs typeface="NikoshBAN" pitchFamily="2" charset="0"/>
              </a:rPr>
              <a:t>মনোহরপুর</a:t>
            </a:r>
            <a:r>
              <a:rPr kumimoji="0" lang="en-US" sz="33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NikoshBAN" pitchFamily="2" charset="0"/>
                <a:cs typeface="NikoshBAN" pitchFamily="2" charset="0"/>
              </a:rPr>
              <a:t> </a:t>
            </a:r>
            <a:r>
              <a:rPr kumimoji="0" lang="en-US" sz="33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NikoshBAN" pitchFamily="2" charset="0"/>
                <a:cs typeface="NikoshBAN" pitchFamily="2" charset="0"/>
              </a:rPr>
              <a:t>দাখিল</a:t>
            </a:r>
            <a:r>
              <a:rPr kumimoji="0" lang="en-US" sz="33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NikoshBAN" pitchFamily="2" charset="0"/>
                <a:cs typeface="NikoshBAN" pitchFamily="2" charset="0"/>
              </a:rPr>
              <a:t> </a:t>
            </a:r>
            <a:r>
              <a:rPr kumimoji="0" lang="en-US" sz="33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NikoshBAN" pitchFamily="2" charset="0"/>
                <a:cs typeface="NikoshBAN" pitchFamily="2" charset="0"/>
              </a:rPr>
              <a:t>মাদ্রাসা</a:t>
            </a:r>
            <a:endParaRPr kumimoji="0" lang="en-US" sz="33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NikoshBAN" pitchFamily="2" charset="0"/>
              <a:cs typeface="NikoshBAN" pitchFamily="2"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3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NikoshBAN" pitchFamily="2" charset="0"/>
                <a:cs typeface="NikoshBAN" pitchFamily="2" charset="0"/>
              </a:rPr>
              <a:t>মনিরামপুর,যশোর</a:t>
            </a:r>
            <a:endParaRPr kumimoji="0" lang="en-US" sz="33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NikoshBAN" pitchFamily="2" charset="0"/>
              <a:cs typeface="NikoshBAN" pitchFamily="2"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1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Email-</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1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NikoshBAN" pitchFamily="2" charset="0"/>
                <a:cs typeface="NikoshBAN" pitchFamily="2" charset="0"/>
              </a:rPr>
              <a:t>sambho</a:t>
            </a:r>
            <a:r>
              <a:rPr kumimoji="0" lang="en-US" sz="21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cs typeface="NikoshBAN" pitchFamily="2" charset="0"/>
              </a:rPr>
              <a:t>7440</a:t>
            </a:r>
            <a:r>
              <a:rPr kumimoji="0" lang="en-US" sz="21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NikoshBAN" panose="02000000000000000000" pitchFamily="2" charset="0"/>
                <a:cs typeface="NikoshBAN" panose="02000000000000000000" pitchFamily="2" charset="0"/>
              </a:rPr>
              <a:t>@gmail.com</a:t>
            </a:r>
          </a:p>
        </p:txBody>
      </p:sp>
      <p:sp>
        <p:nvSpPr>
          <p:cNvPr id="4" name="Rectangle 3">
            <a:extLst>
              <a:ext uri="{FF2B5EF4-FFF2-40B4-BE49-F238E27FC236}">
                <a16:creationId xmlns:a16="http://schemas.microsoft.com/office/drawing/2014/main" id="{0DDD8F2D-569E-429A-89E9-E227A5665158}"/>
              </a:ext>
            </a:extLst>
          </p:cNvPr>
          <p:cNvSpPr/>
          <p:nvPr/>
        </p:nvSpPr>
        <p:spPr>
          <a:xfrm>
            <a:off x="3673821" y="770381"/>
            <a:ext cx="3345957" cy="780757"/>
          </a:xfrm>
          <a:prstGeom prst="rect">
            <a:avLst/>
          </a:prstGeom>
          <a:solidFill>
            <a:schemeClr val="accent1"/>
          </a:solidFill>
          <a:ln w="28575">
            <a:noFill/>
          </a:ln>
          <a:effectLst/>
          <a:scene3d>
            <a:camera prst="orthographicFront">
              <a:rot lat="0" lon="0" rev="0"/>
            </a:camera>
            <a:lightRig rig="glow" dir="t">
              <a:rot lat="0" lon="0" rev="14100000"/>
            </a:lightRig>
          </a:scene3d>
          <a:sp3d prstMaterial="softEdge">
            <a:bevelT w="127000" prst="artDeco"/>
          </a:sp3d>
        </p:spPr>
        <p:txBody>
          <a:bodyPr wrap="none">
            <a:prstTxWarp prst="textPlain">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bn-BD" sz="2000" b="0" i="0" u="none" strike="noStrike" kern="0" cap="none" spc="0" normalizeH="0" baseline="0" noProof="0" dirty="0">
                <a:ln>
                  <a:solidFill>
                    <a:srgbClr val="FF0000"/>
                  </a:solidFill>
                </a:ln>
                <a:solidFill>
                  <a:prstClr val="black"/>
                </a:solidFill>
                <a:effectLst/>
                <a:uLnTx/>
                <a:uFillTx/>
                <a:latin typeface="NikoshBAN" pitchFamily="2" charset="0"/>
                <a:cs typeface="NikoshBAN" pitchFamily="2" charset="0"/>
              </a:rPr>
              <a:t>পরিচিতি</a:t>
            </a:r>
            <a:endParaRPr kumimoji="0" lang="en-US" sz="1050" b="0" i="0" u="none" strike="noStrike" kern="0" cap="none" spc="0" normalizeH="0" baseline="0" noProof="0" dirty="0">
              <a:ln>
                <a:solidFill>
                  <a:srgbClr val="FF0000"/>
                </a:solidFill>
              </a:ln>
              <a:solidFill>
                <a:sysClr val="windowText" lastClr="000000"/>
              </a:solidFill>
              <a:effectLst/>
              <a:uLnTx/>
              <a:uFillTx/>
            </a:endParaRPr>
          </a:p>
        </p:txBody>
      </p:sp>
      <p:sp>
        <p:nvSpPr>
          <p:cNvPr id="5" name="Rectangle 4">
            <a:extLst>
              <a:ext uri="{FF2B5EF4-FFF2-40B4-BE49-F238E27FC236}">
                <a16:creationId xmlns:a16="http://schemas.microsoft.com/office/drawing/2014/main" id="{2C2377B4-4E1C-4675-96AD-EC2364BE0DAD}"/>
              </a:ext>
            </a:extLst>
          </p:cNvPr>
          <p:cNvSpPr/>
          <p:nvPr/>
        </p:nvSpPr>
        <p:spPr>
          <a:xfrm>
            <a:off x="6444812" y="3431610"/>
            <a:ext cx="3569286" cy="3046988"/>
          </a:xfrm>
          <a:prstGeom prst="rect">
            <a:avLst/>
          </a:prstGeom>
          <a:ln w="12700">
            <a:solidFill>
              <a:schemeClr val="tx1"/>
            </a:solidFill>
          </a:ln>
        </p:spPr>
        <p:txBody>
          <a:bodyPr wrap="square">
            <a:spAutoFit/>
          </a:bodyPr>
          <a:lstStyle/>
          <a:p>
            <a:pPr algn="ctr"/>
            <a:r>
              <a:rPr lang="en-US" sz="4800" dirty="0" err="1">
                <a:ln w="3175">
                  <a:noFill/>
                </a:ln>
                <a:latin typeface="NikoshBAN" pitchFamily="2" charset="0"/>
                <a:cs typeface="NikoshBAN" pitchFamily="2" charset="0"/>
              </a:rPr>
              <a:t>বিজ্ঞান</a:t>
            </a:r>
            <a:endParaRPr lang="bn-BD" sz="4800" dirty="0">
              <a:ln w="3175">
                <a:noFill/>
              </a:ln>
              <a:effectLst/>
              <a:latin typeface="NikoshBAN" pitchFamily="2" charset="0"/>
              <a:cs typeface="NikoshBAN" pitchFamily="2" charset="0"/>
            </a:endParaRPr>
          </a:p>
          <a:p>
            <a:pPr algn="ctr"/>
            <a:r>
              <a:rPr lang="en-US" sz="3600" dirty="0" err="1">
                <a:ln w="3175">
                  <a:noFill/>
                </a:ln>
                <a:effectLst/>
                <a:latin typeface="NikoshBAN" pitchFamily="2" charset="0"/>
                <a:cs typeface="NikoshBAN" pitchFamily="2" charset="0"/>
              </a:rPr>
              <a:t>অষ্টম</a:t>
            </a:r>
            <a:r>
              <a:rPr lang="bn-BD" sz="3600" dirty="0">
                <a:ln w="3175">
                  <a:noFill/>
                </a:ln>
                <a:effectLst/>
                <a:latin typeface="NikoshBAN" pitchFamily="2" charset="0"/>
                <a:cs typeface="NikoshBAN" pitchFamily="2" charset="0"/>
              </a:rPr>
              <a:t> শ্রেণি</a:t>
            </a:r>
            <a:endParaRPr lang="bn-BD" sz="2000" dirty="0">
              <a:ln w="3175">
                <a:noFill/>
              </a:ln>
              <a:effectLst/>
              <a:latin typeface="NikoshBAN" pitchFamily="2" charset="0"/>
              <a:cs typeface="NikoshBAN" pitchFamily="2" charset="0"/>
            </a:endParaRPr>
          </a:p>
          <a:p>
            <a:pPr algn="ctr"/>
            <a:r>
              <a:rPr lang="en-US" sz="3600" dirty="0" err="1">
                <a:ln w="3175">
                  <a:noFill/>
                </a:ln>
                <a:effectLst/>
                <a:latin typeface="NikoshBAN" pitchFamily="2" charset="0"/>
                <a:cs typeface="NikoshBAN" pitchFamily="2" charset="0"/>
              </a:rPr>
              <a:t>ত্রয়োদশ</a:t>
            </a:r>
            <a:r>
              <a:rPr lang="bn-BD" sz="3600" dirty="0">
                <a:ln w="3175">
                  <a:noFill/>
                </a:ln>
                <a:effectLst/>
                <a:latin typeface="NikoshBAN" pitchFamily="2" charset="0"/>
                <a:cs typeface="NikoshBAN" pitchFamily="2" charset="0"/>
              </a:rPr>
              <a:t> অধ্যায় </a:t>
            </a:r>
          </a:p>
          <a:p>
            <a:pPr algn="ctr"/>
            <a:r>
              <a:rPr lang="en-US" sz="3200" dirty="0" err="1">
                <a:ln w="3175">
                  <a:noFill/>
                </a:ln>
                <a:effectLst/>
                <a:latin typeface="NikoshBAN" pitchFamily="2" charset="0"/>
                <a:cs typeface="NikoshBAN" pitchFamily="2" charset="0"/>
              </a:rPr>
              <a:t>ভিটামিন</a:t>
            </a:r>
            <a:r>
              <a:rPr lang="en-US" sz="3200" dirty="0">
                <a:ln w="3175">
                  <a:noFill/>
                </a:ln>
                <a:effectLst/>
                <a:latin typeface="NikoshBAN" pitchFamily="2" charset="0"/>
                <a:cs typeface="NikoshBAN" pitchFamily="2" charset="0"/>
              </a:rPr>
              <a:t>  </a:t>
            </a:r>
            <a:r>
              <a:rPr lang="en-US" sz="3200" dirty="0" err="1">
                <a:ln w="3175">
                  <a:noFill/>
                </a:ln>
                <a:effectLst/>
                <a:latin typeface="NikoshBAN" pitchFamily="2" charset="0"/>
                <a:cs typeface="NikoshBAN" pitchFamily="2" charset="0"/>
              </a:rPr>
              <a:t>বা</a:t>
            </a:r>
            <a:r>
              <a:rPr lang="en-US" sz="3200" dirty="0">
                <a:ln w="3175">
                  <a:noFill/>
                </a:ln>
                <a:effectLst/>
                <a:latin typeface="NikoshBAN" pitchFamily="2" charset="0"/>
                <a:cs typeface="NikoshBAN" pitchFamily="2" charset="0"/>
              </a:rPr>
              <a:t> </a:t>
            </a:r>
            <a:r>
              <a:rPr lang="en-US" sz="3200" dirty="0" err="1">
                <a:ln w="3175">
                  <a:noFill/>
                </a:ln>
                <a:effectLst/>
                <a:latin typeface="NikoshBAN" pitchFamily="2" charset="0"/>
                <a:cs typeface="NikoshBAN" pitchFamily="2" charset="0"/>
              </a:rPr>
              <a:t>খাদ্যপ্রান</a:t>
            </a:r>
            <a:endParaRPr lang="bn-BD" sz="3200" dirty="0">
              <a:ln w="3175">
                <a:noFill/>
              </a:ln>
              <a:effectLst/>
              <a:latin typeface="NikoshBAN" pitchFamily="2" charset="0"/>
              <a:cs typeface="NikoshBAN" pitchFamily="2" charset="0"/>
            </a:endParaRPr>
          </a:p>
          <a:p>
            <a:pPr algn="ctr"/>
            <a:r>
              <a:rPr lang="en-US" sz="3600" dirty="0">
                <a:ln w="3175">
                  <a:noFill/>
                </a:ln>
                <a:effectLst/>
                <a:latin typeface="NikoshBAN" pitchFamily="2" charset="0"/>
                <a:cs typeface="NikoshBAN" pitchFamily="2" charset="0"/>
              </a:rPr>
              <a:t>পাঠ-6  </a:t>
            </a:r>
          </a:p>
        </p:txBody>
      </p:sp>
    </p:spTree>
    <p:extLst>
      <p:ext uri="{BB962C8B-B14F-4D97-AF65-F5344CB8AC3E}">
        <p14:creationId xmlns:p14="http://schemas.microsoft.com/office/powerpoint/2010/main" val="19692873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5F9115C5-BEA7-4B77-A30C-DF47CD235DE6}"/>
              </a:ext>
            </a:extLst>
          </p:cNvPr>
          <p:cNvSpPr/>
          <p:nvPr/>
        </p:nvSpPr>
        <p:spPr>
          <a:xfrm>
            <a:off x="0" y="0"/>
            <a:ext cx="10972800" cy="7315200"/>
          </a:xfrm>
          <a:prstGeom prst="frame">
            <a:avLst>
              <a:gd name="adj1" fmla="val 2692"/>
            </a:avLst>
          </a:prstGeom>
          <a:gradFill flip="none" rotWithShape="1">
            <a:gsLst>
              <a:gs pos="82000">
                <a:srgbClr val="00B0F0"/>
              </a:gs>
              <a:gs pos="86000">
                <a:srgbClr val="FFFF00"/>
              </a:gs>
              <a:gs pos="88000">
                <a:srgbClr val="FF0000"/>
              </a:gs>
            </a:gsLst>
            <a:path path="circle">
              <a:fillToRect l="50000" t="130000" r="50000" b="-30000"/>
            </a:path>
            <a:tileRect/>
          </a:gra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a:extLst>
              <a:ext uri="{FF2B5EF4-FFF2-40B4-BE49-F238E27FC236}">
                <a16:creationId xmlns:a16="http://schemas.microsoft.com/office/drawing/2014/main" id="{5B846E4F-FD20-4DED-A05B-512DA46AA49F}"/>
              </a:ext>
            </a:extLst>
          </p:cNvPr>
          <p:cNvSpPr txBox="1"/>
          <p:nvPr/>
        </p:nvSpPr>
        <p:spPr>
          <a:xfrm>
            <a:off x="2946749" y="282006"/>
            <a:ext cx="5507629" cy="707886"/>
          </a:xfrm>
          <a:prstGeom prst="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IN"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ছবিগুলো ভালভাবে দেখ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6A323754-2606-4C20-A879-797FAC442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92" y="1291084"/>
            <a:ext cx="1833739" cy="2152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31C24B34-B920-4E2D-BEFD-C577B5051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6276" y="1291084"/>
            <a:ext cx="1833739" cy="21334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BC617891-678F-49BF-80F4-9457385C78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8999" y="1298151"/>
            <a:ext cx="1762869" cy="21455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72270275-5670-45F5-852F-555C0D507E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5386" y="4011625"/>
            <a:ext cx="1762868" cy="21718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C3BFF868-84A6-4483-B17C-17C689742F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392" y="3985350"/>
            <a:ext cx="1762871" cy="21981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8406F72F-596A-4712-BC1A-432B4BBFAD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0212" y="4011625"/>
            <a:ext cx="1762871" cy="21718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EEC3DD40-03BA-4629-99F2-F0FBA05EF6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15371" y="4011625"/>
            <a:ext cx="1735419" cy="21718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198E9BFD-5818-49E1-8E81-E115B033DEA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9330" y="3985350"/>
            <a:ext cx="1762870" cy="21718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651BF759-84D9-4A04-AF76-5F0F51200C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93986" y="1291084"/>
            <a:ext cx="1833739" cy="21334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D2854BDA-00FC-4792-AFBA-DAB36D9F5E5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93142" y="1298151"/>
            <a:ext cx="1857648" cy="21718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3AA2B198-0183-4E1F-ABCA-FE46DD684EBC}"/>
              </a:ext>
            </a:extLst>
          </p:cNvPr>
          <p:cNvSpPr txBox="1"/>
          <p:nvPr/>
        </p:nvSpPr>
        <p:spPr>
          <a:xfrm>
            <a:off x="507334" y="6364086"/>
            <a:ext cx="10149051" cy="707886"/>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শাকসবজি ও ফলমূল গুলোতে কোন কোন উপাদান রয়েছে ?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385429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0-#ppt_w/2"/>
                                          </p:val>
                                        </p:tav>
                                        <p:tav tm="100000">
                                          <p:val>
                                            <p:strVal val="#ppt_x"/>
                                          </p:val>
                                        </p:tav>
                                      </p:tavLst>
                                    </p:anim>
                                    <p:anim calcmode="lin" valueType="num">
                                      <p:cBhvr additive="base">
                                        <p:cTn id="14" dur="20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0-#ppt_w/2"/>
                                          </p:val>
                                        </p:tav>
                                        <p:tav tm="100000">
                                          <p:val>
                                            <p:strVal val="#ppt_x"/>
                                          </p:val>
                                        </p:tav>
                                      </p:tavLst>
                                    </p:anim>
                                    <p:anim calcmode="lin" valueType="num">
                                      <p:cBhvr additive="base">
                                        <p:cTn id="18" dur="20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000" fill="hold"/>
                                        <p:tgtEl>
                                          <p:spTgt spid="12"/>
                                        </p:tgtEl>
                                        <p:attrNameLst>
                                          <p:attrName>ppt_x</p:attrName>
                                        </p:attrNameLst>
                                      </p:cBhvr>
                                      <p:tavLst>
                                        <p:tav tm="0">
                                          <p:val>
                                            <p:strVal val="0-#ppt_w/2"/>
                                          </p:val>
                                        </p:tav>
                                        <p:tav tm="100000">
                                          <p:val>
                                            <p:strVal val="#ppt_x"/>
                                          </p:val>
                                        </p:tav>
                                      </p:tavLst>
                                    </p:anim>
                                    <p:anim calcmode="lin" valueType="num">
                                      <p:cBhvr additive="base">
                                        <p:cTn id="22" dur="20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000" fill="hold"/>
                                        <p:tgtEl>
                                          <p:spTgt spid="6"/>
                                        </p:tgtEl>
                                        <p:attrNameLst>
                                          <p:attrName>ppt_x</p:attrName>
                                        </p:attrNameLst>
                                      </p:cBhvr>
                                      <p:tavLst>
                                        <p:tav tm="0">
                                          <p:val>
                                            <p:strVal val="0-#ppt_w/2"/>
                                          </p:val>
                                        </p:tav>
                                        <p:tav tm="100000">
                                          <p:val>
                                            <p:strVal val="#ppt_x"/>
                                          </p:val>
                                        </p:tav>
                                      </p:tavLst>
                                    </p:anim>
                                    <p:anim calcmode="lin" valueType="num">
                                      <p:cBhvr additive="base">
                                        <p:cTn id="26" dur="20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2000" fill="hold"/>
                                        <p:tgtEl>
                                          <p:spTgt spid="13"/>
                                        </p:tgtEl>
                                        <p:attrNameLst>
                                          <p:attrName>ppt_x</p:attrName>
                                        </p:attrNameLst>
                                      </p:cBhvr>
                                      <p:tavLst>
                                        <p:tav tm="0">
                                          <p:val>
                                            <p:strVal val="0-#ppt_w/2"/>
                                          </p:val>
                                        </p:tav>
                                        <p:tav tm="100000">
                                          <p:val>
                                            <p:strVal val="#ppt_x"/>
                                          </p:val>
                                        </p:tav>
                                      </p:tavLst>
                                    </p:anim>
                                    <p:anim calcmode="lin" valueType="num">
                                      <p:cBhvr additive="base">
                                        <p:cTn id="30" dur="20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2000" fill="hold"/>
                                        <p:tgtEl>
                                          <p:spTgt spid="8"/>
                                        </p:tgtEl>
                                        <p:attrNameLst>
                                          <p:attrName>ppt_x</p:attrName>
                                        </p:attrNameLst>
                                      </p:cBhvr>
                                      <p:tavLst>
                                        <p:tav tm="0">
                                          <p:val>
                                            <p:strVal val="0-#ppt_w/2"/>
                                          </p:val>
                                        </p:tav>
                                        <p:tav tm="100000">
                                          <p:val>
                                            <p:strVal val="#ppt_x"/>
                                          </p:val>
                                        </p:tav>
                                      </p:tavLst>
                                    </p:anim>
                                    <p:anim calcmode="lin" valueType="num">
                                      <p:cBhvr additive="base">
                                        <p:cTn id="34" dur="200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000" fill="hold"/>
                                        <p:tgtEl>
                                          <p:spTgt spid="9"/>
                                        </p:tgtEl>
                                        <p:attrNameLst>
                                          <p:attrName>ppt_x</p:attrName>
                                        </p:attrNameLst>
                                      </p:cBhvr>
                                      <p:tavLst>
                                        <p:tav tm="0">
                                          <p:val>
                                            <p:strVal val="0-#ppt_w/2"/>
                                          </p:val>
                                        </p:tav>
                                        <p:tav tm="100000">
                                          <p:val>
                                            <p:strVal val="#ppt_x"/>
                                          </p:val>
                                        </p:tav>
                                      </p:tavLst>
                                    </p:anim>
                                    <p:anim calcmode="lin" valueType="num">
                                      <p:cBhvr additive="base">
                                        <p:cTn id="38" dur="2000" fill="hold"/>
                                        <p:tgtEl>
                                          <p:spTgt spid="9"/>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2000" fill="hold"/>
                                        <p:tgtEl>
                                          <p:spTgt spid="11"/>
                                        </p:tgtEl>
                                        <p:attrNameLst>
                                          <p:attrName>ppt_x</p:attrName>
                                        </p:attrNameLst>
                                      </p:cBhvr>
                                      <p:tavLst>
                                        <p:tav tm="0">
                                          <p:val>
                                            <p:strVal val="0-#ppt_w/2"/>
                                          </p:val>
                                        </p:tav>
                                        <p:tav tm="100000">
                                          <p:val>
                                            <p:strVal val="#ppt_x"/>
                                          </p:val>
                                        </p:tav>
                                      </p:tavLst>
                                    </p:anim>
                                    <p:anim calcmode="lin" valueType="num">
                                      <p:cBhvr additive="base">
                                        <p:cTn id="42" dur="2000" fill="hold"/>
                                        <p:tgtEl>
                                          <p:spTgt spid="11"/>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2000" fill="hold"/>
                                        <p:tgtEl>
                                          <p:spTgt spid="7"/>
                                        </p:tgtEl>
                                        <p:attrNameLst>
                                          <p:attrName>ppt_x</p:attrName>
                                        </p:attrNameLst>
                                      </p:cBhvr>
                                      <p:tavLst>
                                        <p:tav tm="0">
                                          <p:val>
                                            <p:strVal val="0-#ppt_w/2"/>
                                          </p:val>
                                        </p:tav>
                                        <p:tav tm="100000">
                                          <p:val>
                                            <p:strVal val="#ppt_x"/>
                                          </p:val>
                                        </p:tav>
                                      </p:tavLst>
                                    </p:anim>
                                    <p:anim calcmode="lin" valueType="num">
                                      <p:cBhvr additive="base">
                                        <p:cTn id="46" dur="2000" fill="hold"/>
                                        <p:tgtEl>
                                          <p:spTgt spid="7"/>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2000" fill="hold"/>
                                        <p:tgtEl>
                                          <p:spTgt spid="10"/>
                                        </p:tgtEl>
                                        <p:attrNameLst>
                                          <p:attrName>ppt_x</p:attrName>
                                        </p:attrNameLst>
                                      </p:cBhvr>
                                      <p:tavLst>
                                        <p:tav tm="0">
                                          <p:val>
                                            <p:strVal val="0-#ppt_w/2"/>
                                          </p:val>
                                        </p:tav>
                                        <p:tav tm="100000">
                                          <p:val>
                                            <p:strVal val="#ppt_x"/>
                                          </p:val>
                                        </p:tav>
                                      </p:tavLst>
                                    </p:anim>
                                    <p:anim calcmode="lin" valueType="num">
                                      <p:cBhvr additive="base">
                                        <p:cTn id="50"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2000" fill="hold"/>
                                        <p:tgtEl>
                                          <p:spTgt spid="14"/>
                                        </p:tgtEl>
                                        <p:attrNameLst>
                                          <p:attrName>ppt_w</p:attrName>
                                        </p:attrNameLst>
                                      </p:cBhvr>
                                      <p:tavLst>
                                        <p:tav tm="0">
                                          <p:val>
                                            <p:fltVal val="0"/>
                                          </p:val>
                                        </p:tav>
                                        <p:tav tm="100000">
                                          <p:val>
                                            <p:strVal val="#ppt_w"/>
                                          </p:val>
                                        </p:tav>
                                      </p:tavLst>
                                    </p:anim>
                                    <p:anim calcmode="lin" valueType="num">
                                      <p:cBhvr>
                                        <p:cTn id="56" dur="2000" fill="hold"/>
                                        <p:tgtEl>
                                          <p:spTgt spid="14"/>
                                        </p:tgtEl>
                                        <p:attrNameLst>
                                          <p:attrName>ppt_h</p:attrName>
                                        </p:attrNameLst>
                                      </p:cBhvr>
                                      <p:tavLst>
                                        <p:tav tm="0">
                                          <p:val>
                                            <p:fltVal val="0"/>
                                          </p:val>
                                        </p:tav>
                                        <p:tav tm="100000">
                                          <p:val>
                                            <p:strVal val="#ppt_h"/>
                                          </p:val>
                                        </p:tav>
                                      </p:tavLst>
                                    </p:anim>
                                    <p:anim calcmode="lin" valueType="num">
                                      <p:cBhvr>
                                        <p:cTn id="57" dur="2000" fill="hold"/>
                                        <p:tgtEl>
                                          <p:spTgt spid="14"/>
                                        </p:tgtEl>
                                        <p:attrNameLst>
                                          <p:attrName>style.rotation</p:attrName>
                                        </p:attrNameLst>
                                      </p:cBhvr>
                                      <p:tavLst>
                                        <p:tav tm="0">
                                          <p:val>
                                            <p:fltVal val="90"/>
                                          </p:val>
                                        </p:tav>
                                        <p:tav tm="100000">
                                          <p:val>
                                            <p:fltVal val="0"/>
                                          </p:val>
                                        </p:tav>
                                      </p:tavLst>
                                    </p:anim>
                                    <p:animEffect transition="in" filter="fade">
                                      <p:cBhvr>
                                        <p:cTn id="5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2E781DD6-F2B6-4167-8D8C-7C8AFD7ECBED}"/>
              </a:ext>
            </a:extLst>
          </p:cNvPr>
          <p:cNvSpPr/>
          <p:nvPr/>
        </p:nvSpPr>
        <p:spPr>
          <a:xfrm>
            <a:off x="0" y="0"/>
            <a:ext cx="10972800" cy="7315200"/>
          </a:xfrm>
          <a:prstGeom prst="frame">
            <a:avLst>
              <a:gd name="adj1" fmla="val 2692"/>
            </a:avLst>
          </a:prstGeom>
          <a:gradFill flip="none" rotWithShape="1">
            <a:gsLst>
              <a:gs pos="82000">
                <a:srgbClr val="00B0F0"/>
              </a:gs>
              <a:gs pos="86000">
                <a:srgbClr val="FFFF00"/>
              </a:gs>
              <a:gs pos="88000">
                <a:srgbClr val="FF0000"/>
              </a:gs>
            </a:gsLst>
            <a:path path="circle">
              <a:fillToRect l="50000" t="130000" r="50000" b="-30000"/>
            </a:path>
            <a:tileRect/>
          </a:gra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3" name="Diagram 2">
            <a:extLst>
              <a:ext uri="{FF2B5EF4-FFF2-40B4-BE49-F238E27FC236}">
                <a16:creationId xmlns:a16="http://schemas.microsoft.com/office/drawing/2014/main" id="{15E7E1CF-BE66-4133-9A04-E11705ED6F07}"/>
              </a:ext>
            </a:extLst>
          </p:cNvPr>
          <p:cNvGraphicFramePr/>
          <p:nvPr>
            <p:extLst>
              <p:ext uri="{D42A27DB-BD31-4B8C-83A1-F6EECF244321}">
                <p14:modId xmlns:p14="http://schemas.microsoft.com/office/powerpoint/2010/main" val="2042472588"/>
              </p:ext>
            </p:extLst>
          </p:nvPr>
        </p:nvGraphicFramePr>
        <p:xfrm>
          <a:off x="276511" y="1103564"/>
          <a:ext cx="10419777" cy="5380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71076C71-8340-46EC-9458-0275B634141A}"/>
              </a:ext>
            </a:extLst>
          </p:cNvPr>
          <p:cNvSpPr txBox="1"/>
          <p:nvPr/>
        </p:nvSpPr>
        <p:spPr>
          <a:xfrm>
            <a:off x="2983560" y="353564"/>
            <a:ext cx="5005678" cy="646331"/>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3600" b="1" dirty="0">
                <a:ln>
                  <a:solidFill>
                    <a:srgbClr val="FF0000"/>
                  </a:solidFill>
                </a:ln>
                <a:latin typeface="NikoshBAN" panose="02000000000000000000" pitchFamily="2" charset="0"/>
                <a:cs typeface="NikoshBAN" panose="02000000000000000000" pitchFamily="2" charset="0"/>
              </a:rPr>
              <a:t>এই ছবিগুলোতে কী দেখতে পাচ্ছ ? </a:t>
            </a:r>
            <a:endParaRPr lang="en-US" sz="3600" b="1" dirty="0">
              <a:ln>
                <a:solidFill>
                  <a:srgbClr val="FF0000"/>
                </a:solidFill>
              </a:ln>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3FADE3F8-7B2E-4AF7-B0B1-B3E7304449BD}"/>
              </a:ext>
            </a:extLst>
          </p:cNvPr>
          <p:cNvSpPr txBox="1"/>
          <p:nvPr/>
        </p:nvSpPr>
        <p:spPr>
          <a:xfrm>
            <a:off x="2124222" y="6412760"/>
            <a:ext cx="7160455" cy="646331"/>
          </a:xfrm>
          <a:prstGeom prst="rect">
            <a:avLst/>
          </a:prstGeom>
          <a:solidFill>
            <a:schemeClr val="accent6">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IN" sz="3600" b="1" dirty="0">
                <a:ln w="3175">
                  <a:solidFill>
                    <a:srgbClr val="C00000"/>
                  </a:solidFill>
                </a:ln>
                <a:latin typeface="NikoshBAN" panose="02000000000000000000" pitchFamily="2" charset="0"/>
                <a:cs typeface="NikoshBAN" panose="02000000000000000000" pitchFamily="2" charset="0"/>
              </a:rPr>
              <a:t>এই খাদ্য গুলোতে কোন কোন উপাদান রয়েছে ? </a:t>
            </a:r>
            <a:endParaRPr lang="en-US" sz="3600" b="1" dirty="0">
              <a:ln w="3175">
                <a:solidFill>
                  <a:srgbClr val="C00000"/>
                </a:solidFill>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39066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1506AEB9-1A49-4B6E-9EBC-43F07FD2AB28}"/>
              </a:ext>
            </a:extLst>
          </p:cNvPr>
          <p:cNvSpPr/>
          <p:nvPr/>
        </p:nvSpPr>
        <p:spPr>
          <a:xfrm>
            <a:off x="0" y="0"/>
            <a:ext cx="10972800" cy="7315200"/>
          </a:xfrm>
          <a:prstGeom prst="frame">
            <a:avLst>
              <a:gd name="adj1" fmla="val 2692"/>
            </a:avLst>
          </a:prstGeom>
          <a:gradFill flip="none" rotWithShape="1">
            <a:gsLst>
              <a:gs pos="82000">
                <a:srgbClr val="00B0F0"/>
              </a:gs>
              <a:gs pos="86000">
                <a:srgbClr val="FFFF00"/>
              </a:gs>
              <a:gs pos="88000">
                <a:srgbClr val="FF0000"/>
              </a:gs>
            </a:gsLst>
            <a:path path="circle">
              <a:fillToRect l="50000" t="130000" r="50000" b="-30000"/>
            </a:path>
            <a:tileRect/>
          </a:gra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Down Arrow Callout 4">
            <a:extLst>
              <a:ext uri="{FF2B5EF4-FFF2-40B4-BE49-F238E27FC236}">
                <a16:creationId xmlns:a16="http://schemas.microsoft.com/office/drawing/2014/main" id="{D1ACE8A3-C60E-4422-8413-45A213A5650D}"/>
              </a:ext>
            </a:extLst>
          </p:cNvPr>
          <p:cNvSpPr/>
          <p:nvPr/>
        </p:nvSpPr>
        <p:spPr>
          <a:xfrm>
            <a:off x="2854569" y="683063"/>
            <a:ext cx="5263662" cy="1439707"/>
          </a:xfrm>
          <a:prstGeom prst="downArrowCallou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ln w="0">
                  <a:solidFill>
                    <a:srgbClr val="FF0000"/>
                  </a:solidFill>
                </a:ln>
                <a:solidFill>
                  <a:srgbClr val="FFC000"/>
                </a:solidFill>
                <a:effectLst>
                  <a:outerShdw blurRad="38100" dist="19050" dir="2700000" algn="tl" rotWithShape="0">
                    <a:schemeClr val="dk1">
                      <a:alpha val="40000"/>
                    </a:schemeClr>
                  </a:outerShdw>
                </a:effectLst>
                <a:latin typeface="NikoshBAN" pitchFamily="2" charset="0"/>
                <a:cs typeface="NikoshBAN" pitchFamily="2" charset="0"/>
              </a:rPr>
              <a:t>আজকের পাঠের বিষয়</a:t>
            </a:r>
            <a:endParaRPr lang="en-US" sz="5400" dirty="0">
              <a:ln w="0">
                <a:solidFill>
                  <a:srgbClr val="FF0000"/>
                </a:solidFill>
              </a:ln>
              <a:solidFill>
                <a:srgbClr val="FFC000"/>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4" name="TextBox 3">
            <a:extLst>
              <a:ext uri="{FF2B5EF4-FFF2-40B4-BE49-F238E27FC236}">
                <a16:creationId xmlns:a16="http://schemas.microsoft.com/office/drawing/2014/main" id="{9FDE1DAD-249C-41A6-AF55-E8F8E050F232}"/>
              </a:ext>
            </a:extLst>
          </p:cNvPr>
          <p:cNvSpPr txBox="1"/>
          <p:nvPr/>
        </p:nvSpPr>
        <p:spPr>
          <a:xfrm>
            <a:off x="3015494" y="4303487"/>
            <a:ext cx="5430982" cy="830997"/>
          </a:xfrm>
          <a:prstGeom prst="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IN" sz="4800" b="1" dirty="0">
                <a:ln>
                  <a:solidFill>
                    <a:srgbClr val="FF0000"/>
                  </a:solidFill>
                </a:ln>
                <a:latin typeface="NikoshBAN" panose="02000000000000000000" pitchFamily="2" charset="0"/>
                <a:cs typeface="NikoshBAN" panose="02000000000000000000" pitchFamily="2" charset="0"/>
              </a:rPr>
              <a:t>খাদ্যপ্রাণ বা ভিটামিন</a:t>
            </a:r>
            <a:endParaRPr lang="en-US" sz="4800" b="1" dirty="0">
              <a:ln>
                <a:solidFill>
                  <a:srgbClr val="FF0000"/>
                </a:solidFill>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070494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by="(-#ppt_w*2)" calcmode="lin" valueType="num">
                                      <p:cBhvr rctx="PPT">
                                        <p:cTn id="14" dur="1000" autoRev="1" fill="hold">
                                          <p:stCondLst>
                                            <p:cond delay="0"/>
                                          </p:stCondLst>
                                        </p:cTn>
                                        <p:tgtEl>
                                          <p:spTgt spid="4"/>
                                        </p:tgtEl>
                                        <p:attrNameLst>
                                          <p:attrName>ppt_w</p:attrName>
                                        </p:attrNameLst>
                                      </p:cBhvr>
                                    </p:anim>
                                    <p:anim by="(#ppt_w*0.50)" calcmode="lin" valueType="num">
                                      <p:cBhvr>
                                        <p:cTn id="15" dur="1000" decel="50000" autoRev="1" fill="hold">
                                          <p:stCondLst>
                                            <p:cond delay="0"/>
                                          </p:stCondLst>
                                        </p:cTn>
                                        <p:tgtEl>
                                          <p:spTgt spid="4"/>
                                        </p:tgtEl>
                                        <p:attrNameLst>
                                          <p:attrName>ppt_x</p:attrName>
                                        </p:attrNameLst>
                                      </p:cBhvr>
                                    </p:anim>
                                    <p:anim from="(-#ppt_h/2)" to="(#ppt_y)" calcmode="lin" valueType="num">
                                      <p:cBhvr>
                                        <p:cTn id="16" dur="2000" fill="hold">
                                          <p:stCondLst>
                                            <p:cond delay="0"/>
                                          </p:stCondLst>
                                        </p:cTn>
                                        <p:tgtEl>
                                          <p:spTgt spid="4"/>
                                        </p:tgtEl>
                                        <p:attrNameLst>
                                          <p:attrName>ppt_y</p:attrName>
                                        </p:attrNameLst>
                                      </p:cBhvr>
                                    </p:anim>
                                    <p:animRot by="21600000">
                                      <p:cBhvr>
                                        <p:cTn id="17" dur="2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24157275-0A60-41FF-A3E6-51D8365F446C}"/>
              </a:ext>
            </a:extLst>
          </p:cNvPr>
          <p:cNvSpPr/>
          <p:nvPr/>
        </p:nvSpPr>
        <p:spPr>
          <a:xfrm>
            <a:off x="0" y="0"/>
            <a:ext cx="10972800" cy="7315200"/>
          </a:xfrm>
          <a:prstGeom prst="frame">
            <a:avLst>
              <a:gd name="adj1" fmla="val 2692"/>
            </a:avLst>
          </a:prstGeom>
          <a:gradFill flip="none" rotWithShape="1">
            <a:gsLst>
              <a:gs pos="82000">
                <a:srgbClr val="00B0F0"/>
              </a:gs>
              <a:gs pos="86000">
                <a:srgbClr val="FFFF00"/>
              </a:gs>
              <a:gs pos="88000">
                <a:srgbClr val="FF0000"/>
              </a:gs>
            </a:gsLst>
            <a:path path="circle">
              <a:fillToRect l="50000" t="130000" r="50000" b="-30000"/>
            </a:path>
            <a:tileRect/>
          </a:gra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itle 1">
            <a:extLst>
              <a:ext uri="{FF2B5EF4-FFF2-40B4-BE49-F238E27FC236}">
                <a16:creationId xmlns:a16="http://schemas.microsoft.com/office/drawing/2014/main" id="{F2FAB2F4-9D8D-4BAF-9C93-07A31D366D08}"/>
              </a:ext>
            </a:extLst>
          </p:cNvPr>
          <p:cNvSpPr txBox="1">
            <a:spLocks/>
          </p:cNvSpPr>
          <p:nvPr/>
        </p:nvSpPr>
        <p:spPr>
          <a:xfrm>
            <a:off x="3538329" y="480085"/>
            <a:ext cx="3692465" cy="769440"/>
          </a:xfrm>
          <a:prstGeom prst="rect">
            <a:avLst/>
          </a:prstGeom>
          <a:solidFill>
            <a:schemeClr val="accent1">
              <a:lumMod val="40000"/>
              <a:lumOff val="60000"/>
            </a:schemeClr>
          </a:solidFill>
          <a:ln w="5715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p:spPr>
        <p:style>
          <a:lnRef idx="1">
            <a:schemeClr val="accent2"/>
          </a:lnRef>
          <a:fillRef idx="2">
            <a:schemeClr val="accent2"/>
          </a:fillRef>
          <a:effectRef idx="1">
            <a:schemeClr val="accent2"/>
          </a:effectRef>
          <a:fontRef idx="minor">
            <a:schemeClr val="dk1"/>
          </a:fontRef>
        </p:style>
        <p:txBody>
          <a:bodyPr numCol="1">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5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শিখনফল</a:t>
            </a:r>
            <a:endParaRPr lang="en-US" sz="5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363DE577-B347-443E-915B-30F59891A2AF}"/>
              </a:ext>
            </a:extLst>
          </p:cNvPr>
          <p:cNvSpPr txBox="1"/>
          <p:nvPr/>
        </p:nvSpPr>
        <p:spPr>
          <a:xfrm>
            <a:off x="258035" y="2867740"/>
            <a:ext cx="6792531" cy="584775"/>
          </a:xfrm>
          <a:prstGeom prst="rect">
            <a:avLst/>
          </a:prstGeom>
          <a:noFill/>
        </p:spPr>
        <p:txBody>
          <a:bodyPr wrap="square" rtlCol="0">
            <a:spAutoFit/>
          </a:bodyPr>
          <a:lstStyle/>
          <a:p>
            <a:pPr marL="457200" indent="-457200">
              <a:buFont typeface="Wingdings" panose="05000000000000000000" pitchFamily="2" charset="2"/>
              <a:buChar char="v"/>
            </a:pPr>
            <a:r>
              <a:rPr lang="bn-IN" sz="3200" b="1" dirty="0">
                <a:ln w="0"/>
                <a:latin typeface="Times New Roman" pitchFamily="18" charset="0"/>
                <a:cs typeface="NikoshBAN" pitchFamily="2" charset="0"/>
              </a:rPr>
              <a:t> খাদ্যপ্রাণ বা ভিটামিন কী তা বলতে পারবে। </a:t>
            </a:r>
            <a:endParaRPr lang="bn-IN" sz="3200" b="1" dirty="0">
              <a:ln w="0"/>
              <a:latin typeface="Nikosh" panose="02000000000000000000" pitchFamily="2" charset="0"/>
              <a:cs typeface="Nikosh" panose="02000000000000000000" pitchFamily="2" charset="0"/>
            </a:endParaRPr>
          </a:p>
        </p:txBody>
      </p:sp>
      <p:sp>
        <p:nvSpPr>
          <p:cNvPr id="5" name="TextBox 4">
            <a:extLst>
              <a:ext uri="{FF2B5EF4-FFF2-40B4-BE49-F238E27FC236}">
                <a16:creationId xmlns:a16="http://schemas.microsoft.com/office/drawing/2014/main" id="{BB15543F-8249-4C68-8390-44A3784E1156}"/>
              </a:ext>
            </a:extLst>
          </p:cNvPr>
          <p:cNvSpPr txBox="1"/>
          <p:nvPr/>
        </p:nvSpPr>
        <p:spPr>
          <a:xfrm>
            <a:off x="258034" y="1910603"/>
            <a:ext cx="6593984" cy="769441"/>
          </a:xfrm>
          <a:prstGeom prst="rect">
            <a:avLst/>
          </a:prstGeom>
          <a:noFill/>
        </p:spPr>
        <p:txBody>
          <a:bodyPr wrap="square" rtlCol="0">
            <a:spAutoFit/>
          </a:bodyPr>
          <a:lstStyle/>
          <a:p>
            <a:pPr marL="571500" indent="-571500">
              <a:buClr>
                <a:srgbClr val="002060"/>
              </a:buClr>
              <a:buFont typeface="Wingdings" panose="05000000000000000000" pitchFamily="2" charset="2"/>
              <a:buChar char="Ø"/>
            </a:pPr>
            <a:r>
              <a:rPr lang="bn-BD" sz="4400" b="1"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এই পাঠ শেষে শিক্ষার্থীরা</a:t>
            </a:r>
            <a:r>
              <a:rPr lang="en-US" sz="4400" b="1"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bn-IN" sz="4400" b="1"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bn-BD" sz="4400" b="1"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endParaRPr lang="en-US" sz="4400" b="1"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6" name="TextBox 5">
            <a:extLst>
              <a:ext uri="{FF2B5EF4-FFF2-40B4-BE49-F238E27FC236}">
                <a16:creationId xmlns:a16="http://schemas.microsoft.com/office/drawing/2014/main" id="{F32B4764-93CD-421A-B6CC-EE5CB1946C40}"/>
              </a:ext>
            </a:extLst>
          </p:cNvPr>
          <p:cNvSpPr txBox="1"/>
          <p:nvPr/>
        </p:nvSpPr>
        <p:spPr>
          <a:xfrm>
            <a:off x="258034" y="3514071"/>
            <a:ext cx="6792531" cy="584775"/>
          </a:xfrm>
          <a:prstGeom prst="rect">
            <a:avLst/>
          </a:prstGeom>
          <a:noFill/>
        </p:spPr>
        <p:txBody>
          <a:bodyPr wrap="square" rtlCol="0">
            <a:spAutoFit/>
          </a:bodyPr>
          <a:lstStyle/>
          <a:p>
            <a:pPr marL="457200" indent="-457200">
              <a:buFont typeface="Wingdings" panose="05000000000000000000" pitchFamily="2" charset="2"/>
              <a:buChar char="v"/>
            </a:pPr>
            <a:r>
              <a:rPr lang="bn-IN" sz="3200" b="1" dirty="0">
                <a:ln w="0"/>
                <a:latin typeface="Nikosh" panose="02000000000000000000" pitchFamily="2" charset="0"/>
                <a:cs typeface="Nikosh" panose="02000000000000000000" pitchFamily="2" charset="0"/>
              </a:rPr>
              <a:t> ভিটামিনের প্রকারভেদ করতে পারবে। </a:t>
            </a:r>
          </a:p>
        </p:txBody>
      </p:sp>
      <p:sp>
        <p:nvSpPr>
          <p:cNvPr id="7" name="TextBox 6">
            <a:extLst>
              <a:ext uri="{FF2B5EF4-FFF2-40B4-BE49-F238E27FC236}">
                <a16:creationId xmlns:a16="http://schemas.microsoft.com/office/drawing/2014/main" id="{A710D773-490C-4659-9FFC-2D73C81E8CBD}"/>
              </a:ext>
            </a:extLst>
          </p:cNvPr>
          <p:cNvSpPr txBox="1"/>
          <p:nvPr/>
        </p:nvSpPr>
        <p:spPr>
          <a:xfrm>
            <a:off x="258035" y="4136888"/>
            <a:ext cx="10728834" cy="584775"/>
          </a:xfrm>
          <a:prstGeom prst="rect">
            <a:avLst/>
          </a:prstGeom>
          <a:noFill/>
        </p:spPr>
        <p:txBody>
          <a:bodyPr wrap="square" rtlCol="0">
            <a:spAutoFit/>
          </a:bodyPr>
          <a:lstStyle/>
          <a:p>
            <a:pPr marL="457200" lvl="0" indent="-457200">
              <a:buFont typeface="Wingdings" panose="05000000000000000000" pitchFamily="2" charset="2"/>
              <a:buChar char="v"/>
            </a:pPr>
            <a:r>
              <a:rPr lang="bn-IN" sz="3200" b="1" dirty="0">
                <a:ln w="0"/>
                <a:latin typeface="Times New Roman" pitchFamily="18" charset="0"/>
                <a:cs typeface="NikoshBAN" pitchFamily="2" charset="0"/>
              </a:rPr>
              <a:t> </a:t>
            </a:r>
            <a:r>
              <a:rPr lang="bn-IN" sz="3200" b="1" dirty="0">
                <a:ln w="0"/>
                <a:latin typeface="Nikosh" panose="02000000000000000000" pitchFamily="2" charset="0"/>
                <a:cs typeface="Nikosh" panose="02000000000000000000" pitchFamily="2" charset="0"/>
              </a:rPr>
              <a:t>ভিটামিন ‘এ’ এর উৎস এবং এর অভাবজনিত রোগ সম্পর্কে ব্যাখ্যা করতে পারবে। </a:t>
            </a:r>
          </a:p>
        </p:txBody>
      </p:sp>
      <p:sp>
        <p:nvSpPr>
          <p:cNvPr id="8" name="TextBox 7">
            <a:extLst>
              <a:ext uri="{FF2B5EF4-FFF2-40B4-BE49-F238E27FC236}">
                <a16:creationId xmlns:a16="http://schemas.microsoft.com/office/drawing/2014/main" id="{2A2A5C73-5C24-4CE3-A705-591CE6862761}"/>
              </a:ext>
            </a:extLst>
          </p:cNvPr>
          <p:cNvSpPr txBox="1"/>
          <p:nvPr/>
        </p:nvSpPr>
        <p:spPr>
          <a:xfrm>
            <a:off x="258034" y="4783219"/>
            <a:ext cx="8662171" cy="584775"/>
          </a:xfrm>
          <a:prstGeom prst="rect">
            <a:avLst/>
          </a:prstGeom>
          <a:noFill/>
        </p:spPr>
        <p:txBody>
          <a:bodyPr wrap="square" rtlCol="0">
            <a:spAutoFit/>
          </a:bodyPr>
          <a:lstStyle/>
          <a:p>
            <a:pPr marL="457200" lvl="0" indent="-457200">
              <a:buFont typeface="Wingdings" panose="05000000000000000000" pitchFamily="2" charset="2"/>
              <a:buChar char="v"/>
            </a:pPr>
            <a:r>
              <a:rPr lang="bn-IN" sz="3200" b="1" dirty="0">
                <a:ln w="0"/>
                <a:latin typeface="Times New Roman" pitchFamily="18" charset="0"/>
                <a:cs typeface="NikoshBAN" pitchFamily="2" charset="0"/>
              </a:rPr>
              <a:t> বিভিন্ন</a:t>
            </a:r>
            <a:r>
              <a:rPr lang="en-US" sz="3200" b="1" dirty="0">
                <a:ln w="0"/>
                <a:latin typeface="Times New Roman" pitchFamily="18" charset="0"/>
                <a:cs typeface="NikoshBAN" pitchFamily="2" charset="0"/>
              </a:rPr>
              <a:t> </a:t>
            </a:r>
            <a:r>
              <a:rPr lang="bn-IN" sz="3200" b="1" dirty="0">
                <a:ln w="0"/>
                <a:latin typeface="Times New Roman" pitchFamily="18" charset="0"/>
                <a:cs typeface="NikoshBAN" pitchFamily="2" charset="0"/>
              </a:rPr>
              <a:t>প্রকার </a:t>
            </a:r>
            <a:r>
              <a:rPr lang="bn-IN" sz="3200" b="1" dirty="0">
                <a:ln w="0"/>
                <a:latin typeface="Nikosh" panose="02000000000000000000" pitchFamily="2" charset="0"/>
                <a:cs typeface="Nikosh" panose="02000000000000000000" pitchFamily="2" charset="0"/>
              </a:rPr>
              <a:t>ভিটামিন ‘বি’ এর কাজ বিশ্লেষণ করতে পারবে। </a:t>
            </a:r>
            <a:endParaRPr lang="bn-BD" sz="3200" b="1" dirty="0">
              <a:ln w="0"/>
              <a:latin typeface="Times New Roman" pitchFamily="18" charset="0"/>
              <a:cs typeface="NikoshBAN" pitchFamily="2" charset="0"/>
            </a:endParaRPr>
          </a:p>
        </p:txBody>
      </p:sp>
    </p:spTree>
    <p:extLst>
      <p:ext uri="{BB962C8B-B14F-4D97-AF65-F5344CB8AC3E}">
        <p14:creationId xmlns:p14="http://schemas.microsoft.com/office/powerpoint/2010/main" val="42703573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16" fill="hold" grpId="0" nodeType="with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par>
                                <p:cTn id="15" presetID="53" presetClass="entr" presetSubtype="16" fill="hold" grpId="0" nodeType="withEffect">
                                  <p:stCondLst>
                                    <p:cond delay="0"/>
                                  </p:stCondLst>
                                  <p:iterate type="wd">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grpId="0" nodeType="withEffect">
                                  <p:stCondLst>
                                    <p:cond delay="0"/>
                                  </p:stCondLst>
                                  <p:iterate type="wd">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Effect transition="in" filter="fade">
                                      <p:cBhvr>
                                        <p:cTn id="24" dur="1000"/>
                                        <p:tgtEl>
                                          <p:spTgt spid="6"/>
                                        </p:tgtEl>
                                      </p:cBhvr>
                                    </p:animEffect>
                                  </p:childTnLst>
                                </p:cTn>
                              </p:par>
                              <p:par>
                                <p:cTn id="25" presetID="53" presetClass="entr" presetSubtype="16" fill="hold" grpId="0" nodeType="withEffect">
                                  <p:stCondLst>
                                    <p:cond delay="0"/>
                                  </p:stCondLst>
                                  <p:iterate type="wd">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Effect transition="in" filter="fade">
                                      <p:cBhvr>
                                        <p:cTn id="29" dur="1000"/>
                                        <p:tgtEl>
                                          <p:spTgt spid="7"/>
                                        </p:tgtEl>
                                      </p:cBhvr>
                                    </p:animEffect>
                                  </p:childTnLst>
                                </p:cTn>
                              </p:par>
                              <p:par>
                                <p:cTn id="30" presetID="53" presetClass="entr" presetSubtype="16" fill="hold" grpId="0" nodeType="withEffect">
                                  <p:stCondLst>
                                    <p:cond delay="0"/>
                                  </p:stCondLst>
                                  <p:iterate type="wd">
                                    <p:tmPct val="10000"/>
                                  </p:iterate>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5592948C-389E-4445-8D9C-C48839EDF632}"/>
              </a:ext>
            </a:extLst>
          </p:cNvPr>
          <p:cNvSpPr/>
          <p:nvPr/>
        </p:nvSpPr>
        <p:spPr>
          <a:xfrm>
            <a:off x="0" y="0"/>
            <a:ext cx="10972800" cy="7315200"/>
          </a:xfrm>
          <a:prstGeom prst="frame">
            <a:avLst>
              <a:gd name="adj1" fmla="val 2692"/>
            </a:avLst>
          </a:prstGeom>
          <a:gradFill flip="none" rotWithShape="1">
            <a:gsLst>
              <a:gs pos="82000">
                <a:srgbClr val="00B0F0"/>
              </a:gs>
              <a:gs pos="86000">
                <a:srgbClr val="FFFF00"/>
              </a:gs>
              <a:gs pos="88000">
                <a:srgbClr val="FF0000"/>
              </a:gs>
            </a:gsLst>
            <a:path path="circle">
              <a:fillToRect l="50000" t="130000" r="50000" b="-30000"/>
            </a:path>
            <a:tileRect/>
          </a:gra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a:extLst>
              <a:ext uri="{FF2B5EF4-FFF2-40B4-BE49-F238E27FC236}">
                <a16:creationId xmlns:a16="http://schemas.microsoft.com/office/drawing/2014/main" id="{10356AE2-3DAD-49DC-9B44-5D38DC05245F}"/>
              </a:ext>
            </a:extLst>
          </p:cNvPr>
          <p:cNvSpPr txBox="1"/>
          <p:nvPr/>
        </p:nvSpPr>
        <p:spPr>
          <a:xfrm>
            <a:off x="260252" y="4494354"/>
            <a:ext cx="10452295" cy="2246769"/>
          </a:xfrm>
          <a:prstGeom prst="rect">
            <a:avLst/>
          </a:prstGeom>
          <a:noFill/>
          <a:ln>
            <a:solidFill>
              <a:srgbClr val="00B050"/>
            </a:solidFill>
          </a:ln>
        </p:spPr>
        <p:txBody>
          <a:bodyPr wrap="square" rtlCol="0">
            <a:spAutoFit/>
          </a:bodyPr>
          <a:lstStyle/>
          <a:p>
            <a:pPr marL="457200" indent="-457200">
              <a:buFont typeface="Wingdings" panose="05000000000000000000" pitchFamily="2" charset="2"/>
              <a:buChar char="Ø"/>
            </a:pPr>
            <a:r>
              <a:rPr lang="bn-IN" sz="2800" dirty="0">
                <a:latin typeface="NikoshBAN" panose="02000000000000000000" pitchFamily="2" charset="0"/>
                <a:cs typeface="NikoshBAN" panose="02000000000000000000" pitchFamily="2" charset="0"/>
              </a:rPr>
              <a:t>ভিটামিন</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বলতেআমরা</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খ</a:t>
            </a:r>
            <a:r>
              <a:rPr lang="en-US"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দ্যর ঐসব</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জৈব</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রাসায়নিক</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পদার্থকেবুঝি যা খাদ্যে সামান্য পরিমানে</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উপস্থিত থাকে। ভিটামিন</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সমূহ প্রত্যক্ষভাবে দেহ</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গঠনে</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অংশগ্রহণ না করলে</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ও এদের</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অভাবে দেহের ক্ষয়পূরণ, বৃদ্ধিসাধন বা তাপশক্তি উৎপাদন ইত্যাদি বিভিন্ন ক্রিয়াগুলো সুসম্পন্ন হতে পারে না। এর অভাবে শরীর নানা রোগে (যেমন- রাতকানা, বেরিবেরি, স্কার্ভি ইত্যাদি) আক্রান্ত হয়। </a:t>
            </a:r>
            <a:endParaRPr lang="en-US" sz="28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59EEA5A8-30C9-4A5F-B29B-2354875A51D2}"/>
              </a:ext>
            </a:extLst>
          </p:cNvPr>
          <p:cNvSpPr txBox="1"/>
          <p:nvPr/>
        </p:nvSpPr>
        <p:spPr>
          <a:xfrm>
            <a:off x="4078189" y="362619"/>
            <a:ext cx="3629464" cy="707886"/>
          </a:xfrm>
          <a:prstGeom prst="rec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4000" b="1" dirty="0">
                <a:ln>
                  <a:solidFill>
                    <a:schemeClr val="accent2"/>
                  </a:solidFill>
                </a:ln>
                <a:effectLst>
                  <a:glow rad="228600">
                    <a:schemeClr val="accent3">
                      <a:satMod val="175000"/>
                      <a:alpha val="40000"/>
                    </a:schemeClr>
                  </a:glow>
                </a:effectLst>
                <a:latin typeface="NikoshBAN" panose="02000000000000000000" pitchFamily="2" charset="0"/>
                <a:cs typeface="NikoshBAN" panose="02000000000000000000" pitchFamily="2" charset="0"/>
              </a:rPr>
              <a:t>খাদ্যপ্রাণ বা ভিটামিন </a:t>
            </a:r>
            <a:endParaRPr lang="en-US" sz="4000" b="1" dirty="0">
              <a:ln>
                <a:solidFill>
                  <a:schemeClr val="accent2"/>
                </a:solidFill>
              </a:ln>
              <a:effectLst>
                <a:glow rad="228600">
                  <a:schemeClr val="accent3">
                    <a:satMod val="175000"/>
                    <a:alpha val="40000"/>
                  </a:schemeClr>
                </a:glow>
              </a:effectLst>
              <a:latin typeface="NikoshBAN" panose="02000000000000000000" pitchFamily="2" charset="0"/>
              <a:cs typeface="NikoshBAN" panose="02000000000000000000" pitchFamily="2" charset="0"/>
            </a:endParaRPr>
          </a:p>
        </p:txBody>
      </p:sp>
      <p:sp>
        <p:nvSpPr>
          <p:cNvPr id="5" name="Rectangle: Rounded Corners 4">
            <a:extLst>
              <a:ext uri="{FF2B5EF4-FFF2-40B4-BE49-F238E27FC236}">
                <a16:creationId xmlns:a16="http://schemas.microsoft.com/office/drawing/2014/main" id="{F5853179-D4E4-4878-A442-74096C6DC8FC}"/>
              </a:ext>
            </a:extLst>
          </p:cNvPr>
          <p:cNvSpPr/>
          <p:nvPr/>
        </p:nvSpPr>
        <p:spPr>
          <a:xfrm>
            <a:off x="647114" y="1396757"/>
            <a:ext cx="2230930" cy="2079077"/>
          </a:xfrm>
          <a:prstGeom prst="roundRect">
            <a:avLst>
              <a:gd name="adj" fmla="val 0"/>
            </a:avLst>
          </a:prstGeom>
          <a:blipFill rotWithShape="0">
            <a:blip r:embed="rId2"/>
            <a:srcRect/>
            <a:stretch>
              <a:fillRect t="-14000" b="-14000"/>
            </a:stretch>
          </a:blipFill>
          <a:ln w="12700">
            <a:solidFill>
              <a:schemeClr val="tx1"/>
            </a:solidFill>
          </a:ln>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6" name="Rectangle: Rounded Corners 5">
            <a:extLst>
              <a:ext uri="{FF2B5EF4-FFF2-40B4-BE49-F238E27FC236}">
                <a16:creationId xmlns:a16="http://schemas.microsoft.com/office/drawing/2014/main" id="{9C5B7F4D-A998-4E15-BAA2-5B4191D731BA}"/>
              </a:ext>
            </a:extLst>
          </p:cNvPr>
          <p:cNvSpPr/>
          <p:nvPr/>
        </p:nvSpPr>
        <p:spPr>
          <a:xfrm>
            <a:off x="7665450" y="1433125"/>
            <a:ext cx="2230930" cy="2224474"/>
          </a:xfrm>
          <a:prstGeom prst="roundRect">
            <a:avLst>
              <a:gd name="adj" fmla="val 514"/>
            </a:avLst>
          </a:prstGeom>
          <a:blipFill rotWithShape="0">
            <a:blip r:embed="rId3"/>
            <a:srcRect/>
            <a:stretch>
              <a:fillRect t="-14000" b="-14000"/>
            </a:stretch>
          </a:blipFill>
          <a:ln w="12700">
            <a:solidFill>
              <a:schemeClr val="tx1"/>
            </a:solidFill>
          </a:ln>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7" name="Rectangle: Rounded Corners 6">
            <a:extLst>
              <a:ext uri="{FF2B5EF4-FFF2-40B4-BE49-F238E27FC236}">
                <a16:creationId xmlns:a16="http://schemas.microsoft.com/office/drawing/2014/main" id="{3341518B-8AAE-452A-8165-C15167CC89C8}"/>
              </a:ext>
            </a:extLst>
          </p:cNvPr>
          <p:cNvSpPr/>
          <p:nvPr/>
        </p:nvSpPr>
        <p:spPr>
          <a:xfrm>
            <a:off x="4210631" y="1433126"/>
            <a:ext cx="2230930" cy="2224474"/>
          </a:xfrm>
          <a:prstGeom prst="roundRect">
            <a:avLst>
              <a:gd name="adj" fmla="val 0"/>
            </a:avLst>
          </a:prstGeom>
          <a:blipFill rotWithShape="0">
            <a:blip r:embed="rId4"/>
            <a:srcRect/>
            <a:stretch>
              <a:fillRect t="-14000" b="-14000"/>
            </a:stretch>
          </a:blipFill>
          <a:ln w="12700">
            <a:solidFill>
              <a:schemeClr val="tx1"/>
            </a:solidFill>
          </a:ln>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7213159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iterate type="wd">
                                    <p:tmPct val="10000"/>
                                  </p:iterate>
                                  <p:childTnLst>
                                    <p:set>
                                      <p:cBhvr>
                                        <p:cTn id="20" dur="1" fill="hold">
                                          <p:stCondLst>
                                            <p:cond delay="0"/>
                                          </p:stCondLst>
                                        </p:cTn>
                                        <p:tgtEl>
                                          <p:spTgt spid="3"/>
                                        </p:tgtEl>
                                        <p:attrNameLst>
                                          <p:attrName>style.visibility</p:attrName>
                                        </p:attrNameLst>
                                      </p:cBhvr>
                                      <p:to>
                                        <p:strVal val="visible"/>
                                      </p:to>
                                    </p:set>
                                    <p:anim calcmode="lin" valueType="num">
                                      <p:cBhvr additive="base">
                                        <p:cTn id="21" dur="1000" fill="hold"/>
                                        <p:tgtEl>
                                          <p:spTgt spid="3"/>
                                        </p:tgtEl>
                                        <p:attrNameLst>
                                          <p:attrName>ppt_x</p:attrName>
                                        </p:attrNameLst>
                                      </p:cBhvr>
                                      <p:tavLst>
                                        <p:tav tm="0">
                                          <p:val>
                                            <p:strVal val="#ppt_x"/>
                                          </p:val>
                                        </p:tav>
                                        <p:tav tm="100000">
                                          <p:val>
                                            <p:strVal val="#ppt_x"/>
                                          </p:val>
                                        </p:tav>
                                      </p:tavLst>
                                    </p:anim>
                                    <p:anim calcmode="lin" valueType="num">
                                      <p:cBhvr additive="base">
                                        <p:cTn id="2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443DAFFD-D156-48D8-9B52-FDF76A686453}"/>
              </a:ext>
            </a:extLst>
          </p:cNvPr>
          <p:cNvSpPr/>
          <p:nvPr/>
        </p:nvSpPr>
        <p:spPr>
          <a:xfrm>
            <a:off x="0" y="0"/>
            <a:ext cx="10972800" cy="7315200"/>
          </a:xfrm>
          <a:prstGeom prst="frame">
            <a:avLst>
              <a:gd name="adj1" fmla="val 2692"/>
            </a:avLst>
          </a:prstGeom>
          <a:gradFill flip="none" rotWithShape="1">
            <a:gsLst>
              <a:gs pos="82000">
                <a:srgbClr val="00B0F0"/>
              </a:gs>
              <a:gs pos="86000">
                <a:srgbClr val="FFFF00"/>
              </a:gs>
              <a:gs pos="88000">
                <a:srgbClr val="FF0000"/>
              </a:gs>
            </a:gsLst>
            <a:path path="circle">
              <a:fillToRect l="50000" t="130000" r="50000" b="-30000"/>
            </a:path>
            <a:tileRect/>
          </a:gra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 name="Picture 2">
            <a:extLst>
              <a:ext uri="{FF2B5EF4-FFF2-40B4-BE49-F238E27FC236}">
                <a16:creationId xmlns:a16="http://schemas.microsoft.com/office/drawing/2014/main" id="{57E39D83-7C4B-4B60-A9B9-784C67C4D8DA}"/>
              </a:ext>
            </a:extLst>
          </p:cNvPr>
          <p:cNvPicPr>
            <a:picLocks noChangeAspect="1"/>
          </p:cNvPicPr>
          <p:nvPr/>
        </p:nvPicPr>
        <p:blipFill>
          <a:blip r:embed="rId2"/>
          <a:stretch>
            <a:fillRect/>
          </a:stretch>
        </p:blipFill>
        <p:spPr>
          <a:xfrm>
            <a:off x="7216153" y="2899023"/>
            <a:ext cx="2006754" cy="20107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5436B131-17BD-462F-9016-5069ACD29E27}"/>
              </a:ext>
            </a:extLst>
          </p:cNvPr>
          <p:cNvPicPr>
            <a:picLocks noChangeAspect="1"/>
          </p:cNvPicPr>
          <p:nvPr/>
        </p:nvPicPr>
        <p:blipFill>
          <a:blip r:embed="rId3"/>
          <a:stretch>
            <a:fillRect/>
          </a:stretch>
        </p:blipFill>
        <p:spPr>
          <a:xfrm>
            <a:off x="1843357" y="2954215"/>
            <a:ext cx="2197494" cy="21140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798E20C9-CBC8-4D90-904C-992D135D4681}"/>
              </a:ext>
            </a:extLst>
          </p:cNvPr>
          <p:cNvSpPr txBox="1"/>
          <p:nvPr/>
        </p:nvSpPr>
        <p:spPr>
          <a:xfrm>
            <a:off x="6284712" y="5068260"/>
            <a:ext cx="3869635" cy="461665"/>
          </a:xfrm>
          <a:prstGeom prst="rect">
            <a:avLst/>
          </a:prstGeom>
          <a:noFill/>
          <a:ln w="19050">
            <a:solidFill>
              <a:srgbClr val="00B050"/>
            </a:solidFill>
          </a:ln>
        </p:spPr>
        <p:txBody>
          <a:bodyPr wrap="square" rtlCol="0">
            <a:spAutoFit/>
          </a:bodyPr>
          <a:lstStyle/>
          <a:p>
            <a:pPr algn="ctr"/>
            <a:r>
              <a:rPr lang="bn-IN" sz="2400" b="1" dirty="0">
                <a:latin typeface="NikoshBAN" panose="02000000000000000000" pitchFamily="2" charset="0"/>
                <a:cs typeface="NikoshBAN" panose="02000000000000000000" pitchFamily="2" charset="0"/>
              </a:rPr>
              <a:t> স্নেহ জাতীয় পদার্থে দ্রবনীয় ভিটামিন</a:t>
            </a:r>
          </a:p>
        </p:txBody>
      </p:sp>
      <p:sp>
        <p:nvSpPr>
          <p:cNvPr id="6" name="TextBox 5">
            <a:extLst>
              <a:ext uri="{FF2B5EF4-FFF2-40B4-BE49-F238E27FC236}">
                <a16:creationId xmlns:a16="http://schemas.microsoft.com/office/drawing/2014/main" id="{C93246D0-0FCD-4DF4-8B58-548D4CDA9D87}"/>
              </a:ext>
            </a:extLst>
          </p:cNvPr>
          <p:cNvSpPr txBox="1"/>
          <p:nvPr/>
        </p:nvSpPr>
        <p:spPr>
          <a:xfrm>
            <a:off x="1506180" y="5258756"/>
            <a:ext cx="2871848" cy="461665"/>
          </a:xfrm>
          <a:prstGeom prst="rect">
            <a:avLst/>
          </a:prstGeom>
          <a:noFill/>
          <a:ln w="12700">
            <a:solidFill>
              <a:srgbClr val="00B050"/>
            </a:solidFill>
          </a:ln>
        </p:spPr>
        <p:txBody>
          <a:bodyPr wrap="square" rtlCol="0">
            <a:spAutoFit/>
          </a:bodyPr>
          <a:lstStyle/>
          <a:p>
            <a:pPr algn="ctr"/>
            <a:r>
              <a:rPr lang="bn-IN" sz="2400" b="1" dirty="0">
                <a:latin typeface="NikoshBAN" panose="02000000000000000000" pitchFamily="2" charset="0"/>
                <a:cs typeface="NikoshBAN" panose="02000000000000000000" pitchFamily="2" charset="0"/>
              </a:rPr>
              <a:t>পানিতে দ্রবনীয় ভিটামিন</a:t>
            </a:r>
          </a:p>
        </p:txBody>
      </p:sp>
      <p:sp>
        <p:nvSpPr>
          <p:cNvPr id="7" name="TextBox 6">
            <a:extLst>
              <a:ext uri="{FF2B5EF4-FFF2-40B4-BE49-F238E27FC236}">
                <a16:creationId xmlns:a16="http://schemas.microsoft.com/office/drawing/2014/main" id="{C4F0B32B-0C23-4E95-8AF0-0009B5AD5716}"/>
              </a:ext>
            </a:extLst>
          </p:cNvPr>
          <p:cNvSpPr txBox="1"/>
          <p:nvPr/>
        </p:nvSpPr>
        <p:spPr>
          <a:xfrm>
            <a:off x="3763617" y="520710"/>
            <a:ext cx="3869635" cy="707886"/>
          </a:xfrm>
          <a:prstGeom prst="rect">
            <a:avLst/>
          </a:prstGeom>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ln w="38100">
            <a:solidFill>
              <a:srgbClr val="0070C0"/>
            </a:solidFill>
          </a:ln>
        </p:spPr>
        <p:txBody>
          <a:bodyPr wrap="square" rtlCol="0">
            <a:spAutoFit/>
          </a:bodyPr>
          <a:lstStyle/>
          <a:p>
            <a:pPr algn="ctr"/>
            <a:r>
              <a:rPr lang="bn-IN" sz="4000" b="1" dirty="0">
                <a:effectLst>
                  <a:glow rad="63500">
                    <a:schemeClr val="accent2">
                      <a:satMod val="175000"/>
                      <a:alpha val="40000"/>
                    </a:schemeClr>
                  </a:glow>
                </a:effectLst>
                <a:latin typeface="NikoshBAN" panose="02000000000000000000" pitchFamily="2" charset="0"/>
                <a:cs typeface="NikoshBAN" panose="02000000000000000000" pitchFamily="2" charset="0"/>
              </a:rPr>
              <a:t>ভিটামিনের</a:t>
            </a:r>
            <a:r>
              <a:rPr lang="en-US" sz="4000" b="1" dirty="0">
                <a:effectLst>
                  <a:glow rad="63500">
                    <a:schemeClr val="accent2">
                      <a:satMod val="175000"/>
                      <a:alpha val="40000"/>
                    </a:schemeClr>
                  </a:glow>
                </a:effectLst>
                <a:latin typeface="NikoshBAN" panose="02000000000000000000" pitchFamily="2" charset="0"/>
                <a:cs typeface="NikoshBAN" panose="02000000000000000000" pitchFamily="2" charset="0"/>
              </a:rPr>
              <a:t> </a:t>
            </a:r>
            <a:r>
              <a:rPr lang="bn-IN" sz="4000" b="1" dirty="0">
                <a:effectLst>
                  <a:glow rad="63500">
                    <a:schemeClr val="accent2">
                      <a:satMod val="175000"/>
                      <a:alpha val="40000"/>
                    </a:schemeClr>
                  </a:glow>
                </a:effectLst>
                <a:latin typeface="NikoshBAN" panose="02000000000000000000" pitchFamily="2" charset="0"/>
                <a:cs typeface="NikoshBAN" panose="02000000000000000000" pitchFamily="2" charset="0"/>
              </a:rPr>
              <a:t>প্রকারভেদ </a:t>
            </a:r>
            <a:endParaRPr lang="en-US" sz="4000" b="1" dirty="0">
              <a:effectLst>
                <a:glow rad="63500">
                  <a:schemeClr val="accent2">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151686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par>
                                <p:cTn id="15" presetID="6"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E7E9954D-E01F-4F76-B954-A9340AFF9463}"/>
              </a:ext>
            </a:extLst>
          </p:cNvPr>
          <p:cNvSpPr/>
          <p:nvPr/>
        </p:nvSpPr>
        <p:spPr>
          <a:xfrm>
            <a:off x="0" y="0"/>
            <a:ext cx="10972800" cy="7315200"/>
          </a:xfrm>
          <a:prstGeom prst="frame">
            <a:avLst>
              <a:gd name="adj1" fmla="val 2692"/>
            </a:avLst>
          </a:prstGeom>
          <a:gradFill flip="none" rotWithShape="1">
            <a:gsLst>
              <a:gs pos="82000">
                <a:srgbClr val="00B0F0"/>
              </a:gs>
              <a:gs pos="86000">
                <a:srgbClr val="FFFF00"/>
              </a:gs>
              <a:gs pos="88000">
                <a:srgbClr val="FF0000"/>
              </a:gs>
            </a:gsLst>
            <a:path path="circle">
              <a:fillToRect l="50000" t="130000" r="50000" b="-30000"/>
            </a:path>
            <a:tileRect/>
          </a:gra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Rectangle 2">
            <a:extLst>
              <a:ext uri="{FF2B5EF4-FFF2-40B4-BE49-F238E27FC236}">
                <a16:creationId xmlns:a16="http://schemas.microsoft.com/office/drawing/2014/main" id="{31CF8106-67CD-4818-86F5-A27B07651590}"/>
              </a:ext>
            </a:extLst>
          </p:cNvPr>
          <p:cNvSpPr/>
          <p:nvPr/>
        </p:nvSpPr>
        <p:spPr>
          <a:xfrm>
            <a:off x="4164752" y="416219"/>
            <a:ext cx="2271777" cy="830997"/>
          </a:xfrm>
          <a:prstGeom prst="rect">
            <a:avLst/>
          </a:prstGeom>
          <a:solidFill>
            <a:schemeClr val="accent4">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pPr algn="ctr"/>
            <a:r>
              <a:rPr lang="bn-IN" sz="4800" b="1" dirty="0">
                <a:ln w="12700">
                  <a:solidFill>
                    <a:srgbClr val="00B0F0"/>
                  </a:solidFill>
                  <a:prstDash val="solid"/>
                </a:ln>
                <a:effectLst>
                  <a:innerShdw blurRad="177800">
                    <a:schemeClr val="accent3">
                      <a:lumMod val="50000"/>
                    </a:schemeClr>
                  </a:innerShdw>
                </a:effectLst>
                <a:latin typeface="Nikosh" panose="02000000000000000000" pitchFamily="2" charset="0"/>
                <a:cs typeface="Nikosh" panose="02000000000000000000" pitchFamily="2" charset="0"/>
              </a:rPr>
              <a:t>একক কাজ</a:t>
            </a:r>
            <a:endParaRPr lang="en-US" sz="4800" b="1" dirty="0">
              <a:ln w="12700">
                <a:solidFill>
                  <a:srgbClr val="00B0F0"/>
                </a:solidFill>
                <a:prstDash val="solid"/>
              </a:ln>
              <a:effectLst>
                <a:innerShdw blurRad="177800">
                  <a:schemeClr val="accent3">
                    <a:lumMod val="50000"/>
                  </a:schemeClr>
                </a:innerShdw>
              </a:effectLst>
              <a:latin typeface="Nikosh" panose="02000000000000000000" pitchFamily="2" charset="0"/>
              <a:cs typeface="Nikosh" panose="02000000000000000000" pitchFamily="2" charset="0"/>
            </a:endParaRPr>
          </a:p>
        </p:txBody>
      </p:sp>
      <p:pic>
        <p:nvPicPr>
          <p:cNvPr id="4" name="Picture 3">
            <a:extLst>
              <a:ext uri="{FF2B5EF4-FFF2-40B4-BE49-F238E27FC236}">
                <a16:creationId xmlns:a16="http://schemas.microsoft.com/office/drawing/2014/main" id="{E8A6298D-CBF5-4832-B301-E8DEAE4BE90E}"/>
              </a:ext>
            </a:extLst>
          </p:cNvPr>
          <p:cNvPicPr>
            <a:picLocks noChangeAspect="1"/>
          </p:cNvPicPr>
          <p:nvPr/>
        </p:nvPicPr>
        <p:blipFill>
          <a:blip r:embed="rId2"/>
          <a:stretch>
            <a:fillRect/>
          </a:stretch>
        </p:blipFill>
        <p:spPr>
          <a:xfrm>
            <a:off x="3548821" y="1663435"/>
            <a:ext cx="3503639" cy="2955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1021D7C6-C975-4D4C-BA59-8C6E4FA390B5}"/>
              </a:ext>
            </a:extLst>
          </p:cNvPr>
          <p:cNvSpPr/>
          <p:nvPr/>
        </p:nvSpPr>
        <p:spPr>
          <a:xfrm>
            <a:off x="2046137" y="4888519"/>
            <a:ext cx="6509007" cy="769441"/>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457200" indent="-457200">
              <a:buFont typeface="Wingdings" panose="05000000000000000000" pitchFamily="2" charset="2"/>
              <a:buChar char="ü"/>
            </a:pPr>
            <a:r>
              <a:rPr lang="bn-IN" sz="4400" dirty="0">
                <a:ln>
                  <a:solidFill>
                    <a:srgbClr val="FF0000"/>
                  </a:solidFill>
                </a:ln>
                <a:latin typeface="NikoshBAN" panose="02000000000000000000" pitchFamily="2" charset="0"/>
                <a:cs typeface="NikoshBAN" panose="02000000000000000000" pitchFamily="2" charset="0"/>
              </a:rPr>
              <a:t>ভিটামিন কত প্রকার ও কি কি ? </a:t>
            </a:r>
          </a:p>
        </p:txBody>
      </p:sp>
    </p:spTree>
    <p:extLst>
      <p:ext uri="{BB962C8B-B14F-4D97-AF65-F5344CB8AC3E}">
        <p14:creationId xmlns:p14="http://schemas.microsoft.com/office/powerpoint/2010/main" val="1900976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2000" fill="hold"/>
                                        <p:tgtEl>
                                          <p:spTgt spid="5"/>
                                        </p:tgtEl>
                                        <p:attrNameLst>
                                          <p:attrName>ppt_w</p:attrName>
                                        </p:attrNameLst>
                                      </p:cBhvr>
                                      <p:tavLst>
                                        <p:tav tm="0">
                                          <p:val>
                                            <p:fltVal val="0"/>
                                          </p:val>
                                        </p:tav>
                                        <p:tav tm="100000">
                                          <p:val>
                                            <p:strVal val="#ppt_w"/>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224</TotalTime>
  <Words>722</Words>
  <Application>Microsoft Office PowerPoint</Application>
  <PresentationFormat>Custom</PresentationFormat>
  <Paragraphs>88</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Calibri Light</vt:lpstr>
      <vt:lpstr>Corbel</vt:lpstr>
      <vt:lpstr>Impact</vt:lpstr>
      <vt:lpstr>Nikosh</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28</cp:revision>
  <dcterms:created xsi:type="dcterms:W3CDTF">2019-11-14T14:28:00Z</dcterms:created>
  <dcterms:modified xsi:type="dcterms:W3CDTF">2019-11-17T04:54:53Z</dcterms:modified>
</cp:coreProperties>
</file>