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81" r:id="rId3"/>
    <p:sldId id="283" r:id="rId4"/>
    <p:sldId id="284" r:id="rId5"/>
    <p:sldId id="282" r:id="rId6"/>
    <p:sldId id="261" r:id="rId7"/>
    <p:sldId id="263" r:id="rId8"/>
    <p:sldId id="262" r:id="rId9"/>
    <p:sldId id="285" r:id="rId10"/>
    <p:sldId id="287" r:id="rId11"/>
    <p:sldId id="286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B10F58"/>
    <a:srgbClr val="9B8C71"/>
    <a:srgbClr val="93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1760-2311-4352-81ED-82F2EDD07020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27B7-0036-40CE-B6B7-2F12A6B91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mailto:mpaul29024@gmail.com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152400"/>
            <a:ext cx="88392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1" y="381000"/>
            <a:ext cx="4243754" cy="53726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7-Point Star 9"/>
          <p:cNvSpPr/>
          <p:nvPr/>
        </p:nvSpPr>
        <p:spPr>
          <a:xfrm>
            <a:off x="4343400" y="838200"/>
            <a:ext cx="4495800" cy="4191000"/>
          </a:xfrm>
          <a:prstGeom prst="star7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057010">
            <a:off x="1146451" y="1631847"/>
            <a:ext cx="292053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C00000"/>
                </a:solidFill>
                <a:effectLst/>
              </a:rPr>
              <a:t>Welcome </a:t>
            </a:r>
            <a:r>
              <a:rPr lang="en-US" sz="2800" b="1" cap="none" spc="0" dirty="0" smtClean="0">
                <a:ln/>
                <a:solidFill>
                  <a:srgbClr val="7030A0"/>
                </a:solidFill>
                <a:effectLst/>
              </a:rPr>
              <a:t> to</a:t>
            </a:r>
          </a:p>
          <a:p>
            <a:pPr algn="ctr"/>
            <a:r>
              <a:rPr lang="en-US" sz="2800" b="1" cap="none" spc="0" dirty="0" err="1" smtClean="0">
                <a:ln/>
                <a:solidFill>
                  <a:srgbClr val="7030A0"/>
                </a:solidFill>
                <a:effectLst/>
              </a:rPr>
              <a:t>TOday’s</a:t>
            </a:r>
            <a:r>
              <a:rPr lang="en-US" sz="2800" b="1" cap="none" spc="0" dirty="0" smtClean="0">
                <a:ln/>
                <a:solidFill>
                  <a:srgbClr val="7030A0"/>
                </a:solidFill>
                <a:effectLst/>
              </a:rPr>
              <a:t> English  </a:t>
            </a:r>
            <a:r>
              <a:rPr lang="en-US" sz="2800" b="1" cap="none" spc="0" dirty="0" smtClean="0">
                <a:ln/>
                <a:solidFill>
                  <a:srgbClr val="C00000"/>
                </a:solidFill>
                <a:effectLst/>
              </a:rPr>
              <a:t>Class. 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36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8333 L 0.11562 -0.01875 C 0.13993 -0.04167 0.17621 -0.05394 0.21389 -0.05394 C 0.25712 -0.05394 0.29149 -0.04167 0.3158 -0.01875 L 0.4316 0.0833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28182" y1="51687" x2="31705" y2="55675"/>
                        <a14:foregroundMark x1="24432" y1="34049" x2="20568" y2="35123"/>
                        <a14:foregroundMark x1="38409" y1="34509" x2="40568" y2="41871"/>
                        <a14:foregroundMark x1="30000" y1="70859" x2="31932" y2="90337"/>
                        <a14:backgroundMark x1="88295" y1="32515" x2="68295" y2="64110"/>
                        <a14:backgroundMark x1="65909" y1="67331" x2="63523" y2="70399"/>
                        <a14:backgroundMark x1="62614" y1="72239" x2="62273" y2="76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94"/>
          <a:stretch/>
        </p:blipFill>
        <p:spPr>
          <a:xfrm>
            <a:off x="173831" y="3274435"/>
            <a:ext cx="2607469" cy="2724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24" r="89590">
                        <a14:foregroundMark x1="12618" y1="16481" x2="22082" y2="43653"/>
                        <a14:foregroundMark x1="54259" y1="54120" x2="62145" y2="56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84412"/>
            <a:ext cx="2354828" cy="3335388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173831" y="381000"/>
            <a:ext cx="4169569" cy="1143000"/>
          </a:xfrm>
          <a:prstGeom prst="wedgeRectCallout">
            <a:avLst>
              <a:gd name="adj1" fmla="val 128811"/>
              <a:gd name="adj2" fmla="val 279874"/>
            </a:avLst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parts of a personal letter?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578927" y="381000"/>
            <a:ext cx="4343400" cy="1143000"/>
          </a:xfrm>
          <a:prstGeom prst="wedgeRectCallout">
            <a:avLst>
              <a:gd name="adj1" fmla="val -122268"/>
              <a:gd name="adj2" fmla="val 32676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</a:rPr>
              <a:t>Five parts.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66800" y="304800"/>
            <a:ext cx="7010400" cy="2111415"/>
            <a:chOff x="762000" y="1676400"/>
            <a:chExt cx="7010400" cy="2111415"/>
          </a:xfrm>
        </p:grpSpPr>
        <p:sp>
          <p:nvSpPr>
            <p:cNvPr id="5" name="Rounded Rectangle 4"/>
            <p:cNvSpPr/>
            <p:nvPr/>
          </p:nvSpPr>
          <p:spPr>
            <a:xfrm>
              <a:off x="762000" y="1676400"/>
              <a:ext cx="7010400" cy="211141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58210" y="1896668"/>
              <a:ext cx="432830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/>
                </a:rPr>
                <a:t>Now lets listen the</a:t>
              </a:r>
            </a:p>
            <a:p>
              <a:pPr algn="ctr"/>
              <a:r>
                <a:rPr lang="en-US" sz="4000" b="1" dirty="0" smtClean="0">
                  <a:ln/>
                </a:rPr>
                <a:t> Audio attentively.. </a:t>
              </a:r>
              <a:endParaRPr lang="en-US" sz="4000" b="1" cap="none" spc="0" dirty="0">
                <a:ln/>
                <a:effectLst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896668"/>
              <a:ext cx="1434210" cy="13895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57772"/>
              </p:ext>
            </p:extLst>
          </p:nvPr>
        </p:nvGraphicFramePr>
        <p:xfrm>
          <a:off x="2187575" y="3616325"/>
          <a:ext cx="4389438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5" imgW="993600" imgH="440280" progId="Package">
                  <p:embed/>
                </p:oleObj>
              </mc:Choice>
              <mc:Fallback>
                <p:oleObj name="Packager Shell Object" showAsIcon="1" r:id="rId5" imgW="9936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7575" y="3616325"/>
                        <a:ext cx="4389438" cy="190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5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0600" y="1981200"/>
            <a:ext cx="7010400" cy="2111415"/>
            <a:chOff x="762000" y="1676400"/>
            <a:chExt cx="7010400" cy="2111415"/>
          </a:xfrm>
        </p:grpSpPr>
        <p:sp>
          <p:nvSpPr>
            <p:cNvPr id="5" name="Rounded Rectangle 4"/>
            <p:cNvSpPr/>
            <p:nvPr/>
          </p:nvSpPr>
          <p:spPr>
            <a:xfrm>
              <a:off x="762000" y="1676400"/>
              <a:ext cx="7010400" cy="211141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68155" y="2237508"/>
              <a:ext cx="449014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/>
                </a:rPr>
                <a:t>Read with/after me.</a:t>
              </a:r>
              <a:endParaRPr lang="en-US" sz="4000" b="1" cap="none" spc="0" dirty="0">
                <a:ln/>
                <a:effectLst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896668"/>
              <a:ext cx="1434210" cy="13895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743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0600" y="1600200"/>
            <a:ext cx="7010400" cy="2111415"/>
            <a:chOff x="990600" y="1600200"/>
            <a:chExt cx="7010400" cy="2111415"/>
          </a:xfrm>
        </p:grpSpPr>
        <p:grpSp>
          <p:nvGrpSpPr>
            <p:cNvPr id="6" name="Group 5"/>
            <p:cNvGrpSpPr/>
            <p:nvPr/>
          </p:nvGrpSpPr>
          <p:grpSpPr>
            <a:xfrm>
              <a:off x="990600" y="1600200"/>
              <a:ext cx="7010400" cy="2111415"/>
              <a:chOff x="762000" y="1676400"/>
              <a:chExt cx="7010400" cy="211141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62000" y="1676400"/>
                <a:ext cx="7010400" cy="211141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61830" y="2360535"/>
                <a:ext cx="281551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/>
                  </a:rPr>
                  <a:t>Read in pair.</a:t>
                </a:r>
                <a:endParaRPr lang="en-US" sz="4000" b="1" cap="none" spc="0" dirty="0">
                  <a:ln/>
                  <a:effectLst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1" y="1624581"/>
              <a:ext cx="2097442" cy="2027394"/>
            </a:xfrm>
            <a:prstGeom prst="round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624581"/>
              <a:ext cx="1981199" cy="2027394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7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0600" y="1600200"/>
            <a:ext cx="7010400" cy="2111415"/>
            <a:chOff x="990600" y="1600200"/>
            <a:chExt cx="7010400" cy="2111415"/>
          </a:xfrm>
        </p:grpSpPr>
        <p:grpSp>
          <p:nvGrpSpPr>
            <p:cNvPr id="5" name="Group 4"/>
            <p:cNvGrpSpPr/>
            <p:nvPr/>
          </p:nvGrpSpPr>
          <p:grpSpPr>
            <a:xfrm>
              <a:off x="990600" y="1600200"/>
              <a:ext cx="7010400" cy="2111415"/>
              <a:chOff x="762000" y="1676400"/>
              <a:chExt cx="7010400" cy="211141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62000" y="1676400"/>
                <a:ext cx="7010400" cy="211141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90625" y="2360535"/>
                <a:ext cx="275793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/>
                  </a:rPr>
                  <a:t>One by one.</a:t>
                </a:r>
                <a:endParaRPr lang="en-US" sz="4000" b="1" cap="none" spc="0" dirty="0">
                  <a:ln/>
                  <a:effectLst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315" y="1671167"/>
              <a:ext cx="2113259" cy="1980808"/>
            </a:xfrm>
            <a:prstGeom prst="round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600200"/>
              <a:ext cx="1905000" cy="2051775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8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4800" y="152400"/>
            <a:ext cx="8382000" cy="6019800"/>
            <a:chOff x="304800" y="152400"/>
            <a:chExt cx="8382000" cy="6019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8382000" cy="6019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1600200" y="3505200"/>
              <a:ext cx="62493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/>
                  <a:solidFill>
                    <a:srgbClr val="7030A0"/>
                  </a:solidFill>
                  <a:effectLst/>
                </a:rPr>
                <a:t>Thanks </a:t>
              </a:r>
              <a:r>
                <a:rPr lang="en-US" sz="5400" b="1" cap="none" spc="0" dirty="0" err="1" smtClean="0">
                  <a:ln/>
                  <a:solidFill>
                    <a:srgbClr val="7030A0"/>
                  </a:solidFill>
                  <a:effectLst/>
                </a:rPr>
                <a:t>All.Bye</a:t>
              </a:r>
              <a:r>
                <a:rPr lang="en-US" sz="5400" b="1" cap="none" spc="0" dirty="0" smtClean="0">
                  <a:ln/>
                  <a:solidFill>
                    <a:srgbClr val="7030A0"/>
                  </a:solidFill>
                  <a:effectLst/>
                </a:rPr>
                <a:t> Bye….</a:t>
              </a:r>
              <a:endParaRPr lang="en-US" sz="5400" b="1" cap="none" spc="0" dirty="0">
                <a:ln/>
                <a:solidFill>
                  <a:srgbClr val="7030A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7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76200"/>
            <a:ext cx="9144000" cy="6781800"/>
            <a:chOff x="0" y="76200"/>
            <a:chExt cx="9144000" cy="67818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76200"/>
              <a:ext cx="9144000" cy="6781800"/>
              <a:chOff x="0" y="76200"/>
              <a:chExt cx="9144000" cy="67818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" t="29882" r="821" b="-1"/>
              <a:stretch/>
            </p:blipFill>
            <p:spPr>
              <a:xfrm>
                <a:off x="0" y="6019800"/>
                <a:ext cx="9144000" cy="838200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76200" y="76200"/>
                <a:ext cx="8991600" cy="6019800"/>
                <a:chOff x="76200" y="76200"/>
                <a:chExt cx="8991600" cy="60198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76200" y="76200"/>
                  <a:ext cx="8991600" cy="601980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334" t="14445" r="29999" b="32222"/>
                <a:stretch/>
              </p:blipFill>
              <p:spPr>
                <a:xfrm>
                  <a:off x="1219200" y="711369"/>
                  <a:ext cx="1894916" cy="2317016"/>
                </a:xfrm>
                <a:prstGeom prst="roundRect">
                  <a:avLst>
                    <a:gd name="adj" fmla="val 4167"/>
                  </a:avLst>
                </a:prstGeom>
                <a:solidFill>
                  <a:srgbClr val="FFFFFF"/>
                </a:solidFill>
                <a:ln w="76200" cap="sq">
                  <a:solidFill>
                    <a:srgbClr val="292929"/>
                  </a:solidFill>
                  <a:miter lim="800000"/>
                </a:ln>
                <a:effectLst>
                  <a:reflection blurRad="12700" stA="28000" endPos="28000" dist="5000" dir="5400000" sy="-100000" algn="bl" rotWithShape="0"/>
                </a:effectLst>
                <a:scene3d>
                  <a:camera prst="orthographicFront"/>
                  <a:lightRig rig="threePt" dir="t">
                    <a:rot lat="0" lon="0" rev="2700000"/>
                  </a:lightRig>
                </a:scene3d>
                <a:sp3d>
                  <a:bevelT h="38100"/>
                  <a:contourClr>
                    <a:srgbClr val="C0C0C0"/>
                  </a:contourClr>
                </a:sp3d>
              </p:spPr>
            </p:pic>
          </p:grpSp>
          <p:cxnSp>
            <p:nvCxnSpPr>
              <p:cNvPr id="6" name="Straight Arrow Connector 5"/>
              <p:cNvCxnSpPr/>
              <p:nvPr/>
            </p:nvCxnSpPr>
            <p:spPr>
              <a:xfrm flipV="1">
                <a:off x="4724400" y="457200"/>
                <a:ext cx="0" cy="4811999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4876800" y="953631"/>
                <a:ext cx="0" cy="4811999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4572000" y="953631"/>
                <a:ext cx="0" cy="4811999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22319" y="3426411"/>
              <a:ext cx="4617418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 err="1" smtClean="0">
                  <a:ln/>
                  <a:solidFill>
                    <a:srgbClr val="FFC000"/>
                  </a:solidFill>
                  <a:effectLst/>
                </a:rPr>
                <a:t>Mallika</a:t>
              </a:r>
              <a:r>
                <a:rPr lang="en-US" sz="3600" b="1" cap="none" spc="0" dirty="0" smtClean="0">
                  <a:ln/>
                  <a:solidFill>
                    <a:srgbClr val="FFC000"/>
                  </a:solidFill>
                  <a:effectLst/>
                </a:rPr>
                <a:t> Paul</a:t>
              </a:r>
            </a:p>
            <a:p>
              <a:pPr algn="ctr"/>
              <a:r>
                <a:rPr lang="en-US" sz="2400" b="1" dirty="0" smtClean="0">
                  <a:ln/>
                  <a:solidFill>
                    <a:srgbClr val="FFFF00"/>
                  </a:solidFill>
                </a:rPr>
                <a:t>Assist. Teacher,</a:t>
              </a:r>
            </a:p>
            <a:p>
              <a:pPr algn="ctr"/>
              <a:r>
                <a:rPr lang="en-US" sz="2400" b="1" cap="none" spc="0" dirty="0" err="1" smtClean="0">
                  <a:ln/>
                  <a:solidFill>
                    <a:srgbClr val="FFFF00"/>
                  </a:solidFill>
                  <a:effectLst/>
                </a:rPr>
                <a:t>Gopalganj</a:t>
              </a:r>
              <a:r>
                <a:rPr lang="en-US" sz="2400" b="1" cap="none" spc="0" dirty="0" smtClean="0">
                  <a:ln/>
                  <a:solidFill>
                    <a:srgbClr val="FFFF00"/>
                  </a:solidFill>
                  <a:effectLst/>
                </a:rPr>
                <a:t> </a:t>
              </a:r>
              <a:r>
                <a:rPr lang="en-US" sz="2400" b="1" cap="none" spc="0" dirty="0" err="1" smtClean="0">
                  <a:ln/>
                  <a:solidFill>
                    <a:srgbClr val="FFFF00"/>
                  </a:solidFill>
                  <a:effectLst/>
                </a:rPr>
                <a:t>Sadar</a:t>
              </a:r>
              <a:r>
                <a:rPr lang="en-US" sz="2400" b="1" cap="none" spc="0" dirty="0" smtClean="0">
                  <a:ln/>
                  <a:solidFill>
                    <a:srgbClr val="FFFF00"/>
                  </a:solidFill>
                  <a:effectLst/>
                </a:rPr>
                <a:t>, </a:t>
              </a:r>
              <a:r>
                <a:rPr lang="en-US" sz="2400" b="1" cap="none" spc="0" dirty="0" err="1" smtClean="0">
                  <a:ln/>
                  <a:solidFill>
                    <a:srgbClr val="FFFF00"/>
                  </a:solidFill>
                  <a:effectLst/>
                </a:rPr>
                <a:t>Sadar</a:t>
              </a:r>
              <a:r>
                <a:rPr lang="en-US" sz="2400" b="1" cap="none" spc="0" dirty="0" smtClean="0">
                  <a:ln/>
                  <a:solidFill>
                    <a:srgbClr val="FFFF00"/>
                  </a:solidFill>
                  <a:effectLst/>
                </a:rPr>
                <a:t>, </a:t>
              </a:r>
              <a:r>
                <a:rPr lang="en-US" sz="2400" b="1" cap="none" spc="0" dirty="0" err="1" smtClean="0">
                  <a:ln/>
                  <a:solidFill>
                    <a:srgbClr val="FFFF00"/>
                  </a:solidFill>
                  <a:effectLst/>
                </a:rPr>
                <a:t>Gopalganj</a:t>
              </a:r>
              <a:r>
                <a:rPr lang="en-US" sz="2400" b="1" cap="none" spc="0" dirty="0" smtClean="0">
                  <a:ln/>
                  <a:solidFill>
                    <a:srgbClr val="FFFF00"/>
                  </a:solidFill>
                  <a:effectLst/>
                </a:rPr>
                <a:t>.</a:t>
              </a:r>
            </a:p>
            <a:p>
              <a:pPr algn="ctr"/>
              <a:r>
                <a:rPr lang="en-US" sz="2400" b="1" cap="none" spc="0" dirty="0" smtClean="0">
                  <a:ln/>
                  <a:solidFill>
                    <a:srgbClr val="FFFF00"/>
                  </a:solidFill>
                  <a:effectLst/>
                  <a:hlinkClick r:id="rId5"/>
                </a:rPr>
                <a:t>mpaul29024@gmail.com</a:t>
              </a:r>
              <a:r>
                <a:rPr lang="en-US" sz="2400" b="1" cap="none" spc="0" dirty="0" smtClean="0">
                  <a:ln/>
                  <a:solidFill>
                    <a:srgbClr val="FFFF00"/>
                  </a:solidFill>
                  <a:effectLst/>
                </a:rPr>
                <a:t> </a:t>
              </a:r>
              <a:endParaRPr lang="en-US" sz="2400" b="1" cap="none" spc="0" dirty="0">
                <a:ln/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68120" y="3342370"/>
              <a:ext cx="3608360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Class-Four</a:t>
              </a:r>
            </a:p>
            <a:p>
              <a:pPr algn="ctr"/>
              <a:r>
                <a:rPr lang="en-US" sz="3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Sub.-English</a:t>
              </a:r>
            </a:p>
            <a:p>
              <a:pPr algn="ctr"/>
              <a:r>
                <a:rPr lang="en-US" sz="36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Unit-28</a:t>
              </a:r>
            </a:p>
            <a:p>
              <a:pPr algn="ctr"/>
              <a:r>
                <a:rPr lang="en-US" sz="3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Date-</a:t>
              </a:r>
              <a:r>
                <a:rPr lang="bn-BD" sz="3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r>
                <a:rPr lang="en-US" sz="3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5-</a:t>
              </a:r>
              <a:r>
                <a:rPr lang="bn-BD" sz="3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11</a:t>
              </a:r>
              <a:r>
                <a:rPr lang="en-US" sz="3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-2019 </a:t>
              </a:r>
              <a:endPara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8" t="5555" r="2593" b="3334"/>
            <a:stretch/>
          </p:blipFill>
          <p:spPr>
            <a:xfrm>
              <a:off x="6134100" y="682184"/>
              <a:ext cx="1676400" cy="2291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54405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5867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779" y="1600200"/>
            <a:ext cx="86824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Lets look some pictures &amp;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discuss about these picture..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8" y="267894"/>
            <a:ext cx="3198601" cy="22428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49" y="3454775"/>
            <a:ext cx="3468300" cy="22428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10397"/>
            <a:ext cx="3333750" cy="1866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9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" y="339898"/>
            <a:ext cx="8458200" cy="5638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324100" y="259772"/>
            <a:ext cx="4495800" cy="1501757"/>
            <a:chOff x="2324100" y="259772"/>
            <a:chExt cx="4495800" cy="1501757"/>
          </a:xfrm>
        </p:grpSpPr>
        <p:grpSp>
          <p:nvGrpSpPr>
            <p:cNvPr id="9" name="Group 8"/>
            <p:cNvGrpSpPr/>
            <p:nvPr/>
          </p:nvGrpSpPr>
          <p:grpSpPr>
            <a:xfrm>
              <a:off x="2324100" y="259772"/>
              <a:ext cx="4495800" cy="1501757"/>
              <a:chOff x="2324100" y="259772"/>
              <a:chExt cx="4495800" cy="1738746"/>
            </a:xfrm>
            <a:solidFill>
              <a:schemeClr val="bg2">
                <a:lumMod val="90000"/>
              </a:schemeClr>
            </a:solidFill>
          </p:grpSpPr>
          <p:sp>
            <p:nvSpPr>
              <p:cNvPr id="7" name="Oval 6"/>
              <p:cNvSpPr/>
              <p:nvPr/>
            </p:nvSpPr>
            <p:spPr>
              <a:xfrm>
                <a:off x="2324100" y="779318"/>
                <a:ext cx="4495800" cy="1219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4191000" y="259772"/>
                <a:ext cx="484632" cy="547255"/>
              </a:xfrm>
              <a:prstGeom prst="down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705392" y="739363"/>
              <a:ext cx="14558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Title</a:t>
              </a:r>
              <a:endParaRPr lang="en-US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400" y="1674704"/>
            <a:ext cx="8077200" cy="2707257"/>
            <a:chOff x="533400" y="1674704"/>
            <a:chExt cx="8077200" cy="2707257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2248823"/>
              <a:ext cx="8077200" cy="2133138"/>
              <a:chOff x="609600" y="2248823"/>
              <a:chExt cx="7848600" cy="2133138"/>
            </a:xfrm>
          </p:grpSpPr>
          <p:sp>
            <p:nvSpPr>
              <p:cNvPr id="12" name="Horizontal Scroll 11"/>
              <p:cNvSpPr/>
              <p:nvPr/>
            </p:nvSpPr>
            <p:spPr>
              <a:xfrm>
                <a:off x="609600" y="2248823"/>
                <a:ext cx="7848600" cy="2133138"/>
              </a:xfrm>
              <a:prstGeom prst="horizontalScroll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03092" y="2891134"/>
                <a:ext cx="573783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 smtClean="0">
                    <a:ln/>
                    <a:solidFill>
                      <a:schemeClr val="accent6">
                        <a:lumMod val="75000"/>
                      </a:schemeClr>
                    </a:solidFill>
                    <a:effectLst/>
                  </a:rPr>
                  <a:t>“Letter to a friends”</a:t>
                </a:r>
                <a:endParaRPr lang="en-US" sz="5400" b="1" cap="none" spc="0" dirty="0">
                  <a:ln/>
                  <a:solidFill>
                    <a:schemeClr val="accent6">
                      <a:lumMod val="75000"/>
                    </a:schemeClr>
                  </a:solidFill>
                  <a:effectLst/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5750719" y="1674704"/>
              <a:ext cx="2665242" cy="8190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806458" y="1674704"/>
              <a:ext cx="2470142" cy="8190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360932" y="4359386"/>
            <a:ext cx="6716268" cy="612648"/>
            <a:chOff x="1360932" y="4359386"/>
            <a:chExt cx="6716268" cy="612648"/>
          </a:xfrm>
        </p:grpSpPr>
        <p:sp>
          <p:nvSpPr>
            <p:cNvPr id="31" name="Flowchart: Predefined Process 30"/>
            <p:cNvSpPr/>
            <p:nvPr/>
          </p:nvSpPr>
          <p:spPr>
            <a:xfrm>
              <a:off x="1360932" y="4359386"/>
              <a:ext cx="6716268" cy="612648"/>
            </a:xfrm>
            <a:prstGeom prst="flowChartPredefinedProcess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07684" y="4365827"/>
              <a:ext cx="522277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(Dear Ismail,………..your friend, </a:t>
              </a:r>
              <a:r>
                <a:rPr lang="en-US" sz="2400" b="1" cap="none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Kajol</a:t>
              </a:r>
              <a:r>
                <a:rPr lang="en-US" sz="2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)</a:t>
              </a:r>
              <a:endParaRPr lang="en-US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8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26608"/>
            <a:ext cx="9144000" cy="83139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2400" y="152400"/>
            <a:ext cx="88392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1874" y="412118"/>
            <a:ext cx="6077626" cy="92333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Learning Outcomes: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1241" y="2254358"/>
            <a:ext cx="8305992" cy="3613041"/>
            <a:chOff x="517695" y="4088456"/>
            <a:chExt cx="8305992" cy="3613041"/>
          </a:xfrm>
        </p:grpSpPr>
        <p:grpSp>
          <p:nvGrpSpPr>
            <p:cNvPr id="15" name="Group 14"/>
            <p:cNvGrpSpPr/>
            <p:nvPr/>
          </p:nvGrpSpPr>
          <p:grpSpPr>
            <a:xfrm>
              <a:off x="517695" y="4088456"/>
              <a:ext cx="8305992" cy="3613041"/>
              <a:chOff x="517695" y="4088456"/>
              <a:chExt cx="8305992" cy="361304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7695" y="4088457"/>
                <a:ext cx="8305992" cy="353943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/>
                    <a:effectLst/>
                  </a:rPr>
                  <a:t>    1.4.1  read words, phrases &amp; sentences in the text</a:t>
                </a:r>
              </a:p>
              <a:p>
                <a:pPr algn="ctr"/>
                <a:r>
                  <a:rPr lang="en-US" sz="2800" b="1" cap="none" spc="0" dirty="0" smtClean="0">
                    <a:ln/>
                    <a:effectLst/>
                  </a:rPr>
                  <a:t>               with proper punctuation, stress &amp; intonation.</a:t>
                </a:r>
              </a:p>
              <a:p>
                <a:pPr algn="ctr"/>
                <a:r>
                  <a:rPr lang="en-US" sz="2800" b="1" dirty="0" smtClean="0">
                    <a:ln/>
                  </a:rPr>
                  <a:t>      </a:t>
                </a:r>
                <a:r>
                  <a:rPr lang="en-US" sz="2800" b="1" dirty="0" smtClean="0">
                    <a:ln/>
                    <a:solidFill>
                      <a:schemeClr val="accent6">
                        <a:lumMod val="75000"/>
                      </a:schemeClr>
                    </a:solidFill>
                  </a:rPr>
                  <a:t>1.5.1  read silently with understanding paragraphs,</a:t>
                </a:r>
              </a:p>
              <a:p>
                <a:pPr algn="ctr"/>
                <a:r>
                  <a:rPr lang="en-US" sz="2800" b="1" dirty="0" smtClean="0">
                    <a:ln/>
                    <a:solidFill>
                      <a:schemeClr val="accent6">
                        <a:lumMod val="75000"/>
                      </a:schemeClr>
                    </a:solidFill>
                  </a:rPr>
                  <a:t>Stories and other texts.</a:t>
                </a:r>
              </a:p>
              <a:p>
                <a:pPr algn="ctr"/>
                <a:r>
                  <a:rPr lang="en-US" sz="2800" b="1" dirty="0" smtClean="0">
                    <a:ln/>
                  </a:rPr>
                  <a:t>    1.7.1 read short paragraphs, dialogues and simple</a:t>
                </a:r>
              </a:p>
              <a:p>
                <a:pPr algn="ctr"/>
                <a:r>
                  <a:rPr lang="en-US" sz="2800" b="1" dirty="0" smtClean="0">
                    <a:ln/>
                  </a:rPr>
                  <a:t> letters.</a:t>
                </a:r>
              </a:p>
              <a:p>
                <a:pPr algn="ctr"/>
                <a:r>
                  <a:rPr lang="en-US" sz="2800" b="1" dirty="0" smtClean="0">
                    <a:ln/>
                  </a:rPr>
                  <a:t> </a:t>
                </a:r>
                <a:r>
                  <a:rPr lang="en-US" sz="2800" b="1" dirty="0" smtClean="0">
                    <a:ln/>
                    <a:solidFill>
                      <a:schemeClr val="accent3">
                        <a:lumMod val="75000"/>
                      </a:schemeClr>
                    </a:solidFill>
                  </a:rPr>
                  <a:t>5.1.2 read with knowing the parts of a personal </a:t>
                </a:r>
              </a:p>
              <a:p>
                <a:pPr algn="ctr"/>
                <a:r>
                  <a:rPr lang="en-US" sz="2800" b="1" dirty="0" smtClean="0">
                    <a:ln/>
                    <a:solidFill>
                      <a:schemeClr val="accent3">
                        <a:lumMod val="75000"/>
                      </a:schemeClr>
                    </a:solidFill>
                  </a:rPr>
                  <a:t>letter.</a:t>
                </a:r>
                <a:endParaRPr lang="en-US" sz="2800" b="1" cap="none" spc="0" dirty="0">
                  <a:ln/>
                  <a:solidFill>
                    <a:schemeClr val="accent3">
                      <a:lumMod val="75000"/>
                    </a:schemeClr>
                  </a:solidFill>
                  <a:effectLst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90600" y="4088456"/>
                <a:ext cx="7817374" cy="3613041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28935" y="5464986"/>
              <a:ext cx="461665" cy="85997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vert="vert270"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</a:rPr>
                <a:t>Reading</a:t>
              </a:r>
              <a:endParaRPr lang="en-US" b="1" cap="none" spc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5446" y="166176"/>
            <a:ext cx="2717154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2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Keyword</a:t>
            </a:r>
            <a:endParaRPr lang="en-US" sz="5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1339968"/>
            <a:ext cx="3276600" cy="1974732"/>
            <a:chOff x="187609" y="950901"/>
            <a:chExt cx="3372407" cy="1974732"/>
          </a:xfrm>
        </p:grpSpPr>
        <p:sp>
          <p:nvSpPr>
            <p:cNvPr id="7" name="7-Point Star 6"/>
            <p:cNvSpPr/>
            <p:nvPr/>
          </p:nvSpPr>
          <p:spPr>
            <a:xfrm>
              <a:off x="187609" y="950901"/>
              <a:ext cx="3372407" cy="1974732"/>
            </a:xfrm>
            <a:prstGeom prst="star7">
              <a:avLst/>
            </a:prstGeom>
            <a:solidFill>
              <a:schemeClr val="tx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C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2387" y="1554401"/>
              <a:ext cx="13913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rgbClr val="FFC000"/>
                  </a:solidFill>
                  <a:effectLst/>
                </a:rPr>
                <a:t>Park </a:t>
              </a:r>
              <a:endParaRPr lang="en-US" sz="4400" b="1" cap="none" spc="0" dirty="0">
                <a:ln/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" y="3429422"/>
            <a:ext cx="3276600" cy="1974732"/>
            <a:chOff x="55418" y="3664068"/>
            <a:chExt cx="3657600" cy="1974732"/>
          </a:xfrm>
        </p:grpSpPr>
        <p:sp>
          <p:nvSpPr>
            <p:cNvPr id="13" name="7-Point Star 12"/>
            <p:cNvSpPr/>
            <p:nvPr/>
          </p:nvSpPr>
          <p:spPr>
            <a:xfrm>
              <a:off x="55418" y="3664068"/>
              <a:ext cx="3657600" cy="1974732"/>
            </a:xfrm>
            <a:prstGeom prst="star7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C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6333" y="4235935"/>
              <a:ext cx="271576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/>
                  <a:solidFill>
                    <a:srgbClr val="00B050"/>
                  </a:solidFill>
                  <a:effectLst/>
                </a:rPr>
                <a:t>Together </a:t>
              </a:r>
              <a:endParaRPr lang="en-US" sz="4800" b="1" cap="none" spc="0" dirty="0">
                <a:ln/>
                <a:solidFill>
                  <a:srgbClr val="00B050"/>
                </a:solidFill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24200" y="4076278"/>
            <a:ext cx="3214254" cy="1033272"/>
            <a:chOff x="3048001" y="1780504"/>
            <a:chExt cx="3214254" cy="1033272"/>
          </a:xfrm>
        </p:grpSpPr>
        <p:sp>
          <p:nvSpPr>
            <p:cNvPr id="14" name="Horizontal Scroll 13"/>
            <p:cNvSpPr/>
            <p:nvPr/>
          </p:nvSpPr>
          <p:spPr>
            <a:xfrm>
              <a:off x="3048001" y="1780504"/>
              <a:ext cx="3214254" cy="1033272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38861" y="2028515"/>
              <a:ext cx="237616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/>
                </a:rPr>
                <a:t>With each other. </a:t>
              </a:r>
              <a:endParaRPr lang="en-US" sz="2400" b="1" cap="none" spc="0" dirty="0">
                <a:ln/>
                <a:effectLst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98547" y="1900850"/>
            <a:ext cx="3217973" cy="1033272"/>
            <a:chOff x="3048001" y="1780504"/>
            <a:chExt cx="3217973" cy="10332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Horizontal Scroll 19"/>
            <p:cNvSpPr/>
            <p:nvPr/>
          </p:nvSpPr>
          <p:spPr>
            <a:xfrm>
              <a:off x="3048001" y="1780504"/>
              <a:ext cx="3214254" cy="1033272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48160" y="2027435"/>
              <a:ext cx="3017814" cy="52322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/>
                </a:rPr>
                <a:t>Recreation ground </a:t>
              </a:r>
              <a:endParaRPr lang="en-US" sz="2800" b="1" cap="none" spc="0" dirty="0">
                <a:ln/>
                <a:effectLst/>
              </a:endParaRPr>
            </a:p>
          </p:txBody>
        </p:sp>
      </p:grpSp>
      <p:cxnSp>
        <p:nvCxnSpPr>
          <p:cNvPr id="27" name="Elbow Connector 26"/>
          <p:cNvCxnSpPr/>
          <p:nvPr/>
        </p:nvCxnSpPr>
        <p:spPr>
          <a:xfrm>
            <a:off x="5562600" y="2807332"/>
            <a:ext cx="1147302" cy="33106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5795502" y="4972076"/>
            <a:ext cx="1040053" cy="24652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2400" y="166176"/>
            <a:ext cx="8906548" cy="599955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58" y="1660583"/>
            <a:ext cx="2197141" cy="16211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19" y="3605967"/>
            <a:ext cx="1887217" cy="23599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2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0573" y="2831813"/>
            <a:ext cx="7989751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1">
                    <a:lumMod val="85000"/>
                  </a:schemeClr>
                </a:solidFill>
              </a:rPr>
              <a:t>Lets look ,read &amp; try to understand the letter..</a:t>
            </a:r>
            <a:endParaRPr lang="en-US" sz="3200" b="1" cap="none" spc="0" dirty="0">
              <a:ln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228600"/>
            <a:ext cx="8686800" cy="5791200"/>
            <a:chOff x="228600" y="228600"/>
            <a:chExt cx="8686800" cy="579120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28600"/>
              <a:ext cx="8686800" cy="5791200"/>
              <a:chOff x="228600" y="228600"/>
              <a:chExt cx="8686800" cy="57912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68069" y="1519510"/>
                <a:ext cx="195758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dirty="0" smtClean="0">
                    <a:ln/>
                  </a:rPr>
                  <a:t>Dear Ismail,</a:t>
                </a:r>
                <a:endParaRPr lang="en-US" sz="2800" b="1" cap="none" spc="0" dirty="0">
                  <a:ln/>
                  <a:effectLst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965795" y="1000780"/>
                <a:ext cx="246413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dirty="0" smtClean="0">
                    <a:ln/>
                  </a:rPr>
                  <a:t>26</a:t>
                </a:r>
                <a:r>
                  <a:rPr lang="en-US" sz="2800" b="1" baseline="30000" dirty="0" smtClean="0">
                    <a:ln/>
                  </a:rPr>
                  <a:t>th</a:t>
                </a:r>
                <a:r>
                  <a:rPr lang="en-US" sz="2800" b="1" dirty="0" smtClean="0">
                    <a:ln/>
                  </a:rPr>
                  <a:t> April, 2016</a:t>
                </a:r>
                <a:endParaRPr lang="en-US" sz="2800" b="1" cap="none" spc="0" dirty="0">
                  <a:ln/>
                  <a:effectLst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28600" y="228600"/>
                <a:ext cx="8686800" cy="5791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68069" y="2129096"/>
                <a:ext cx="844256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Sumon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my new friend at school. He is from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Bogura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Everyday 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after school we play in the park. We play cricket together on the</a:t>
                </a:r>
              </a:p>
              <a:p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weekends.He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can run very fast!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Sumonn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has a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sister.Her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name is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Mira. 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How are you? Write soon!  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48470" y="4598409"/>
                <a:ext cx="192546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dirty="0" smtClean="0">
                    <a:ln/>
                  </a:rPr>
                  <a:t>Your friend,</a:t>
                </a:r>
                <a:endParaRPr lang="en-US" sz="2800" b="1" cap="none" spc="0" dirty="0">
                  <a:ln/>
                  <a:effectLst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97863" y="5032394"/>
                <a:ext cx="100886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dirty="0" err="1" smtClean="0">
                    <a:ln/>
                  </a:rPr>
                  <a:t>Kajol</a:t>
                </a:r>
                <a:r>
                  <a:rPr lang="en-US" sz="2800" b="1" dirty="0" smtClean="0">
                    <a:ln/>
                  </a:rPr>
                  <a:t> </a:t>
                </a:r>
                <a:endParaRPr lang="en-US" sz="2800" b="1" cap="none" spc="0" dirty="0">
                  <a:ln/>
                  <a:effectLst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67" r="6477" b="21127"/>
            <a:stretch/>
          </p:blipFill>
          <p:spPr>
            <a:xfrm>
              <a:off x="8227512" y="278724"/>
              <a:ext cx="632469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4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9556" y="206930"/>
            <a:ext cx="8704888" cy="5812870"/>
            <a:chOff x="210512" y="206930"/>
            <a:chExt cx="8704888" cy="58128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12" y="206930"/>
              <a:ext cx="4572000" cy="58128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45" t="1928" r="2352"/>
            <a:stretch/>
          </p:blipFill>
          <p:spPr>
            <a:xfrm>
              <a:off x="4782512" y="206930"/>
              <a:ext cx="4132888" cy="58128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10512" y="206930"/>
              <a:ext cx="8704888" cy="581287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21768" y="762000"/>
            <a:ext cx="455990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</a:rPr>
              <a:t>A personal letter has 5 parts. </a:t>
            </a:r>
            <a:endParaRPr lang="en-US" sz="2800" b="1" cap="none" spc="0" dirty="0">
              <a:ln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9039" y="1538614"/>
            <a:ext cx="375263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50"/>
                </a:solidFill>
              </a:rPr>
              <a:t>1. Heading (Date)  </a:t>
            </a:r>
            <a:endParaRPr lang="en-US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9039" y="2288136"/>
            <a:ext cx="375263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2. Greeting. </a:t>
            </a:r>
            <a:endParaRPr lang="en-U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29039" y="2978616"/>
            <a:ext cx="375263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3. Body. </a:t>
            </a:r>
            <a:endParaRPr lang="en-US" sz="2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9040" y="3726819"/>
            <a:ext cx="37526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D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7030A0"/>
                </a:solidFill>
              </a:rPr>
              <a:t>4. Closing. </a:t>
            </a:r>
            <a:endParaRPr lang="en-US" sz="28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9040" y="4407529"/>
            <a:ext cx="37526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CC0099"/>
                </a:solidFill>
              </a:rPr>
              <a:t>5. Signature (name). </a:t>
            </a:r>
            <a:endParaRPr lang="en-US" sz="2800" b="1" cap="none" spc="0" dirty="0">
              <a:ln/>
              <a:solidFill>
                <a:srgbClr val="CC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39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28600"/>
            <a:ext cx="8686800" cy="5791200"/>
            <a:chOff x="228600" y="228600"/>
            <a:chExt cx="8686800" cy="5791200"/>
          </a:xfrm>
        </p:grpSpPr>
        <p:sp>
          <p:nvSpPr>
            <p:cNvPr id="2" name="Rectangle 1"/>
            <p:cNvSpPr/>
            <p:nvPr/>
          </p:nvSpPr>
          <p:spPr>
            <a:xfrm>
              <a:off x="468069" y="1519510"/>
              <a:ext cx="195758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/>
                </a:rPr>
                <a:t>Dear Ismail,</a:t>
              </a:r>
              <a:endParaRPr lang="en-US" sz="2800" b="1" cap="none" spc="0" dirty="0">
                <a:ln/>
                <a:effectLst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988557" y="1141690"/>
              <a:ext cx="246413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/>
                </a:rPr>
                <a:t>26</a:t>
              </a:r>
              <a:r>
                <a:rPr lang="en-US" sz="2800" b="1" baseline="30000" dirty="0" smtClean="0">
                  <a:ln/>
                </a:rPr>
                <a:t>th</a:t>
              </a:r>
              <a:r>
                <a:rPr lang="en-US" sz="2800" b="1" dirty="0" smtClean="0">
                  <a:ln/>
                </a:rPr>
                <a:t> April, 2016</a:t>
              </a:r>
              <a:endParaRPr lang="en-US" sz="2800" b="1" cap="none" spc="0" dirty="0">
                <a:ln/>
                <a:effectLst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228600"/>
              <a:ext cx="8686800" cy="579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8069" y="2129096"/>
              <a:ext cx="84425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Sumon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is my new friend at school. He is from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Bogura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Everyday </a:t>
              </a:r>
            </a:p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after school we play in the park. We play cricket together on the</a:t>
              </a:r>
            </a:p>
            <a:p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weekends.He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can run very fast!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Sumon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has a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sister.Her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name is</a:t>
              </a:r>
            </a:p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Mira. </a:t>
              </a:r>
            </a:p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 are you? Write soon! 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29293" y="4793884"/>
              <a:ext cx="192546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/>
                </a:rPr>
                <a:t>Your friend,</a:t>
              </a:r>
              <a:endParaRPr lang="en-US" sz="2800" b="1" cap="none" spc="0" dirty="0">
                <a:ln/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20625" y="5303064"/>
              <a:ext cx="100886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 smtClean="0">
                  <a:ln/>
                </a:rPr>
                <a:t>Kajol</a:t>
              </a:r>
              <a:r>
                <a:rPr lang="en-US" sz="2800" b="1" dirty="0" smtClean="0">
                  <a:ln/>
                </a:rPr>
                <a:t> </a:t>
              </a:r>
              <a:endParaRPr lang="en-US" sz="2800" b="1" cap="none" spc="0" dirty="0">
                <a:ln/>
                <a:effectLst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735" y="2512481"/>
            <a:ext cx="79265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B050"/>
                </a:solidFill>
              </a:rPr>
              <a:t>Lets look the letter again and </a:t>
            </a:r>
          </a:p>
          <a:p>
            <a:pPr algn="ctr"/>
            <a:r>
              <a:rPr lang="en-US" sz="3200" b="1" dirty="0" smtClean="0">
                <a:ln/>
                <a:solidFill>
                  <a:srgbClr val="00B050"/>
                </a:solidFill>
              </a:rPr>
              <a:t>try to identify these five parts from the letter.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13316" y="1473265"/>
            <a:ext cx="2277484" cy="612648"/>
          </a:xfrm>
          <a:prstGeom prst="wedgeEllipseCallout">
            <a:avLst>
              <a:gd name="adj1" fmla="val 38560"/>
              <a:gd name="adj2" fmla="val -13424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13215" y="394018"/>
            <a:ext cx="155517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50"/>
                </a:solidFill>
              </a:rPr>
              <a:t>Greeting </a:t>
            </a:r>
            <a:endParaRPr lang="en-US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840886" y="1067878"/>
            <a:ext cx="2759478" cy="612648"/>
          </a:xfrm>
          <a:prstGeom prst="wedgeEllipseCallout">
            <a:avLst>
              <a:gd name="adj1" fmla="val 20988"/>
              <a:gd name="adj2" fmla="val -9127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62141" y="291309"/>
            <a:ext cx="228031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50"/>
                </a:solidFill>
              </a:rPr>
              <a:t>Heading/Date  </a:t>
            </a:r>
            <a:endParaRPr lang="en-US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468069" y="2129096"/>
            <a:ext cx="8294931" cy="1938992"/>
          </a:xfrm>
          <a:prstGeom prst="wedgeRectCallout">
            <a:avLst>
              <a:gd name="adj1" fmla="val -39205"/>
              <a:gd name="adj2" fmla="val 739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21365" y="5382655"/>
            <a:ext cx="276293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50"/>
                </a:solidFill>
              </a:rPr>
              <a:t>Signature/name  </a:t>
            </a:r>
            <a:endParaRPr lang="en-US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7373" y="4143460"/>
            <a:ext cx="133081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50"/>
                </a:solidFill>
              </a:rPr>
              <a:t>Closing </a:t>
            </a:r>
            <a:endParaRPr lang="en-US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7514" y="4557861"/>
            <a:ext cx="102303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B050"/>
                </a:solidFill>
              </a:rPr>
              <a:t>Body </a:t>
            </a:r>
            <a:endParaRPr lang="en-US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5979707" y="5363481"/>
            <a:ext cx="2759478" cy="462803"/>
          </a:xfrm>
          <a:prstGeom prst="wedgeEllipseCallout">
            <a:avLst>
              <a:gd name="adj1" fmla="val -68585"/>
              <a:gd name="adj2" fmla="val 751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>
            <a:off x="5549674" y="4817636"/>
            <a:ext cx="2759478" cy="452615"/>
          </a:xfrm>
          <a:prstGeom prst="wedgeEllipseCallout">
            <a:avLst>
              <a:gd name="adj1" fmla="val 30120"/>
              <a:gd name="adj2" fmla="val -898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345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Mollika</cp:lastModifiedBy>
  <cp:revision>225</cp:revision>
  <dcterms:created xsi:type="dcterms:W3CDTF">2006-08-16T00:00:00Z</dcterms:created>
  <dcterms:modified xsi:type="dcterms:W3CDTF">2019-11-03T17:19:47Z</dcterms:modified>
</cp:coreProperties>
</file>