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5" r:id="rId15"/>
    <p:sldId id="267" r:id="rId16"/>
    <p:sldId id="268" r:id="rId17"/>
    <p:sldId id="269" r:id="rId18"/>
    <p:sldId id="270" r:id="rId19"/>
    <p:sldId id="271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" y="228600"/>
            <a:ext cx="2514600" cy="64008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স্বা</a:t>
            </a:r>
            <a:endParaRPr lang="en-US" sz="115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11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</a:t>
            </a:r>
          </a:p>
          <a:p>
            <a:pPr algn="ctr"/>
            <a:r>
              <a:rPr lang="en-US" sz="11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</a:t>
            </a:r>
          </a:p>
          <a:p>
            <a:pPr algn="ctr"/>
            <a:r>
              <a:rPr lang="en-US" sz="11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</a:t>
            </a:r>
            <a:endParaRPr lang="en-US" sz="115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ndexn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228600"/>
            <a:ext cx="5943600" cy="6400800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1" y="228600"/>
            <a:ext cx="3124200" cy="1143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সরব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859340"/>
            <a:ext cx="8458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এমনি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করিয়া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প্রাণ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খুলিয়া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ইহাদের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সহিত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মিশিতেন,ইহাদের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সুখ-দুঃখের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করিয়া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ভাগী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হইতেন,ইহাদিগকে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বুকের</a:t>
            </a:r>
            <a:endParaRPr lang="en-US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রক্ত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দিয়া,তাহারা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খাইতে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পাইল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বলিয়া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নিজেও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তাহাদের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সঙ্গে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উপবাস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করিয়া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ইহাদিগকে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নিতান্ত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আপনার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করিয়া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তুলিতেন,তাহা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হইলে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আজ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তাঁহাকে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মানিত?কে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তাঁহার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কথায়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কর্ণপাত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করিত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তাঁহার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ইঙ্গিতে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করিয়া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বুক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বাড়াইয়া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মরিতে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পারিত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514600" y="228600"/>
            <a:ext cx="3891518" cy="116958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শিখি</a:t>
            </a:r>
            <a:endParaRPr lang="en-US" sz="44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1768" y="1800447"/>
            <a:ext cx="2033857" cy="116958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বোধন-বাঁশি</a:t>
            </a:r>
            <a:endParaRPr lang="en-US" sz="32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7844" y="5312735"/>
            <a:ext cx="1648562" cy="116958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দৈন্য</a:t>
            </a:r>
            <a:endParaRPr lang="en-US" sz="36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48400" y="4648200"/>
            <a:ext cx="1648562" cy="1169581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দারিদ্র্য</a:t>
            </a:r>
            <a:endParaRPr lang="en-US" sz="32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96000" y="1905000"/>
            <a:ext cx="2861296" cy="1169581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বোধ</a:t>
            </a:r>
            <a:r>
              <a:rPr lang="en-US" sz="32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জাগিয়ে</a:t>
            </a:r>
            <a:r>
              <a:rPr lang="en-US" sz="32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তোলার</a:t>
            </a:r>
            <a:r>
              <a:rPr lang="en-US" sz="32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বাঁশি</a:t>
            </a:r>
            <a:endParaRPr lang="en-US" sz="32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5" descr="D:\AMAR ALL PICTURE\AMAR All PICTURE\Man Other\bh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4427220"/>
            <a:ext cx="3166427" cy="2125980"/>
          </a:xfrm>
          <a:prstGeom prst="rect">
            <a:avLst/>
          </a:prstGeom>
          <a:noFill/>
        </p:spPr>
      </p:pic>
      <p:pic>
        <p:nvPicPr>
          <p:cNvPr id="14" name="Picture 7" descr="D:\AMAR ALL PICTURE\AMAR All PICTURE\Man Work\e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1" y="1524000"/>
            <a:ext cx="3200399" cy="26060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143000"/>
            <a:ext cx="2438400" cy="269158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6601" y="1143000"/>
            <a:ext cx="2590800" cy="27093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72200" y="1143000"/>
            <a:ext cx="2362200" cy="27057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4038600"/>
            <a:ext cx="3810000" cy="24900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8200" y="4038600"/>
            <a:ext cx="3938952" cy="249001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47800" y="228600"/>
            <a:ext cx="6033979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44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4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4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4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AU" sz="4400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6600" y="3581400"/>
            <a:ext cx="2595206" cy="272547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76800" y="381000"/>
            <a:ext cx="4028390" cy="29983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8851" y="414672"/>
            <a:ext cx="3965944" cy="29381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3657600"/>
            <a:ext cx="2493211" cy="26455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72200" y="3657600"/>
            <a:ext cx="2543262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152400"/>
            <a:ext cx="3616568" cy="11079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AU" sz="6600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46299" y="1481573"/>
            <a:ext cx="7664302" cy="95410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en-AU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কাজী</a:t>
            </a:r>
            <a:r>
              <a:rPr lang="en-AU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নজরুল</a:t>
            </a:r>
            <a:r>
              <a:rPr lang="en-AU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bn-BD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গ্রহন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্ক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)১৮৮৮খ) ১৮৯৮ গ) ১৮৯৯ ঘ) ১৮৯৭ </a:t>
            </a:r>
            <a:endParaRPr lang="bn-BD" sz="28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0475" y="2593091"/>
            <a:ext cx="7726325" cy="95410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কাজী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নজ্রুল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বিদ্রোহী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খ)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প্রেমের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গ)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সাম্যর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কবিঘ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চরন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endParaRPr lang="bn-BD" sz="28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0475" y="3741377"/>
            <a:ext cx="7650125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2800" dirty="0" err="1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চন্ডাল</a:t>
            </a:r>
            <a:r>
              <a:rPr lang="en-US" sz="28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28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28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2800" dirty="0" err="1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চাষা</a:t>
            </a:r>
            <a:r>
              <a:rPr lang="en-US" sz="28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খ)</a:t>
            </a:r>
            <a:r>
              <a:rPr lang="en-US" sz="2800" dirty="0" err="1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চাড়াল</a:t>
            </a:r>
            <a:r>
              <a:rPr lang="en-US" sz="28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গ)</a:t>
            </a:r>
            <a:r>
              <a:rPr lang="en-US" sz="2800" dirty="0" err="1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জেলে</a:t>
            </a:r>
            <a:r>
              <a:rPr lang="en-US" sz="28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ঘ) </a:t>
            </a:r>
            <a:r>
              <a:rPr lang="en-US" sz="2800" dirty="0" err="1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endParaRPr lang="en-AU" sz="2800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3005" y="5006933"/>
            <a:ext cx="7531395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AU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কাজী</a:t>
            </a:r>
            <a:r>
              <a:rPr lang="en-AU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নজরুল</a:t>
            </a:r>
            <a:r>
              <a:rPr lang="en-AU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AU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AU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নিশ্বাস</a:t>
            </a:r>
            <a:r>
              <a:rPr lang="en-AU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ত্যাগ</a:t>
            </a:r>
            <a:r>
              <a:rPr lang="en-AU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AU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AU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AU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AU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১৯৭৫ খ) ১৯৭৮ গ) ১৯৭২ ঘ)১৯৭৬</a:t>
            </a:r>
            <a:endParaRPr lang="en-AU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304800"/>
            <a:ext cx="28194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8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2228672"/>
            <a:ext cx="86868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আজ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আমদের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এত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অধঃপতনের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কাজী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নজরুল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বয়সে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বাকশক্তি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হারান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কাদের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অত্যাচারে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ছোটলোকেরা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পদ-গৌরবের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অহংকার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কাদের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উপেক্ষা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চলেছি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৬।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ভদ্র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সমাজের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সবচেয়ে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ত্রুটি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304800"/>
            <a:ext cx="5099539" cy="11079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6600" dirty="0" err="1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AU" sz="66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6600" dirty="0" err="1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AU" sz="6600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2590800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000" dirty="0" err="1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4000" dirty="0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ভালবাসা</a:t>
            </a:r>
            <a:r>
              <a:rPr lang="en-US" sz="4000" dirty="0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পাওয়ার</a:t>
            </a:r>
            <a:r>
              <a:rPr lang="en-US" sz="4000" dirty="0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000" dirty="0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4000" dirty="0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000" dirty="0" err="1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উচি</a:t>
            </a:r>
            <a:r>
              <a:rPr lang="en-US" sz="4000" dirty="0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4000" dirty="0" err="1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4000" dirty="0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4000" dirty="0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পোস্টারে</a:t>
            </a:r>
            <a:r>
              <a:rPr lang="en-US" sz="4000" dirty="0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000" dirty="0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4000" dirty="0" smtClean="0">
              <a:ln w="0"/>
              <a:solidFill>
                <a:schemeClr val="tx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6106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   এ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প্রবন্ধের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endParaRPr lang="en-US" sz="2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কাজী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নজরুল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ইসলামের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‘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যুগবাণী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’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নামক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প্রবন্ধ-গ্রন্থের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রচনা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উপেক্ষিত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শক্তির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ঊদ্বোধন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প্রবন্ধে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কাজী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নজরুল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ইসলামের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সাম্যবাদী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মানসিকতার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ফুটে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উঠেছে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গণতন্ত্র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প্রতিষ্টা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তথা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সার্বিক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উন্নয়নের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ছোট-বড়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উঁচু-নিচু,জাতি,ধর্ম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নির্বিশেষ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সবার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প্রচেষ্টা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শতভাগ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প্রয়োজন।বিশেষ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এদেশের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খেটে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খাওয়া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যারা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মাথার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ঘাম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পায়ে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ফেলে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দেশ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জাতির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উন্নতির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নিরালস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শ্রম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যাচ্ছে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শক্তিকেই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উদ্বোধনের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প্রয়োজনতা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অনুভব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করছেন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কবির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 ‘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দুঃখ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দৈন্য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লজ্জা,কিসের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ক্লেশ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!’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দুঃখ,কষ্ট,লজ্জা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দেখিয়ে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তাদেরকে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খাটো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সুযোগ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উপরে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সভ্যতার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দশ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আনা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নির্ভর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করিতেছ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533400"/>
            <a:ext cx="4827182" cy="92333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</a:t>
            </a:r>
            <a:r>
              <a:rPr lang="bn-BD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কাজ-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3105835"/>
            <a:ext cx="8001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ভিত্তি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মানবতার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প্রতিষ্টা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হয়;বলে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1371600" cy="6400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3" name="Picture 2" descr="beautiful-red-n-white-flowers-wallpaper2560-x-1600-366-kb-jpeg-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28600"/>
            <a:ext cx="5715000" cy="63246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00" y="228600"/>
            <a:ext cx="1295400" cy="6400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</a:t>
            </a:r>
          </a:p>
          <a:p>
            <a:pPr algn="ctr"/>
            <a:r>
              <a:rPr lang="en-US" sz="115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ন্য</a:t>
            </a:r>
            <a:endParaRPr lang="en-US" sz="115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115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</a:t>
            </a:r>
            <a:endParaRPr lang="en-US" sz="115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115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lang="en-US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14800" y="1864816"/>
            <a:ext cx="4572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4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শহিদুল</a:t>
            </a:r>
            <a:r>
              <a:rPr lang="en-US" sz="44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endParaRPr lang="en-US" sz="4400" b="1" dirty="0" smtClean="0">
              <a:solidFill>
                <a:srgbClr val="0066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44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- </a:t>
            </a:r>
            <a:r>
              <a:rPr lang="en-US" sz="44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endParaRPr lang="en-US" sz="3200" b="1" dirty="0" smtClean="0">
              <a:solidFill>
                <a:srgbClr val="0066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600" b="1" dirty="0" smtClean="0">
              <a:latin typeface="ABC-DhakaSoft-Normal" pitchFamily="2" charset="0"/>
            </a:endParaRP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নুনিয়া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ইসলামীয়া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ফাজিল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মাদ্রাসা</a:t>
            </a:r>
            <a:endParaRPr lang="en-US" sz="32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আয়নাতলী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শাহরাস্তি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endParaRPr lang="en-US" sz="24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মোবাইল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– 01834-959-009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2133600"/>
            <a:ext cx="3657600" cy="42672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057400" y="228600"/>
            <a:ext cx="4572000" cy="12192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90800" y="718458"/>
            <a:ext cx="4444482" cy="596959"/>
          </a:xfrm>
          <a:prstGeom prst="rect">
            <a:avLst/>
          </a:prstGeom>
          <a:noFill/>
        </p:spPr>
        <p:txBody>
          <a:bodyPr wrap="none">
            <a:prstTxWarp prst="textDeflate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 err="1">
                <a:ln/>
                <a:solidFill>
                  <a:srgbClr val="00CC00"/>
                </a:solidFill>
                <a:latin typeface="SutonnyMJ" pitchFamily="2" charset="0"/>
                <a:cs typeface="SutonnyMJ" pitchFamily="2" charset="0"/>
              </a:rPr>
              <a:t>পাঠ</a:t>
            </a:r>
            <a:r>
              <a:rPr lang="en-US" sz="5400" b="1" dirty="0">
                <a:ln/>
                <a:solidFill>
                  <a:srgbClr val="00CC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>
                <a:ln/>
                <a:solidFill>
                  <a:srgbClr val="00CC00"/>
                </a:solidFill>
                <a:latin typeface="SutonnyMJ" pitchFamily="2" charset="0"/>
                <a:cs typeface="SutonnyMJ" pitchFamily="2" charset="0"/>
              </a:rPr>
              <a:t>পরিচিতিঃ</a:t>
            </a:r>
            <a:endParaRPr lang="en-US" sz="5400" b="1" dirty="0">
              <a:ln/>
              <a:solidFill>
                <a:srgbClr val="00CC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38400" y="266700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শ্রেণীঃ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IN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নবম--দ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শম</a:t>
            </a:r>
            <a:endParaRPr lang="as-IN" sz="2400" b="1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defRPr/>
            </a:pP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বিষয়ঃ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বাংলা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১ম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পত্র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2400" b="1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defRPr/>
            </a:pP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সময়ঃ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IN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৫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0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মিনিট</a:t>
            </a:r>
            <a:endParaRPr lang="en-US" sz="2400" b="1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defRPr/>
            </a:pP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শ্রেণীঃ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IN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IN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নবম--দ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শম</a:t>
            </a:r>
            <a:endParaRPr lang="as-IN" sz="2400" b="1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defRPr/>
            </a:pPr>
            <a:endParaRPr lang="en-US" sz="2400" b="1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0" y="3124200"/>
            <a:ext cx="2184237" cy="282826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29000" y="3200400"/>
            <a:ext cx="2006793" cy="27518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0" y="838200"/>
            <a:ext cx="3385088" cy="1981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838200"/>
            <a:ext cx="3854839" cy="19900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3200400"/>
            <a:ext cx="2304506" cy="263267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4000" y="152400"/>
            <a:ext cx="6553200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AU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</a:t>
            </a:r>
            <a:r>
              <a:rPr lang="en-AU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en-AU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AU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AU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ো। </a:t>
            </a:r>
            <a:r>
              <a:rPr lang="en-AU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</a:t>
            </a:r>
            <a:r>
              <a:rPr lang="en-AU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 </a:t>
            </a:r>
            <a:r>
              <a:rPr lang="en-AU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বুঝত</a:t>
            </a:r>
            <a:r>
              <a:rPr lang="en-AU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AU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পারছ</a:t>
            </a:r>
            <a:r>
              <a:rPr lang="en-AU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 কী?</a:t>
            </a:r>
            <a:endParaRPr lang="en-AU" sz="2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5934670"/>
            <a:ext cx="8610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এবার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বলো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ছবিগুলি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এরা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0" y="1066800"/>
            <a:ext cx="2514600" cy="200224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0400" y="1066800"/>
            <a:ext cx="2590800" cy="2133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1066800"/>
            <a:ext cx="2514600" cy="2133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8856" y="3827722"/>
            <a:ext cx="4270744" cy="18110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9200" y="3827721"/>
            <a:ext cx="3581400" cy="188727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05000" y="112053"/>
            <a:ext cx="5800059" cy="584775"/>
          </a:xfrm>
          <a:prstGeom prst="rect">
            <a:avLst/>
          </a:prstGeom>
          <a:solidFill>
            <a:srgbClr val="17E96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এবার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আরও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দেখবো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AU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0" y="60960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এবার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বলো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মানুষগুলি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endParaRPr lang="en-US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5181601"/>
            <a:ext cx="3886200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“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উপেক্ষিত শক্তির উদ্বোধন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”</a:t>
            </a:r>
            <a:endParaRPr lang="bn-BD" sz="3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 flipV="1">
            <a:off x="2362200" y="1371600"/>
            <a:ext cx="4297890" cy="32535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44675" y="304800"/>
            <a:ext cx="30989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কাজী নজরুল ইসলা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মের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1400" y="685800"/>
            <a:ext cx="14782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bn-BD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2274838"/>
            <a:ext cx="8229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লেখক পরিচিতি 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সাহিত্যকর্ম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 বলতে পারবে।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অজানা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ব্দের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করতে পারবে।</a:t>
            </a:r>
            <a:endParaRPr lang="en-US" sz="2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উপেক্ষিত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শক্তির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উদ্বোধনের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প্রয়োজনীয়তা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2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সমাজে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অবহেলিত বা উপেক্ষি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তের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শক্তি সম্পর্কে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মেহনতী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অবহেলার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পরিণতি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AU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4193955" y="0"/>
            <a:ext cx="2892645" cy="990600"/>
          </a:xfrm>
          <a:prstGeom prst="wave">
            <a:avLst/>
          </a:prstGeom>
          <a:solidFill>
            <a:srgbClr val="00206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কবি পরিচিতি 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4267200" y="4724400"/>
            <a:ext cx="4470400" cy="1655135"/>
          </a:xfrm>
          <a:prstGeom prst="horizontalScroll">
            <a:avLst/>
          </a:prstGeom>
          <a:solidFill>
            <a:schemeClr val="accent5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:-</a:t>
            </a:r>
            <a:r>
              <a:rPr lang="bn-BD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২৪শে মে ১৮৯৯</a:t>
            </a:r>
          </a:p>
          <a:p>
            <a:pPr algn="ctr"/>
            <a:r>
              <a:rPr lang="bn-BD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:-</a:t>
            </a:r>
            <a:r>
              <a:rPr lang="bn-BD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১১ই জৈ্‌ষ্ঠ ১৩০৬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সাল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en-US" sz="1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87424" y="457200"/>
            <a:ext cx="3417776" cy="3434316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রচিত কাব্য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:-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ছায়ানট,অগ্নি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বীণা ,প্রলয়শিখা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বিষের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বাঁশি,চক্রবাক,সিন্ধুহিন্দোল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5867400" y="990600"/>
            <a:ext cx="2590800" cy="3561905"/>
          </a:xfrm>
          <a:prstGeom prst="horizontalScroll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তার রচিত উপন্যাস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:-</a:t>
            </a:r>
            <a:endParaRPr lang="bn-BD" sz="24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ব্যথার দান,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রিক্তের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বেদন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শিউলিমালা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কুহেলিকা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.</a:t>
            </a:r>
            <a:r>
              <a:rPr lang="bn-BD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মৃ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ত্যু</a:t>
            </a:r>
            <a:r>
              <a:rPr lang="bn-BD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ক্ষু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ধা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-127590" y="3794054"/>
            <a:ext cx="4470400" cy="2734337"/>
          </a:xfrm>
          <a:prstGeom prst="verticalScroll">
            <a:avLst/>
          </a:prstGeom>
          <a:solidFill>
            <a:schemeClr val="bg2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 রচিত প্রবন্ধ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:-</a:t>
            </a:r>
            <a:endParaRPr lang="bn-BD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যুগবাণী,দুর্দীনের যাত্রী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রাজবন্দীর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জবানবন্দী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7" name="Picture 2" descr="E:\t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1" y="1600200"/>
            <a:ext cx="1828800" cy="17933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286000"/>
            <a:ext cx="838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2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পতিত,চণ্ডাল,ছোটলোক</a:t>
            </a:r>
            <a:r>
              <a:rPr lang="en-US" sz="32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ভাইদের</a:t>
            </a:r>
            <a:r>
              <a:rPr lang="en-US" sz="32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বুকে</a:t>
            </a:r>
            <a:r>
              <a:rPr lang="en-US" sz="32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করিয়া</a:t>
            </a:r>
            <a:r>
              <a:rPr lang="en-US" sz="32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তাহাদিগকে</a:t>
            </a:r>
            <a:r>
              <a:rPr lang="en-US" sz="32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আপণ</a:t>
            </a:r>
            <a:r>
              <a:rPr lang="en-US" sz="32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করিয়া</a:t>
            </a:r>
            <a:r>
              <a:rPr lang="en-US" sz="32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লইতে</a:t>
            </a:r>
            <a:r>
              <a:rPr lang="en-US" sz="32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US" sz="32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তাহাদেরই</a:t>
            </a:r>
            <a:r>
              <a:rPr lang="en-US" sz="32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মতো</a:t>
            </a:r>
            <a:r>
              <a:rPr lang="en-US" sz="32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দীন</a:t>
            </a:r>
            <a:r>
              <a:rPr lang="en-US" sz="32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বসন</a:t>
            </a:r>
            <a:r>
              <a:rPr lang="en-US" sz="32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পরিয়া,তাহাদের</a:t>
            </a:r>
            <a:r>
              <a:rPr lang="en-US" sz="32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প্রাণে</a:t>
            </a:r>
            <a:r>
              <a:rPr lang="en-US" sz="32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তোমারও</a:t>
            </a:r>
            <a:r>
              <a:rPr lang="en-US" sz="32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প্রাণ</a:t>
            </a:r>
            <a:r>
              <a:rPr lang="en-US" sz="32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সংযোগ</a:t>
            </a:r>
            <a:r>
              <a:rPr lang="en-US" sz="32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করিয়া</a:t>
            </a:r>
            <a:r>
              <a:rPr lang="en-US" sz="32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2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শিরে</a:t>
            </a:r>
            <a:r>
              <a:rPr lang="en-US" sz="32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2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সম্মুখে</a:t>
            </a:r>
            <a:r>
              <a:rPr lang="en-US" sz="32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আসিয়া</a:t>
            </a:r>
            <a:r>
              <a:rPr lang="en-US" sz="32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দাঁড়াও,দেখিবে</a:t>
            </a:r>
            <a:r>
              <a:rPr lang="en-US" sz="32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বিশ্ব</a:t>
            </a:r>
            <a:r>
              <a:rPr lang="en-US" sz="32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তোমাকে</a:t>
            </a:r>
            <a:r>
              <a:rPr lang="en-US" sz="32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নমস্কার</a:t>
            </a:r>
            <a:r>
              <a:rPr lang="en-US" sz="32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করিবে</a:t>
            </a:r>
            <a:r>
              <a:rPr lang="en-US" sz="32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32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এস</a:t>
            </a:r>
            <a:r>
              <a:rPr lang="en-US" sz="32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2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উপেক্ষিত</a:t>
            </a:r>
            <a:r>
              <a:rPr lang="en-US" sz="32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ভাইদের</a:t>
            </a:r>
            <a:r>
              <a:rPr lang="en-US" sz="32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হাত</a:t>
            </a:r>
            <a:r>
              <a:rPr lang="en-US" sz="32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ধরিয়া</a:t>
            </a:r>
            <a:r>
              <a:rPr lang="en-US" sz="32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আজ</a:t>
            </a:r>
            <a:r>
              <a:rPr lang="en-US" sz="32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বোধন-বাঁশিতে</a:t>
            </a:r>
            <a:r>
              <a:rPr lang="en-US" sz="32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সুর</a:t>
            </a:r>
            <a:r>
              <a:rPr lang="en-US" sz="32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দিই</a:t>
            </a:r>
            <a:r>
              <a:rPr lang="en-US" sz="32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3200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19400" y="76200"/>
            <a:ext cx="3253563" cy="176500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4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48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604</Words>
  <Application>Microsoft Office PowerPoint</Application>
  <PresentationFormat>On-screen Show (4:3)</PresentationFormat>
  <Paragraphs>87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Win_7</dc:creator>
  <cp:lastModifiedBy>Win_7</cp:lastModifiedBy>
  <cp:revision>22</cp:revision>
  <dcterms:created xsi:type="dcterms:W3CDTF">2006-08-16T00:00:00Z</dcterms:created>
  <dcterms:modified xsi:type="dcterms:W3CDTF">2019-11-13T15:17:55Z</dcterms:modified>
</cp:coreProperties>
</file>