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wmf" ContentType="image/x-wmf"/>
  <Default Extension="mp3" ContentType="audio/mpeg"/>
  <Default Extension="gif" ContentType="image/gif"/>
  <Default Extension="png" ContentType="image/png"/>
  <Default Extension="jpeg" ContentType="image/jpeg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  <p:clrMru>
    <a:srgbClr val="E7318C"/>
    <a:srgbClr val="FF0066"/>
    <a:srgbClr val="0000CC"/>
    <a:srgbClr val="B0CA7C"/>
    <a:srgbClr val="009900"/>
    <a:srgbClr val="FFFF00"/>
    <a:srgbClr val="CCFF99"/>
    <a:srgbClr val="66FF66"/>
    <a:srgbClr val="181B82"/>
    <a:srgbClr val="2E138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tableStyles" Target="tableStyle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68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1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7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10487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3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10487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2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10487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2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10487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42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10487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4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4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4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104875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5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5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5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5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5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5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104875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5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1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104871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0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61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6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6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104876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6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31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732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3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104873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jpeg"/><Relationship Id="rId3" Type="http://schemas.openxmlformats.org/officeDocument/2006/relationships/audio" Target="../media/media1.wav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audio" Target="../media/media4.wav"/><Relationship Id="rId3" Type="http://schemas.openxmlformats.org/officeDocument/2006/relationships/audio" Target="../media/media3.wav"/><Relationship Id="rId4" Type="http://schemas.openxmlformats.org/officeDocument/2006/relationships/audio" Target="../media/media5.wav"/><Relationship Id="rId5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audio" Target="../media/media7.mp3"/><Relationship Id="rId2" Type="http://schemas.microsoft.com/office/2007/relationships/media" Target="../media/media7.mp3"/><Relationship Id="rId3" Type="http://schemas.openxmlformats.org/officeDocument/2006/relationships/image" Target="../media/image9.png"/><Relationship Id="rId4" Type="http://schemas.openxmlformats.org/officeDocument/2006/relationships/image" Target="../media/image12.jpeg"/><Relationship Id="rId5" Type="http://schemas.openxmlformats.org/officeDocument/2006/relationships/audio" Target="../media/media3.wav"/><Relationship Id="rId6" Type="http://schemas.openxmlformats.org/officeDocument/2006/relationships/audio" Target="../media/media5.wav"/><Relationship Id="rId7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audio" Target="../media/media3.wav"/><Relationship Id="rId3" Type="http://schemas.openxmlformats.org/officeDocument/2006/relationships/audio" Target="../media/media5.wav"/><Relationship Id="rId4" Type="http://schemas.openxmlformats.org/officeDocument/2006/relationships/audio" Target="../media/media1.wav"/><Relationship Id="rId5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audio" Target="../media/media8.mp3"/><Relationship Id="rId2" Type="http://schemas.microsoft.com/office/2007/relationships/media" Target="../media/media8.mp3"/><Relationship Id="rId3" Type="http://schemas.openxmlformats.org/officeDocument/2006/relationships/image" Target="../media/image4.png"/><Relationship Id="rId4" Type="http://schemas.openxmlformats.org/officeDocument/2006/relationships/image" Target="../media/image14.jpeg"/><Relationship Id="rId5" Type="http://schemas.openxmlformats.org/officeDocument/2006/relationships/audio" Target="../media/media3.wav"/><Relationship Id="rId6" Type="http://schemas.openxmlformats.org/officeDocument/2006/relationships/audio" Target="../media/media5.wav"/><Relationship Id="rId7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audio" Target="../media/media3.wav"/><Relationship Id="rId3" Type="http://schemas.openxmlformats.org/officeDocument/2006/relationships/audio" Target="../media/media5.wav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audio" Target="../media/media9.mp3"/><Relationship Id="rId2" Type="http://schemas.microsoft.com/office/2007/relationships/media" Target="../media/media9.mp3"/><Relationship Id="rId3" Type="http://schemas.openxmlformats.org/officeDocument/2006/relationships/image" Target="../media/image9.pn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audio" Target="../media/media3.wav"/><Relationship Id="rId7" Type="http://schemas.openxmlformats.org/officeDocument/2006/relationships/audio" Target="../media/media5.wav"/><Relationship Id="rId8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audio" Target="../media/media3.wav"/><Relationship Id="rId5" Type="http://schemas.openxmlformats.org/officeDocument/2006/relationships/audio" Target="../media/media5.wav"/><Relationship Id="rId6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audio" Target="../media/media3.wav"/><Relationship Id="rId3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audio" Target="../media/media10.mp3"/><Relationship Id="rId3" Type="http://schemas.microsoft.com/office/2007/relationships/media" Target="../media/media10.mp3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audio" Target="../media/media5.wav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audio" Target="../media/media3.wav"/><Relationship Id="rId3" Type="http://schemas.openxmlformats.org/officeDocument/2006/relationships/audio" Target="../media/media5.wav"/><Relationship Id="rId4" Type="http://schemas.openxmlformats.org/officeDocument/2006/relationships/slideLayout" Target="../slideLayouts/slideLayout7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audio" Target="../media/media3.wav"/><Relationship Id="rId5" Type="http://schemas.openxmlformats.org/officeDocument/2006/relationships/slideLayout" Target="../slideLayouts/slideLayout7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image" Target="../media/image29.jpeg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30.gif"/><Relationship Id="rId2" Type="http://schemas.openxmlformats.org/officeDocument/2006/relationships/image" Target="../media/image31.jpeg"/><Relationship Id="rId3" Type="http://schemas.openxmlformats.org/officeDocument/2006/relationships/image" Target="../media/image32.jpeg"/><Relationship Id="rId4" Type="http://schemas.openxmlformats.org/officeDocument/2006/relationships/image" Target="../media/image3.wmf"/><Relationship Id="rId5" Type="http://schemas.openxmlformats.org/officeDocument/2006/relationships/audio" Target="../media/media1.wav"/><Relationship Id="rId6" Type="http://schemas.openxmlformats.org/officeDocument/2006/relationships/audio" Target="../media/media3.wav"/><Relationship Id="rId7" Type="http://schemas.openxmlformats.org/officeDocument/2006/relationships/audio" Target="../media/media11.wav"/><Relationship Id="rId8" Type="http://schemas.openxmlformats.org/officeDocument/2006/relationships/slideLayout" Target="../slideLayouts/slideLayout7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1.gif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audio" Target="../media/media2.mp3"/><Relationship Id="rId2" Type="http://schemas.microsoft.com/office/2007/relationships/media" Target="../media/media2.mp3"/><Relationship Id="rId3" Type="http://schemas.openxmlformats.org/officeDocument/2006/relationships/image" Target="../media/image4.png"/><Relationship Id="rId4" Type="http://schemas.openxmlformats.org/officeDocument/2006/relationships/image" Target="../media/image3.wmf"/><Relationship Id="rId5" Type="http://schemas.openxmlformats.org/officeDocument/2006/relationships/audio" Target="../media/media3.wav"/><Relationship Id="rId6" Type="http://schemas.openxmlformats.org/officeDocument/2006/relationships/audio" Target="../media/media4.wav"/><Relationship Id="rId7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audio" Target="../media/media3.wav"/><Relationship Id="rId3" Type="http://schemas.openxmlformats.org/officeDocument/2006/relationships/audio" Target="../media/media1.wav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audio" Target="../media/media3.wav"/><Relationship Id="rId5" Type="http://schemas.openxmlformats.org/officeDocument/2006/relationships/audio" Target="../media/media4.wav"/><Relationship Id="rId6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audio" Target="../media/media3.wav"/><Relationship Id="rId3" Type="http://schemas.openxmlformats.org/officeDocument/2006/relationships/audio" Target="../media/media5.wav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audio" Target="../media/media6.mp3"/><Relationship Id="rId2" Type="http://schemas.microsoft.com/office/2007/relationships/media" Target="../media/media6.mp3"/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audio" Target="../media/media3.wav"/><Relationship Id="rId6" Type="http://schemas.openxmlformats.org/officeDocument/2006/relationships/audio" Target="../media/media5.wav"/><Relationship Id="rId7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00B050"/>
          </a:fgClr>
          <a:bgClr>
            <a:schemeClr val="bg1"/>
          </a:bgClr>
        </a:pattFill>
      </p:bgPr>
    </p:bg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76200" y="6356815"/>
            <a:ext cx="8877300" cy="424985"/>
          </a:xfrm>
          <a:prstGeom prst="rect"/>
          <a:noFill/>
        </p:spPr>
      </p:pic>
      <p:pic>
        <p:nvPicPr>
          <p:cNvPr id="2097153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 rot="16200000">
            <a:off x="5673957" y="3197458"/>
            <a:ext cx="6515101" cy="424985"/>
          </a:xfrm>
          <a:prstGeom prst="rect"/>
          <a:noFill/>
          <a:ln>
            <a:noFill/>
          </a:ln>
        </p:spPr>
      </p:pic>
      <p:pic>
        <p:nvPicPr>
          <p:cNvPr id="2097154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 rot="16200000">
            <a:off x="-2968857" y="3197458"/>
            <a:ext cx="6515101" cy="424985"/>
          </a:xfrm>
          <a:prstGeom prst="rect"/>
          <a:noFill/>
          <a:ln>
            <a:noFill/>
          </a:ln>
        </p:spPr>
      </p:pic>
      <p:pic>
        <p:nvPicPr>
          <p:cNvPr id="2097155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90500" y="76200"/>
            <a:ext cx="8877300" cy="762000"/>
          </a:xfrm>
          <a:prstGeom prst="rect"/>
          <a:noFill/>
        </p:spPr>
      </p:pic>
      <p:pic>
        <p:nvPicPr>
          <p:cNvPr id="2097156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6719352" y="4731720"/>
            <a:ext cx="2119848" cy="1592880"/>
          </a:xfrm>
          <a:prstGeom prst="ellipse"/>
          <a:ln>
            <a:noFill/>
          </a:ln>
          <a:effectLst>
            <a:softEdge rad="112500"/>
          </a:effectLst>
        </p:spPr>
      </p:pic>
      <p:sp>
        <p:nvSpPr>
          <p:cNvPr id="1048584" name="Rectangle 1"/>
          <p:cNvSpPr/>
          <p:nvPr/>
        </p:nvSpPr>
        <p:spPr>
          <a:xfrm>
            <a:off x="2923104" y="2667000"/>
            <a:ext cx="817879" cy="13995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pPr algn="ctr"/>
            <a:r>
              <a:rPr b="1" dirty="0" sz="8800" lang="en-US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</a:rPr>
              <a:t>E</a:t>
            </a:r>
            <a:endParaRPr b="1" cap="none" dirty="0" sz="8800" lang="en-US" spc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r="5400000" dist="4318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48585" name="Rectangle 9"/>
          <p:cNvSpPr/>
          <p:nvPr/>
        </p:nvSpPr>
        <p:spPr>
          <a:xfrm>
            <a:off x="3528639" y="2668250"/>
            <a:ext cx="779779" cy="13995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pPr algn="ctr"/>
            <a:r>
              <a:rPr b="1" dirty="0" sz="8800" lang="en-US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</a:rPr>
              <a:t>L</a:t>
            </a:r>
            <a:endParaRPr b="1" cap="none" dirty="0" sz="8800" lang="en-US" spc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r="5400000" dist="4318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48586" name="Rectangle 10"/>
          <p:cNvSpPr/>
          <p:nvPr/>
        </p:nvSpPr>
        <p:spPr>
          <a:xfrm>
            <a:off x="1905000" y="2667000"/>
            <a:ext cx="1219200" cy="1399540"/>
          </a:xfrm>
          <a:prstGeom prst="rect"/>
          <a:noFill/>
        </p:spPr>
        <p:txBody>
          <a:bodyPr bIns="45720" lIns="91440" rIns="91440" tIns="45720" wrap="square">
            <a:spAutoFit/>
          </a:bodyPr>
          <a:p>
            <a:pPr algn="ctr"/>
            <a:r>
              <a:rPr b="1" cap="none" dirty="0" sz="8800" lang="en-US" spc="0" smtClean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</a:rPr>
              <a:t>W</a:t>
            </a:r>
            <a:endParaRPr b="1" cap="none" dirty="0" sz="8800" lang="en-US" spc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r="5400000" dist="4318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48587" name="Rectangle 11"/>
          <p:cNvSpPr/>
          <p:nvPr/>
        </p:nvSpPr>
        <p:spPr>
          <a:xfrm>
            <a:off x="5382687" y="2667000"/>
            <a:ext cx="1160780" cy="13995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pPr algn="ctr"/>
            <a:r>
              <a:rPr b="1" dirty="0" sz="8800" lang="en-US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</a:rPr>
              <a:t>M</a:t>
            </a:r>
            <a:endParaRPr b="1" cap="none" dirty="0" sz="8800" lang="en-US" spc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r="5400000" dist="4318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48588" name="Rectangle 12"/>
          <p:cNvSpPr/>
          <p:nvPr/>
        </p:nvSpPr>
        <p:spPr>
          <a:xfrm>
            <a:off x="4648200" y="2668250"/>
            <a:ext cx="957579" cy="13995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pPr algn="ctr"/>
            <a:r>
              <a:rPr b="1" dirty="0" sz="8800" lang="en-US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</a:rPr>
              <a:t>O</a:t>
            </a:r>
            <a:endParaRPr b="1" cap="none" dirty="0" sz="8800" lang="en-US" spc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r="5400000" dist="4318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48589" name="Rectangle 13"/>
          <p:cNvSpPr/>
          <p:nvPr/>
        </p:nvSpPr>
        <p:spPr>
          <a:xfrm>
            <a:off x="4038600" y="2668250"/>
            <a:ext cx="906779" cy="13995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pPr algn="ctr"/>
            <a:r>
              <a:rPr b="1" dirty="0" sz="8800" lang="en-US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</a:rPr>
              <a:t>C</a:t>
            </a:r>
            <a:endParaRPr b="1" cap="none" dirty="0" sz="8800" lang="en-US" spc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r="5400000" dist="4318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48590" name="Rectangle 14"/>
          <p:cNvSpPr/>
          <p:nvPr/>
        </p:nvSpPr>
        <p:spPr>
          <a:xfrm>
            <a:off x="6352104" y="2667000"/>
            <a:ext cx="817880" cy="13995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pPr algn="ctr"/>
            <a:r>
              <a:rPr b="1" dirty="0" sz="8800" lang="en-US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</a:rPr>
              <a:t>E</a:t>
            </a:r>
            <a:endParaRPr b="1" cap="none" dirty="0" sz="8800" lang="en-US" spc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r="5400000" dist="4318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"/>
                                        <p:tgtEl>
                                          <p:spTgt spid="10485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1"/>
                                        <p:tgtEl>
                                          <p:spTgt spid="10485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5"/>
                                        <p:tgtEl>
                                          <p:spTgt spid="10485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9"/>
                                        <p:tgtEl>
                                          <p:spTgt spid="10485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3"/>
                                        <p:tgtEl>
                                          <p:spTgt spid="10485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7"/>
                                        <p:tgtEl>
                                          <p:spTgt spid="10485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31"/>
                                        <p:tgtEl>
                                          <p:spTgt spid="1048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4" grpId="0"/>
      <p:bldP spid="1048585" grpId="0"/>
      <p:bldP spid="1048586" grpId="0"/>
      <p:bldP spid="1048587" grpId="0"/>
      <p:bldP spid="1048588" grpId="0"/>
      <p:bldP spid="1048589" grpId="0"/>
      <p:bldP spid="104859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0">
              <a:scrgbClr r="0" g="0" b="0"/>
            </a:gs>
            <a:gs pos="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2700000" scaled="1"/>
        </a:gradFill>
      </p:bgPr>
    </p:bg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extBox 2"/>
          <p:cNvSpPr txBox="1"/>
          <p:nvPr/>
        </p:nvSpPr>
        <p:spPr>
          <a:xfrm>
            <a:off x="685800" y="5334000"/>
            <a:ext cx="8001000" cy="92333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5400" lang="en-US" err="1" smtClean="0"/>
              <a:t>Rana</a:t>
            </a:r>
            <a:r>
              <a:rPr dirty="0" sz="5400" lang="en-US" smtClean="0"/>
              <a:t> </a:t>
            </a:r>
            <a:r>
              <a:rPr dirty="0" sz="5400" lang="en-US" smtClean="0">
                <a:solidFill>
                  <a:srgbClr val="FF0000"/>
                </a:solidFill>
              </a:rPr>
              <a:t>is playing </a:t>
            </a:r>
            <a:r>
              <a:rPr dirty="0" sz="5400" lang="en-US" smtClean="0"/>
              <a:t>cricket </a:t>
            </a:r>
            <a:r>
              <a:rPr dirty="0" sz="5400" lang="en-US" smtClean="0">
                <a:solidFill>
                  <a:srgbClr val="0000CC"/>
                </a:solidFill>
              </a:rPr>
              <a:t>now</a:t>
            </a:r>
            <a:r>
              <a:rPr dirty="0" sz="5400" lang="en-US" smtClean="0"/>
              <a:t>.</a:t>
            </a:r>
            <a:endParaRPr dirty="0" sz="5400" lang="en-US"/>
          </a:p>
        </p:txBody>
      </p:sp>
      <p:pic>
        <p:nvPicPr>
          <p:cNvPr id="2097168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04800" y="0"/>
            <a:ext cx="8610600" cy="5181600"/>
          </a:xfrm>
          <a:prstGeom prst="rect"/>
          <a:ln>
            <a:noFill/>
          </a:ln>
          <a:effectLst>
            <a:softEdge rad="112500"/>
          </a:effectLst>
        </p:spPr>
      </p:pic>
      <p:sp>
        <p:nvSpPr>
          <p:cNvPr id="1048625" name="Donut 4"/>
          <p:cNvSpPr/>
          <p:nvPr/>
        </p:nvSpPr>
        <p:spPr>
          <a:xfrm>
            <a:off x="7010400" y="5267649"/>
            <a:ext cx="1371600" cy="1056951"/>
          </a:xfrm>
          <a:prstGeom prst="donut">
            <a:avLst>
              <a:gd name="adj" fmla="val 3752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626" name="Donut 5"/>
          <p:cNvSpPr/>
          <p:nvPr/>
        </p:nvSpPr>
        <p:spPr>
          <a:xfrm>
            <a:off x="2286000" y="5105400"/>
            <a:ext cx="2819400" cy="1447800"/>
          </a:xfrm>
          <a:prstGeom prst="donut">
            <a:avLst>
              <a:gd name="adj" fmla="val 3752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627" name="TextBox 1"/>
          <p:cNvSpPr txBox="1"/>
          <p:nvPr/>
        </p:nvSpPr>
        <p:spPr>
          <a:xfrm>
            <a:off x="609600" y="2514600"/>
            <a:ext cx="8153400" cy="1754326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en-US"/>
              <a:t>If in the sentence there is </a:t>
            </a:r>
            <a:r>
              <a:rPr dirty="0" sz="3600" lang="en-US">
                <a:solidFill>
                  <a:srgbClr val="0000CC"/>
                </a:solidFill>
              </a:rPr>
              <a:t>now/at this</a:t>
            </a:r>
            <a:r>
              <a:rPr dirty="0" sz="3600" lang="en-US">
                <a:solidFill>
                  <a:srgbClr val="FFFF00"/>
                </a:solidFill>
              </a:rPr>
              <a:t> </a:t>
            </a:r>
            <a:r>
              <a:rPr dirty="0" sz="3600" lang="en-US">
                <a:solidFill>
                  <a:srgbClr val="0000CC"/>
                </a:solidFill>
              </a:rPr>
              <a:t>moment/at this time </a:t>
            </a:r>
            <a:r>
              <a:rPr dirty="0" sz="3600" lang="en-US"/>
              <a:t>, the sentence will be </a:t>
            </a:r>
            <a:r>
              <a:rPr b="1" dirty="0" sz="3600" lang="en-US">
                <a:solidFill>
                  <a:srgbClr val="C00000"/>
                </a:solidFill>
              </a:rPr>
              <a:t>Present Continuous tense</a:t>
            </a:r>
            <a:r>
              <a:rPr dirty="0" sz="3600" lang="en-US">
                <a:solidFill>
                  <a:srgbClr val="C00000"/>
                </a:solidFill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2097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2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 id="16"/>
                                        <p:tgtEl>
                                          <p:spTgt spid="2097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22"/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27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32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4" grpId="0"/>
      <p:bldP spid="1048625" grpId="0" animBg="1"/>
      <p:bldP spid="1048626" grpId="0" animBg="1"/>
      <p:bldP spid="10486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0">
              <a:scrgbClr r="0" g="0" b="0"/>
            </a:gs>
            <a:gs pos="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2700000" scaled="1"/>
        </a:gradFill>
      </p:bgPr>
    </p:bg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580210_SOUNDDOGS__an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267200" y="3124200"/>
            <a:ext cx="609600" cy="609600"/>
          </a:xfrm>
          <a:prstGeom prst="rect"/>
          <a:effectLst>
            <a:softEdge rad="317500"/>
          </a:effectLst>
        </p:spPr>
      </p:pic>
      <p:sp>
        <p:nvSpPr>
          <p:cNvPr id="1048628" name="TextBox 2"/>
          <p:cNvSpPr txBox="1"/>
          <p:nvPr/>
        </p:nvSpPr>
        <p:spPr>
          <a:xfrm>
            <a:off x="228601" y="5188803"/>
            <a:ext cx="8839198" cy="830997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800" lang="en-US"/>
              <a:t>I</a:t>
            </a:r>
            <a:r>
              <a:rPr dirty="0" sz="4800" lang="en-US" smtClean="0"/>
              <a:t> </a:t>
            </a:r>
            <a:r>
              <a:rPr dirty="0" sz="4800" lang="en-US" smtClean="0">
                <a:solidFill>
                  <a:srgbClr val="FF0000"/>
                </a:solidFill>
              </a:rPr>
              <a:t>have</a:t>
            </a:r>
            <a:r>
              <a:rPr dirty="0" sz="4800" lang="en-US" smtClean="0"/>
              <a:t> </a:t>
            </a:r>
            <a:r>
              <a:rPr dirty="0" sz="4800" lang="en-US">
                <a:solidFill>
                  <a:srgbClr val="0000CC"/>
                </a:solidFill>
              </a:rPr>
              <a:t>recently </a:t>
            </a:r>
            <a:r>
              <a:rPr dirty="0" sz="4800" lang="en-US" smtClean="0">
                <a:solidFill>
                  <a:srgbClr val="FF0000"/>
                </a:solidFill>
              </a:rPr>
              <a:t>visited</a:t>
            </a:r>
            <a:r>
              <a:rPr dirty="0" sz="4800" lang="en-US" smtClean="0"/>
              <a:t> Cox’s Bazar.</a:t>
            </a:r>
            <a:endParaRPr dirty="0" sz="4800" lang="en-US"/>
          </a:p>
        </p:txBody>
      </p:sp>
      <p:pic>
        <p:nvPicPr>
          <p:cNvPr id="2097170" name="Picture 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4" cstate="print"/>
          <a:srcRect t="-3990" r="15758" b="-1"/>
          <a:stretch>
            <a:fillRect/>
          </a:stretch>
        </p:blipFill>
        <p:spPr>
          <a:xfrm>
            <a:off x="76200" y="0"/>
            <a:ext cx="9033163" cy="4953000"/>
          </a:xfrm>
          <a:prstGeom prst="rect"/>
        </p:spPr>
      </p:pic>
      <p:sp>
        <p:nvSpPr>
          <p:cNvPr id="1048629" name="Donut 9"/>
          <p:cNvSpPr/>
          <p:nvPr/>
        </p:nvSpPr>
        <p:spPr>
          <a:xfrm>
            <a:off x="1828800" y="5029200"/>
            <a:ext cx="2209800" cy="1211996"/>
          </a:xfrm>
          <a:prstGeom prst="donut">
            <a:avLst>
              <a:gd name="adj" fmla="val 3752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630" name="Minus 10"/>
          <p:cNvSpPr/>
          <p:nvPr/>
        </p:nvSpPr>
        <p:spPr>
          <a:xfrm>
            <a:off x="304800" y="5867400"/>
            <a:ext cx="1676400" cy="373796"/>
          </a:xfrm>
          <a:prstGeom prst="mathMinus"/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1" name="Minus 11"/>
          <p:cNvSpPr/>
          <p:nvPr/>
        </p:nvSpPr>
        <p:spPr>
          <a:xfrm>
            <a:off x="3733801" y="5867400"/>
            <a:ext cx="2209800" cy="373796"/>
          </a:xfrm>
          <a:prstGeom prst="mathMinus"/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2" name="TextBox 1"/>
          <p:cNvSpPr txBox="1"/>
          <p:nvPr/>
        </p:nvSpPr>
        <p:spPr>
          <a:xfrm>
            <a:off x="381001" y="1676400"/>
            <a:ext cx="8458199" cy="2308324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en-US"/>
              <a:t>If in the sentence there is </a:t>
            </a:r>
            <a:r>
              <a:rPr dirty="0" sz="3600" lang="en-US">
                <a:solidFill>
                  <a:srgbClr val="0000CC"/>
                </a:solidFill>
              </a:rPr>
              <a:t>recently/already/just/just now/lately/ever/yet </a:t>
            </a:r>
            <a:r>
              <a:rPr dirty="0" sz="3600" lang="en-US"/>
              <a:t>, the sentence will be </a:t>
            </a:r>
            <a:r>
              <a:rPr b="1" dirty="0" sz="3600" lang="en-US">
                <a:solidFill>
                  <a:srgbClr val="C00000"/>
                </a:solidFill>
              </a:rPr>
              <a:t>Present Perfect tense</a:t>
            </a:r>
            <a:r>
              <a:rPr dirty="0" sz="3600" lang="en-US">
                <a:solidFill>
                  <a:srgbClr val="C00000"/>
                </a:solidFill>
              </a:rPr>
              <a:t>.</a:t>
            </a:r>
            <a:r>
              <a:rPr dirty="0" sz="3600" lang="en-US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"/>
                                        <p:tgtEl>
                                          <p:spTgt spid="209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19411" fill="hold" id="9"/>
                                        <p:tgtEl>
                                          <p:spTgt spid="2097169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afterEffect="1" display="0" dur="1" fill="hold" masterRel="nextClick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4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 id="18"/>
                                        <p:tgtEl>
                                          <p:spTgt spid="209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24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9"/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33"/>
                                        <p:tgtEl>
                                          <p:spTgt spid="10486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38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display="0" fill="hold" id="39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097169"/>
                </p:tgtEl>
              </p:cMediaNode>
            </p:audio>
          </p:childTnLst>
        </p:cTn>
      </p:par>
    </p:tnLst>
    <p:bldLst>
      <p:bldP spid="1048628" grpId="0"/>
      <p:bldP spid="1048629" grpId="0" animBg="1"/>
      <p:bldP spid="1048630" grpId="0" animBg="1"/>
      <p:bldP spid="1048631" grpId="0" animBg="1"/>
      <p:bldP spid="10486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0">
              <a:scrgbClr r="0" g="0" b="0"/>
            </a:gs>
            <a:gs pos="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2700000" scaled="1"/>
        </a:gradFill>
      </p:bgPr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extBox 2"/>
          <p:cNvSpPr txBox="1"/>
          <p:nvPr/>
        </p:nvSpPr>
        <p:spPr>
          <a:xfrm>
            <a:off x="228600" y="4960203"/>
            <a:ext cx="8763000" cy="830997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800" lang="en-US" smtClean="0"/>
              <a:t>We </a:t>
            </a:r>
            <a:r>
              <a:rPr dirty="0" sz="4800" lang="en-US" smtClean="0">
                <a:solidFill>
                  <a:srgbClr val="0000CC"/>
                </a:solidFill>
              </a:rPr>
              <a:t>should</a:t>
            </a:r>
            <a:r>
              <a:rPr dirty="0" sz="4800" lang="en-US" smtClean="0"/>
              <a:t> </a:t>
            </a:r>
            <a:r>
              <a:rPr dirty="0" sz="4800" lang="en-US" smtClean="0">
                <a:solidFill>
                  <a:srgbClr val="FF0000"/>
                </a:solidFill>
              </a:rPr>
              <a:t>take</a:t>
            </a:r>
            <a:r>
              <a:rPr dirty="0" sz="4800" lang="en-US" smtClean="0"/>
              <a:t> care of our health.</a:t>
            </a:r>
            <a:endParaRPr dirty="0" sz="4800" lang="en-US"/>
          </a:p>
        </p:txBody>
      </p:sp>
      <p:pic>
        <p:nvPicPr>
          <p:cNvPr id="2097171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828800" y="381000"/>
            <a:ext cx="5200650" cy="3975019"/>
          </a:xfrm>
          <a:prstGeom prst="ellipse"/>
          <a:ln w="190500" cap="rnd">
            <a:solidFill>
              <a:srgbClr val="C8C6BD"/>
            </a:solidFill>
            <a:prstDash val="solid"/>
          </a:ln>
          <a:effectLst>
            <a:outerShdw algn="bl" blurRad="127000" rotWithShape="0">
              <a:srgbClr val="000000"/>
            </a:outerShdw>
          </a:effectLst>
          <a:scene3d>
            <a:camera prst="perspectiveFront" fov="5400000"/>
            <a:lightRig dir="t" rig="threeP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48634" name="Donut 4"/>
          <p:cNvSpPr/>
          <p:nvPr/>
        </p:nvSpPr>
        <p:spPr>
          <a:xfrm>
            <a:off x="1143000" y="4876800"/>
            <a:ext cx="1905000" cy="983397"/>
          </a:xfrm>
          <a:prstGeom prst="donut">
            <a:avLst>
              <a:gd name="adj" fmla="val 3752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635" name="Donut 5"/>
          <p:cNvSpPr/>
          <p:nvPr/>
        </p:nvSpPr>
        <p:spPr>
          <a:xfrm>
            <a:off x="3020291" y="4883864"/>
            <a:ext cx="1170709" cy="1059736"/>
          </a:xfrm>
          <a:prstGeom prst="donut">
            <a:avLst>
              <a:gd name="adj" fmla="val 3752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636" name="TextBox 1"/>
          <p:cNvSpPr txBox="1"/>
          <p:nvPr/>
        </p:nvSpPr>
        <p:spPr>
          <a:xfrm>
            <a:off x="609600" y="1524000"/>
            <a:ext cx="8077200" cy="2308324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en-US"/>
              <a:t>After</a:t>
            </a:r>
            <a:r>
              <a:rPr dirty="0" sz="3600" lang="en-US">
                <a:solidFill>
                  <a:srgbClr val="0000CC"/>
                </a:solidFill>
              </a:rPr>
              <a:t> </a:t>
            </a:r>
            <a:r>
              <a:rPr dirty="0" sz="3600" lang="en-US" smtClean="0">
                <a:solidFill>
                  <a:srgbClr val="0000CC"/>
                </a:solidFill>
              </a:rPr>
              <a:t>shall/should/can/could/may/might/will/</a:t>
            </a:r>
          </a:p>
          <a:p>
            <a:r>
              <a:rPr dirty="0" sz="3600" lang="en-US" smtClean="0">
                <a:solidFill>
                  <a:srgbClr val="0000CC"/>
                </a:solidFill>
              </a:rPr>
              <a:t>would/would </a:t>
            </a:r>
            <a:r>
              <a:rPr dirty="0" sz="3600" lang="en-US">
                <a:solidFill>
                  <a:srgbClr val="0000CC"/>
                </a:solidFill>
              </a:rPr>
              <a:t>rather/had better</a:t>
            </a:r>
            <a:r>
              <a:rPr dirty="0" sz="3600" lang="en-US"/>
              <a:t>, verb will be</a:t>
            </a:r>
            <a:r>
              <a:rPr dirty="0" sz="3600" lang="en-US">
                <a:solidFill>
                  <a:schemeClr val="bg1"/>
                </a:solidFill>
              </a:rPr>
              <a:t> </a:t>
            </a:r>
            <a:r>
              <a:rPr dirty="0" sz="3600" lang="en-US"/>
              <a:t>in</a:t>
            </a:r>
            <a:r>
              <a:rPr dirty="0" sz="3600" lang="en-US">
                <a:solidFill>
                  <a:schemeClr val="bg1"/>
                </a:solidFill>
              </a:rPr>
              <a:t> </a:t>
            </a:r>
            <a:r>
              <a:rPr b="1" dirty="0" sz="3600" lang="en-US">
                <a:solidFill>
                  <a:srgbClr val="C00000"/>
                </a:solidFill>
              </a:rPr>
              <a:t>base form</a:t>
            </a:r>
            <a:r>
              <a:rPr dirty="0" sz="3600" lang="en-US">
                <a:solidFill>
                  <a:srgbClr val="C00000"/>
                </a:solidFill>
              </a:rPr>
              <a:t>.</a:t>
            </a:r>
            <a:r>
              <a:rPr dirty="0" sz="3600" lang="en-US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 id="22"/>
                                        <p:tgtEl>
                                          <p:spTgt spid="209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28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33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38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3" grpId="0"/>
      <p:bldP spid="1048634" grpId="0" animBg="1"/>
      <p:bldP spid="1048635" grpId="0" animBg="1"/>
      <p:bldP spid="10486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0">
              <a:scrgbClr r="0" g="0" b="0"/>
            </a:gs>
            <a:gs pos="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2700000" scaled="1"/>
        </a:gradFill>
      </p:bgPr>
    </p:bg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rain-03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265545" y="4886775"/>
            <a:ext cx="609600" cy="609600"/>
          </a:xfrm>
          <a:prstGeom prst="rect"/>
          <a:effectLst>
            <a:softEdge rad="317500"/>
          </a:effectLst>
        </p:spPr>
      </p:pic>
      <p:pic>
        <p:nvPicPr>
          <p:cNvPr id="2097173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762000" y="76200"/>
            <a:ext cx="7913255" cy="5124205"/>
          </a:xfrm>
          <a:prstGeom prst="rect"/>
        </p:spPr>
      </p:pic>
      <p:sp>
        <p:nvSpPr>
          <p:cNvPr id="1048637" name="TextBox 4"/>
          <p:cNvSpPr txBox="1"/>
          <p:nvPr/>
        </p:nvSpPr>
        <p:spPr>
          <a:xfrm>
            <a:off x="152400" y="5268606"/>
            <a:ext cx="9144000" cy="830997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800" lang="en-US" smtClean="0"/>
              <a:t>It </a:t>
            </a:r>
            <a:r>
              <a:rPr dirty="0" sz="4800" lang="en-US" smtClean="0">
                <a:solidFill>
                  <a:srgbClr val="FF0000"/>
                </a:solidFill>
              </a:rPr>
              <a:t>has been raining </a:t>
            </a:r>
            <a:r>
              <a:rPr dirty="0" sz="4800" lang="en-US" smtClean="0">
                <a:solidFill>
                  <a:srgbClr val="0000CC"/>
                </a:solidFill>
              </a:rPr>
              <a:t>for</a:t>
            </a:r>
            <a:r>
              <a:rPr dirty="0" sz="4800" lang="en-US" smtClean="0"/>
              <a:t> </a:t>
            </a:r>
            <a:r>
              <a:rPr dirty="0" sz="4800" lang="en-US" smtClean="0">
                <a:solidFill>
                  <a:srgbClr val="00B050"/>
                </a:solidFill>
              </a:rPr>
              <a:t>three hours</a:t>
            </a:r>
            <a:r>
              <a:rPr dirty="0" sz="4800" lang="en-US" smtClean="0"/>
              <a:t>.</a:t>
            </a:r>
            <a:endParaRPr dirty="0" sz="4800" lang="en-US"/>
          </a:p>
        </p:txBody>
      </p:sp>
      <p:sp>
        <p:nvSpPr>
          <p:cNvPr id="1048638" name="Donut 5"/>
          <p:cNvSpPr/>
          <p:nvPr/>
        </p:nvSpPr>
        <p:spPr>
          <a:xfrm>
            <a:off x="4800600" y="5265004"/>
            <a:ext cx="914400" cy="834599"/>
          </a:xfrm>
          <a:prstGeom prst="donut">
            <a:avLst>
              <a:gd name="adj" fmla="val 3752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639" name="Donut 6"/>
          <p:cNvSpPr/>
          <p:nvPr/>
        </p:nvSpPr>
        <p:spPr>
          <a:xfrm>
            <a:off x="5715000" y="5181600"/>
            <a:ext cx="2993736" cy="1077605"/>
          </a:xfrm>
          <a:prstGeom prst="donut">
            <a:avLst>
              <a:gd name="adj" fmla="val 3752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640" name="Minus 7"/>
          <p:cNvSpPr/>
          <p:nvPr/>
        </p:nvSpPr>
        <p:spPr>
          <a:xfrm>
            <a:off x="76200" y="5958982"/>
            <a:ext cx="5410200" cy="154200"/>
          </a:xfrm>
          <a:prstGeom prst="mathMinus"/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1" name="TextBox 1"/>
          <p:cNvSpPr txBox="1"/>
          <p:nvPr/>
        </p:nvSpPr>
        <p:spPr>
          <a:xfrm>
            <a:off x="511464" y="1828800"/>
            <a:ext cx="8022936" cy="1754326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en-US" smtClean="0"/>
              <a:t>If in the sentence there is </a:t>
            </a:r>
            <a:r>
              <a:rPr dirty="0" sz="3600" lang="en-US" smtClean="0">
                <a:solidFill>
                  <a:srgbClr val="0000CC"/>
                </a:solidFill>
              </a:rPr>
              <a:t>for/since+ time </a:t>
            </a:r>
            <a:r>
              <a:rPr dirty="0" sz="3600" lang="en-US"/>
              <a:t>t</a:t>
            </a:r>
            <a:r>
              <a:rPr dirty="0" sz="3600" lang="en-US" smtClean="0"/>
              <a:t>he sentence will be </a:t>
            </a:r>
            <a:r>
              <a:rPr b="1" dirty="0" sz="3600" lang="en-US" smtClean="0">
                <a:solidFill>
                  <a:srgbClr val="C00000"/>
                </a:solidFill>
              </a:rPr>
              <a:t>Present Perfect Continuous Tense.</a:t>
            </a:r>
            <a:endParaRPr b="1" dirty="0" sz="360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"/>
                                        <p:tgtEl>
                                          <p:spTgt spid="209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30200" fill="hold" id="9"/>
                                        <p:tgtEl>
                                          <p:spTgt spid="2097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4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 id="18"/>
                                        <p:tgtEl>
                                          <p:spTgt spid="209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24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29"/>
                                        <p:tgtEl>
                                          <p:spTgt spid="10486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>
                      <p:stCondLst>
                        <p:cond delay="indefinite"/>
                      </p:stCondLst>
                      <p:childTnLst>
                        <p:par>
                          <p:cTn fill="hold" id="3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34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39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display="0" fill="hold" id="4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097172"/>
                </p:tgtEl>
              </p:cMediaNode>
            </p:audio>
          </p:childTnLst>
        </p:cTn>
      </p:par>
    </p:tnLst>
    <p:bldLst>
      <p:bldP spid="1048637" grpId="0"/>
      <p:bldP spid="1048638" grpId="0" animBg="1"/>
      <p:bldP spid="1048639" grpId="0" animBg="1"/>
      <p:bldP spid="1048640" grpId="0" animBg="1"/>
      <p:bldP spid="10486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0">
              <a:scrgbClr r="0" g="0" b="0"/>
            </a:gs>
            <a:gs pos="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2700000" scaled="1"/>
        </a:gradFill>
      </p:bgPr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5269955" cy="6858000"/>
          </a:xfrm>
          <a:prstGeom prst="rect"/>
        </p:spPr>
      </p:pic>
      <p:sp>
        <p:nvSpPr>
          <p:cNvPr id="1048642" name="TextBox 2"/>
          <p:cNvSpPr txBox="1"/>
          <p:nvPr/>
        </p:nvSpPr>
        <p:spPr>
          <a:xfrm>
            <a:off x="3429000" y="1630740"/>
            <a:ext cx="5257800" cy="156966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800" lang="en-US" smtClean="0">
                <a:solidFill>
                  <a:srgbClr val="0000CC"/>
                </a:solidFill>
              </a:rPr>
              <a:t>Once</a:t>
            </a:r>
            <a:r>
              <a:rPr dirty="0" sz="4800" lang="en-US" smtClean="0"/>
              <a:t> there </a:t>
            </a:r>
            <a:r>
              <a:rPr dirty="0" sz="4800" lang="en-US" smtClean="0">
                <a:solidFill>
                  <a:srgbClr val="FF0000"/>
                </a:solidFill>
              </a:rPr>
              <a:t>lived</a:t>
            </a:r>
            <a:r>
              <a:rPr dirty="0" sz="4800" lang="en-US" smtClean="0"/>
              <a:t> a princess.</a:t>
            </a:r>
            <a:endParaRPr dirty="0" sz="4800" lang="en-US"/>
          </a:p>
        </p:txBody>
      </p:sp>
      <p:sp>
        <p:nvSpPr>
          <p:cNvPr id="1048643" name="Donut 3"/>
          <p:cNvSpPr/>
          <p:nvPr/>
        </p:nvSpPr>
        <p:spPr>
          <a:xfrm>
            <a:off x="3429000" y="1551709"/>
            <a:ext cx="1447799" cy="962891"/>
          </a:xfrm>
          <a:prstGeom prst="donut">
            <a:avLst>
              <a:gd name="adj" fmla="val 3752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644" name="Donut 4"/>
          <p:cNvSpPr/>
          <p:nvPr/>
        </p:nvSpPr>
        <p:spPr>
          <a:xfrm>
            <a:off x="6248400" y="1551709"/>
            <a:ext cx="1447800" cy="962891"/>
          </a:xfrm>
          <a:prstGeom prst="donut">
            <a:avLst>
              <a:gd name="adj" fmla="val 3752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645" name="TextBox 6"/>
          <p:cNvSpPr txBox="1"/>
          <p:nvPr/>
        </p:nvSpPr>
        <p:spPr>
          <a:xfrm>
            <a:off x="1295400" y="3635276"/>
            <a:ext cx="7543800" cy="2308324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en-US"/>
              <a:t>If in the sentence there is </a:t>
            </a:r>
            <a:r>
              <a:rPr b="1" dirty="0" sz="3600" lang="en-US">
                <a:solidFill>
                  <a:srgbClr val="0000CC"/>
                </a:solidFill>
              </a:rPr>
              <a:t>once/ago/long ago/last night/last week/last year/yesterday </a:t>
            </a:r>
            <a:r>
              <a:rPr dirty="0" sz="3600" lang="en-US"/>
              <a:t>, the sentence will be </a:t>
            </a:r>
            <a:r>
              <a:rPr b="1" dirty="0" sz="3600" lang="en-US">
                <a:solidFill>
                  <a:srgbClr val="FF0000"/>
                </a:solidFill>
              </a:rPr>
              <a:t>Past Indefinite tense</a:t>
            </a:r>
            <a:r>
              <a:rPr b="1" dirty="0" sz="3600" lang="en-US"/>
              <a:t>.</a:t>
            </a:r>
            <a:r>
              <a:rPr b="1" dirty="0" sz="3600" lang="en-US">
                <a:solidFill>
                  <a:srgbClr val="009900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"/>
                                        <p:tgtEl>
                                          <p:spTgt spid="2097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id="14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 id="15"/>
                                        <p:tgtEl>
                                          <p:spTgt spid="209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21"/>
                                        <p:tgtEl>
                                          <p:spTgt spid="10486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26"/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31"/>
                                        <p:tgtEl>
                                          <p:spTgt spid="10486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2" grpId="0"/>
      <p:bldP spid="1048643" grpId="0" animBg="1"/>
      <p:bldP spid="1048644" grpId="0" animBg="1"/>
      <p:bldP spid="10486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0">
              <a:scrgbClr r="0" g="0" b="0"/>
            </a:gs>
            <a:gs pos="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2700000" scaled="1"/>
        </a:gradFill>
      </p:bgPr>
    </p:bg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320683_SOUNDDOGS__be(1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7842118" y="4052720"/>
            <a:ext cx="609600" cy="609600"/>
          </a:xfrm>
          <a:prstGeom prst="rect"/>
          <a:effectLst>
            <a:softEdge rad="317500"/>
          </a:effectLst>
        </p:spPr>
      </p:pic>
      <p:pic>
        <p:nvPicPr>
          <p:cNvPr id="2097176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>
            <a:off x="4698472" y="0"/>
            <a:ext cx="4445528" cy="4655394"/>
          </a:xfrm>
          <a:prstGeom prst="rect"/>
        </p:spPr>
      </p:pic>
      <p:pic>
        <p:nvPicPr>
          <p:cNvPr id="2097177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0" y="-1"/>
            <a:ext cx="5356992" cy="4655393"/>
          </a:xfrm>
          <a:prstGeom prst="rect"/>
        </p:spPr>
      </p:pic>
      <p:sp>
        <p:nvSpPr>
          <p:cNvPr id="1048646" name="TextBox 3"/>
          <p:cNvSpPr txBox="1"/>
          <p:nvPr/>
        </p:nvSpPr>
        <p:spPr>
          <a:xfrm>
            <a:off x="304800" y="4987500"/>
            <a:ext cx="8610600" cy="144655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400" lang="en-US" smtClean="0"/>
              <a:t>They </a:t>
            </a:r>
            <a:r>
              <a:rPr dirty="0" sz="4400" lang="en-US" smtClean="0">
                <a:solidFill>
                  <a:srgbClr val="FF0000"/>
                </a:solidFill>
              </a:rPr>
              <a:t>had reached</a:t>
            </a:r>
            <a:r>
              <a:rPr dirty="0" sz="4400" lang="en-US" smtClean="0"/>
              <a:t> the school </a:t>
            </a:r>
            <a:r>
              <a:rPr dirty="0" sz="4400" lang="en-US" smtClean="0">
                <a:solidFill>
                  <a:srgbClr val="0000CC"/>
                </a:solidFill>
              </a:rPr>
              <a:t>before</a:t>
            </a:r>
            <a:r>
              <a:rPr dirty="0" sz="4400" lang="en-US" smtClean="0"/>
              <a:t> the bell </a:t>
            </a:r>
            <a:r>
              <a:rPr dirty="0" sz="4400" lang="en-US" smtClean="0">
                <a:solidFill>
                  <a:srgbClr val="FF0000"/>
                </a:solidFill>
              </a:rPr>
              <a:t>rang</a:t>
            </a:r>
            <a:r>
              <a:rPr dirty="0" sz="4400" lang="en-US" smtClean="0"/>
              <a:t>.</a:t>
            </a:r>
            <a:endParaRPr dirty="0" sz="4400" lang="en-US"/>
          </a:p>
        </p:txBody>
      </p:sp>
      <p:sp>
        <p:nvSpPr>
          <p:cNvPr id="1048647" name="Donut 5"/>
          <p:cNvSpPr/>
          <p:nvPr/>
        </p:nvSpPr>
        <p:spPr>
          <a:xfrm>
            <a:off x="6921236" y="4724400"/>
            <a:ext cx="1689364" cy="1252450"/>
          </a:xfrm>
          <a:prstGeom prst="donut">
            <a:avLst>
              <a:gd name="adj" fmla="val 3752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145728" name="Curved Connector 18"/>
          <p:cNvCxnSpPr>
            <a:cxnSpLocks/>
          </p:cNvCxnSpPr>
          <p:nvPr/>
        </p:nvCxnSpPr>
        <p:spPr>
          <a:xfrm rot="16200000" flipH="1" flipV="1">
            <a:off x="5256683" y="3370820"/>
            <a:ext cx="307033" cy="3434838"/>
          </a:xfrm>
          <a:prstGeom prst="curvedConnector4">
            <a:avLst>
              <a:gd name="adj1" fmla="val -65430"/>
              <a:gd name="adj2" fmla="val 112089"/>
            </a:avLst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45729" name="Curved Connector 48"/>
          <p:cNvCxnSpPr>
            <a:cxnSpLocks/>
          </p:cNvCxnSpPr>
          <p:nvPr/>
        </p:nvCxnSpPr>
        <p:spPr>
          <a:xfrm rot="10800000" flipV="1">
            <a:off x="3276601" y="5796337"/>
            <a:ext cx="4234507" cy="332913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48648" name="Donut 59"/>
          <p:cNvSpPr/>
          <p:nvPr/>
        </p:nvSpPr>
        <p:spPr>
          <a:xfrm>
            <a:off x="1487681" y="4910050"/>
            <a:ext cx="3162300" cy="876275"/>
          </a:xfrm>
          <a:prstGeom prst="donut">
            <a:avLst>
              <a:gd name="adj" fmla="val 0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649" name="Donut 60"/>
          <p:cNvSpPr/>
          <p:nvPr/>
        </p:nvSpPr>
        <p:spPr>
          <a:xfrm>
            <a:off x="2209800" y="5748250"/>
            <a:ext cx="1066800" cy="723275"/>
          </a:xfrm>
          <a:prstGeom prst="donut">
            <a:avLst>
              <a:gd name="adj" fmla="val 0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650" name="TextBox 10"/>
          <p:cNvSpPr txBox="1"/>
          <p:nvPr/>
        </p:nvSpPr>
        <p:spPr>
          <a:xfrm>
            <a:off x="457200" y="2486561"/>
            <a:ext cx="8153400" cy="1323439"/>
          </a:xfrm>
          <a:prstGeom prst="rect"/>
          <a:noFill/>
          <a:effectLst/>
        </p:spPr>
        <p:txBody>
          <a:bodyPr rtlCol="0" wrap="square">
            <a:spAutoFit/>
          </a:bodyPr>
          <a:p>
            <a:r>
              <a:rPr dirty="0" sz="4000" lang="en-US" smtClean="0"/>
              <a:t>The clause</a:t>
            </a:r>
            <a:r>
              <a:rPr dirty="0" sz="4000" lang="en-US" smtClean="0">
                <a:solidFill>
                  <a:srgbClr val="C00000"/>
                </a:solidFill>
              </a:rPr>
              <a:t>(Past </a:t>
            </a:r>
            <a:r>
              <a:rPr dirty="0" sz="4000" lang="en-US">
                <a:solidFill>
                  <a:srgbClr val="C00000"/>
                </a:solidFill>
              </a:rPr>
              <a:t>Perfect)</a:t>
            </a:r>
            <a:r>
              <a:rPr dirty="0" sz="4000" lang="en-US" smtClean="0"/>
              <a:t>+ </a:t>
            </a:r>
            <a:r>
              <a:rPr dirty="0" sz="4000" lang="en-US">
                <a:solidFill>
                  <a:srgbClr val="0000CC"/>
                </a:solidFill>
              </a:rPr>
              <a:t>b</a:t>
            </a:r>
            <a:r>
              <a:rPr dirty="0" sz="4000" lang="en-US" smtClean="0">
                <a:solidFill>
                  <a:srgbClr val="0000CC"/>
                </a:solidFill>
              </a:rPr>
              <a:t>efore</a:t>
            </a:r>
            <a:r>
              <a:rPr dirty="0" sz="4000" lang="en-US" smtClean="0"/>
              <a:t> </a:t>
            </a:r>
            <a:r>
              <a:rPr dirty="0" sz="4000" lang="en-US"/>
              <a:t>+The clause </a:t>
            </a:r>
            <a:r>
              <a:rPr dirty="0" sz="4000" lang="en-US" smtClean="0">
                <a:solidFill>
                  <a:srgbClr val="C00000"/>
                </a:solidFill>
              </a:rPr>
              <a:t>(Past Indefinite).</a:t>
            </a:r>
            <a:r>
              <a:rPr dirty="0" sz="4000" lang="en-US" smtClean="0"/>
              <a:t> </a:t>
            </a:r>
          </a:p>
        </p:txBody>
      </p:sp>
      <p:sp>
        <p:nvSpPr>
          <p:cNvPr id="1048651" name="TextBox 11"/>
          <p:cNvSpPr txBox="1"/>
          <p:nvPr/>
        </p:nvSpPr>
        <p:spPr>
          <a:xfrm>
            <a:off x="381000" y="762000"/>
            <a:ext cx="8153400" cy="1754326"/>
          </a:xfrm>
          <a:prstGeom prst="rect"/>
          <a:noFill/>
          <a:effectLst/>
        </p:spPr>
        <p:txBody>
          <a:bodyPr rtlCol="0" wrap="square">
            <a:spAutoFit/>
          </a:bodyPr>
          <a:p>
            <a:r>
              <a:rPr dirty="0" sz="3600" lang="en-US" smtClean="0"/>
              <a:t>If in the past tense there is word </a:t>
            </a:r>
            <a:r>
              <a:rPr dirty="0" sz="3600" lang="en-US" smtClean="0">
                <a:solidFill>
                  <a:srgbClr val="0000CC"/>
                </a:solidFill>
              </a:rPr>
              <a:t>‘before’</a:t>
            </a:r>
            <a:r>
              <a:rPr dirty="0" sz="3600" lang="en-US"/>
              <a:t> </a:t>
            </a:r>
            <a:r>
              <a:rPr dirty="0" sz="3600" lang="en-US" smtClean="0"/>
              <a:t>between two clauses, the sentence structure will be-</a:t>
            </a:r>
            <a:endParaRPr dirty="0" sz="360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5"/>
                                        <p:tgtEl>
                                          <p:spTgt spid="209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500"/>
                            </p:stCondLst>
                            <p:childTnLst>
                              <p:par>
                                <p:cTn fill="hold" id="17" nodeType="after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11423" fill="hold" id="18"/>
                                        <p:tgtEl>
                                          <p:spTgt spid="20971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 id="26"/>
                                        <p:tgtEl>
                                          <p:spTgt spid="209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8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 id="29"/>
                                        <p:tgtEl>
                                          <p:spTgt spid="209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35"/>
                                        <p:tgtEl>
                                          <p:spTgt spid="10486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>
                      <p:stCondLst>
                        <p:cond delay="indefinite"/>
                      </p:stCondLst>
                      <p:childTnLst>
                        <p:par>
                          <p:cTn fill="hold" id="37">
                            <p:stCondLst>
                              <p:cond delay="0"/>
                            </p:stCondLst>
                            <p:childTnLst>
                              <p:par>
                                <p:cTn fill="hold" id="38" nodeType="click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500" id="40"/>
                                        <p:tgtEl>
                                          <p:spTgt spid="314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>
                      <p:stCondLst>
                        <p:cond delay="indefinite"/>
                      </p:stCondLst>
                      <p:childTnLst>
                        <p:par>
                          <p:cTn fill="hold" id="4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3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45"/>
                                        <p:tgtEl>
                                          <p:spTgt spid="10486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>
                      <p:stCondLst>
                        <p:cond delay="indefinite"/>
                      </p:stCondLst>
                      <p:childTnLst>
                        <p:par>
                          <p:cTn fill="hold" id="47">
                            <p:stCondLst>
                              <p:cond delay="0"/>
                            </p:stCondLst>
                            <p:childTnLst>
                              <p:par>
                                <p:cTn fill="hold" id="48" nodeType="click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500" id="50"/>
                                        <p:tgtEl>
                                          <p:spTgt spid="314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55"/>
                                        <p:tgtEl>
                                          <p:spTgt spid="10486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>
                      <p:stCondLst>
                        <p:cond delay="indefinite"/>
                      </p:stCondLst>
                      <p:childTnLst>
                        <p:par>
                          <p:cTn fill="hold" id="5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8" nodeType="click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60"/>
                                        <p:tgtEl>
                                          <p:spTgt spid="10486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>
                            <p:stCondLst>
                              <p:cond delay="4450"/>
                            </p:stCondLst>
                            <p:childTnLst>
                              <p:par>
                                <p:cTn fill="hold" grpId="0" id="62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64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display="0" fill="hold" id="65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75"/>
                </p:tgtEl>
              </p:cMediaNode>
            </p:audio>
          </p:childTnLst>
        </p:cTn>
      </p:par>
    </p:tnLst>
    <p:bldLst>
      <p:bldP spid="1048646" grpId="0"/>
      <p:bldP spid="1048647" grpId="0" animBg="1"/>
      <p:bldP spid="1048648" grpId="0" animBg="1"/>
      <p:bldP spid="1048649" grpId="0" animBg="1"/>
      <p:bldP spid="1048650" grpId="0"/>
      <p:bldP spid="10486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0">
              <a:scrgbClr r="0" g="0" b="0"/>
            </a:gs>
            <a:gs pos="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2700000" scaled="1"/>
        </a:gradFill>
      </p:bgPr>
    </p:bg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3854" y="7852"/>
            <a:ext cx="5500253" cy="4030748"/>
          </a:xfrm>
          <a:prstGeom prst="rect"/>
        </p:spPr>
      </p:pic>
      <p:pic>
        <p:nvPicPr>
          <p:cNvPr id="2097179" name="Picture 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6236" t="-1256"/>
          <a:stretch>
            <a:fillRect/>
          </a:stretch>
        </p:blipFill>
        <p:spPr>
          <a:xfrm>
            <a:off x="5562599" y="-32514"/>
            <a:ext cx="3581401" cy="2087261"/>
          </a:xfrm>
          <a:prstGeom prst="rect"/>
        </p:spPr>
      </p:pic>
      <p:pic>
        <p:nvPicPr>
          <p:cNvPr id="2097180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5548744" y="2057400"/>
            <a:ext cx="3595256" cy="2017033"/>
          </a:xfrm>
          <a:prstGeom prst="rect"/>
        </p:spPr>
      </p:pic>
      <p:sp>
        <p:nvSpPr>
          <p:cNvPr id="1048652" name="TextBox 2"/>
          <p:cNvSpPr txBox="1"/>
          <p:nvPr/>
        </p:nvSpPr>
        <p:spPr>
          <a:xfrm>
            <a:off x="235974" y="4374388"/>
            <a:ext cx="8763000" cy="156966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800" lang="en-US" smtClean="0"/>
              <a:t>The children </a:t>
            </a:r>
            <a:r>
              <a:rPr dirty="0" sz="4800" lang="en-US" smtClean="0">
                <a:solidFill>
                  <a:srgbClr val="FF0000"/>
                </a:solidFill>
              </a:rPr>
              <a:t>went</a:t>
            </a:r>
            <a:r>
              <a:rPr dirty="0" sz="4800" lang="en-US" smtClean="0"/>
              <a:t> to their bed </a:t>
            </a:r>
            <a:r>
              <a:rPr dirty="0" sz="4800" lang="en-US" smtClean="0">
                <a:solidFill>
                  <a:srgbClr val="0000CC"/>
                </a:solidFill>
              </a:rPr>
              <a:t>after</a:t>
            </a:r>
            <a:r>
              <a:rPr dirty="0" sz="4800" lang="en-US" smtClean="0"/>
              <a:t> they </a:t>
            </a:r>
            <a:r>
              <a:rPr dirty="0" sz="4800" lang="en-US" smtClean="0">
                <a:solidFill>
                  <a:srgbClr val="FF0000"/>
                </a:solidFill>
              </a:rPr>
              <a:t>had finished</a:t>
            </a:r>
            <a:r>
              <a:rPr dirty="0" sz="4800" lang="en-US" smtClean="0"/>
              <a:t> their study. </a:t>
            </a:r>
            <a:endParaRPr dirty="0" sz="4800" lang="en-US"/>
          </a:p>
        </p:txBody>
      </p:sp>
      <p:sp>
        <p:nvSpPr>
          <p:cNvPr id="1048653" name="Donut 6"/>
          <p:cNvSpPr/>
          <p:nvPr/>
        </p:nvSpPr>
        <p:spPr>
          <a:xfrm>
            <a:off x="228600" y="5083801"/>
            <a:ext cx="1371600" cy="1036260"/>
          </a:xfrm>
          <a:prstGeom prst="donut">
            <a:avLst>
              <a:gd name="adj" fmla="val 3752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654" name="Donut 7"/>
          <p:cNvSpPr/>
          <p:nvPr/>
        </p:nvSpPr>
        <p:spPr>
          <a:xfrm>
            <a:off x="3429000" y="4474201"/>
            <a:ext cx="1447800" cy="685800"/>
          </a:xfrm>
          <a:prstGeom prst="donut">
            <a:avLst>
              <a:gd name="adj" fmla="val 0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655" name="Donut 9"/>
          <p:cNvSpPr/>
          <p:nvPr/>
        </p:nvSpPr>
        <p:spPr>
          <a:xfrm>
            <a:off x="2763980" y="5083802"/>
            <a:ext cx="3255819" cy="838200"/>
          </a:xfrm>
          <a:prstGeom prst="donut">
            <a:avLst>
              <a:gd name="adj" fmla="val 0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656" name="Freeform 10"/>
          <p:cNvSpPr/>
          <p:nvPr/>
        </p:nvSpPr>
        <p:spPr>
          <a:xfrm>
            <a:off x="1371601" y="5944048"/>
            <a:ext cx="2781300" cy="393589"/>
          </a:xfrm>
          <a:custGeom>
            <a:avLst/>
            <a:gdLst>
              <a:gd name="connsiteX0" fmla="*/ 0 w 3325091"/>
              <a:gd name="connsiteY0" fmla="*/ 207818 h 554181"/>
              <a:gd name="connsiteX1" fmla="*/ 55418 w 3325091"/>
              <a:gd name="connsiteY1" fmla="*/ 277090 h 554181"/>
              <a:gd name="connsiteX2" fmla="*/ 96982 w 3325091"/>
              <a:gd name="connsiteY2" fmla="*/ 290945 h 554181"/>
              <a:gd name="connsiteX3" fmla="*/ 235527 w 3325091"/>
              <a:gd name="connsiteY3" fmla="*/ 360218 h 554181"/>
              <a:gd name="connsiteX4" fmla="*/ 346364 w 3325091"/>
              <a:gd name="connsiteY4" fmla="*/ 401781 h 554181"/>
              <a:gd name="connsiteX5" fmla="*/ 401782 w 3325091"/>
              <a:gd name="connsiteY5" fmla="*/ 429490 h 554181"/>
              <a:gd name="connsiteX6" fmla="*/ 484909 w 3325091"/>
              <a:gd name="connsiteY6" fmla="*/ 457200 h 554181"/>
              <a:gd name="connsiteX7" fmla="*/ 526473 w 3325091"/>
              <a:gd name="connsiteY7" fmla="*/ 471054 h 554181"/>
              <a:gd name="connsiteX8" fmla="*/ 581891 w 3325091"/>
              <a:gd name="connsiteY8" fmla="*/ 484909 h 554181"/>
              <a:gd name="connsiteX9" fmla="*/ 623455 w 3325091"/>
              <a:gd name="connsiteY9" fmla="*/ 498763 h 554181"/>
              <a:gd name="connsiteX10" fmla="*/ 775855 w 3325091"/>
              <a:gd name="connsiteY10" fmla="*/ 512618 h 554181"/>
              <a:gd name="connsiteX11" fmla="*/ 845127 w 3325091"/>
              <a:gd name="connsiteY11" fmla="*/ 526472 h 554181"/>
              <a:gd name="connsiteX12" fmla="*/ 900545 w 3325091"/>
              <a:gd name="connsiteY12" fmla="*/ 540327 h 554181"/>
              <a:gd name="connsiteX13" fmla="*/ 1052945 w 3325091"/>
              <a:gd name="connsiteY13" fmla="*/ 554181 h 554181"/>
              <a:gd name="connsiteX14" fmla="*/ 1953491 w 3325091"/>
              <a:gd name="connsiteY14" fmla="*/ 526472 h 554181"/>
              <a:gd name="connsiteX15" fmla="*/ 2105891 w 3325091"/>
              <a:gd name="connsiteY15" fmla="*/ 498763 h 554181"/>
              <a:gd name="connsiteX16" fmla="*/ 2202873 w 3325091"/>
              <a:gd name="connsiteY16" fmla="*/ 484909 h 554181"/>
              <a:gd name="connsiteX17" fmla="*/ 2272145 w 3325091"/>
              <a:gd name="connsiteY17" fmla="*/ 471054 h 554181"/>
              <a:gd name="connsiteX18" fmla="*/ 2355273 w 3325091"/>
              <a:gd name="connsiteY18" fmla="*/ 457200 h 554181"/>
              <a:gd name="connsiteX19" fmla="*/ 2396836 w 3325091"/>
              <a:gd name="connsiteY19" fmla="*/ 443345 h 554181"/>
              <a:gd name="connsiteX20" fmla="*/ 2452255 w 3325091"/>
              <a:gd name="connsiteY20" fmla="*/ 429490 h 554181"/>
              <a:gd name="connsiteX21" fmla="*/ 2549236 w 3325091"/>
              <a:gd name="connsiteY21" fmla="*/ 387927 h 554181"/>
              <a:gd name="connsiteX22" fmla="*/ 2646218 w 3325091"/>
              <a:gd name="connsiteY22" fmla="*/ 332509 h 554181"/>
              <a:gd name="connsiteX23" fmla="*/ 2701636 w 3325091"/>
              <a:gd name="connsiteY23" fmla="*/ 290945 h 554181"/>
              <a:gd name="connsiteX24" fmla="*/ 2770909 w 3325091"/>
              <a:gd name="connsiteY24" fmla="*/ 277090 h 554181"/>
              <a:gd name="connsiteX25" fmla="*/ 2826327 w 3325091"/>
              <a:gd name="connsiteY25" fmla="*/ 249381 h 554181"/>
              <a:gd name="connsiteX26" fmla="*/ 2867891 w 3325091"/>
              <a:gd name="connsiteY26" fmla="*/ 221672 h 554181"/>
              <a:gd name="connsiteX27" fmla="*/ 2923309 w 3325091"/>
              <a:gd name="connsiteY27" fmla="*/ 207818 h 554181"/>
              <a:gd name="connsiteX28" fmla="*/ 3034145 w 3325091"/>
              <a:gd name="connsiteY28" fmla="*/ 124690 h 554181"/>
              <a:gd name="connsiteX29" fmla="*/ 3158836 w 3325091"/>
              <a:gd name="connsiteY29" fmla="*/ 96981 h 554181"/>
              <a:gd name="connsiteX30" fmla="*/ 3228109 w 3325091"/>
              <a:gd name="connsiteY30" fmla="*/ 55418 h 554181"/>
              <a:gd name="connsiteX31" fmla="*/ 3269673 w 3325091"/>
              <a:gd name="connsiteY31" fmla="*/ 41563 h 554181"/>
              <a:gd name="connsiteX32" fmla="*/ 3325091 w 3325091"/>
              <a:gd name="connsiteY32" fmla="*/ 0 h 55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325091" h="554181">
                <a:moveTo>
                  <a:pt x="0" y="207818"/>
                </a:moveTo>
                <a:cubicBezTo>
                  <a:pt x="18473" y="230909"/>
                  <a:pt x="32966" y="257846"/>
                  <a:pt x="55418" y="277090"/>
                </a:cubicBezTo>
                <a:cubicBezTo>
                  <a:pt x="66506" y="286594"/>
                  <a:pt x="84216" y="283853"/>
                  <a:pt x="96982" y="290945"/>
                </a:cubicBezTo>
                <a:cubicBezTo>
                  <a:pt x="231942" y="365923"/>
                  <a:pt x="127224" y="333141"/>
                  <a:pt x="235527" y="360218"/>
                </a:cubicBezTo>
                <a:cubicBezTo>
                  <a:pt x="320897" y="417131"/>
                  <a:pt x="226522" y="361834"/>
                  <a:pt x="346364" y="401781"/>
                </a:cubicBezTo>
                <a:cubicBezTo>
                  <a:pt x="365957" y="408312"/>
                  <a:pt x="382606" y="421820"/>
                  <a:pt x="401782" y="429490"/>
                </a:cubicBezTo>
                <a:cubicBezTo>
                  <a:pt x="428901" y="440338"/>
                  <a:pt x="457200" y="447964"/>
                  <a:pt x="484909" y="457200"/>
                </a:cubicBezTo>
                <a:cubicBezTo>
                  <a:pt x="498764" y="461818"/>
                  <a:pt x="512305" y="467512"/>
                  <a:pt x="526473" y="471054"/>
                </a:cubicBezTo>
                <a:cubicBezTo>
                  <a:pt x="544946" y="475672"/>
                  <a:pt x="563582" y="479678"/>
                  <a:pt x="581891" y="484909"/>
                </a:cubicBezTo>
                <a:cubicBezTo>
                  <a:pt x="595933" y="488921"/>
                  <a:pt x="608998" y="496698"/>
                  <a:pt x="623455" y="498763"/>
                </a:cubicBezTo>
                <a:cubicBezTo>
                  <a:pt x="673952" y="505977"/>
                  <a:pt x="725055" y="508000"/>
                  <a:pt x="775855" y="512618"/>
                </a:cubicBezTo>
                <a:cubicBezTo>
                  <a:pt x="798946" y="517236"/>
                  <a:pt x="822140" y="521364"/>
                  <a:pt x="845127" y="526472"/>
                </a:cubicBezTo>
                <a:cubicBezTo>
                  <a:pt x="863715" y="530603"/>
                  <a:pt x="881671" y="537810"/>
                  <a:pt x="900545" y="540327"/>
                </a:cubicBezTo>
                <a:cubicBezTo>
                  <a:pt x="951107" y="547069"/>
                  <a:pt x="1002145" y="549563"/>
                  <a:pt x="1052945" y="554181"/>
                </a:cubicBezTo>
                <a:cubicBezTo>
                  <a:pt x="1261492" y="550010"/>
                  <a:pt x="1681642" y="552362"/>
                  <a:pt x="1953491" y="526472"/>
                </a:cubicBezTo>
                <a:cubicBezTo>
                  <a:pt x="2007408" y="521337"/>
                  <a:pt x="2053030" y="507573"/>
                  <a:pt x="2105891" y="498763"/>
                </a:cubicBezTo>
                <a:cubicBezTo>
                  <a:pt x="2138102" y="493394"/>
                  <a:pt x="2170662" y="490278"/>
                  <a:pt x="2202873" y="484909"/>
                </a:cubicBezTo>
                <a:cubicBezTo>
                  <a:pt x="2226101" y="481038"/>
                  <a:pt x="2248977" y="475266"/>
                  <a:pt x="2272145" y="471054"/>
                </a:cubicBezTo>
                <a:cubicBezTo>
                  <a:pt x="2299783" y="466029"/>
                  <a:pt x="2327564" y="461818"/>
                  <a:pt x="2355273" y="457200"/>
                </a:cubicBezTo>
                <a:cubicBezTo>
                  <a:pt x="2369127" y="452582"/>
                  <a:pt x="2382794" y="447357"/>
                  <a:pt x="2396836" y="443345"/>
                </a:cubicBezTo>
                <a:cubicBezTo>
                  <a:pt x="2415145" y="438114"/>
                  <a:pt x="2434753" y="436991"/>
                  <a:pt x="2452255" y="429490"/>
                </a:cubicBezTo>
                <a:cubicBezTo>
                  <a:pt x="2586199" y="372085"/>
                  <a:pt x="2390139" y="427700"/>
                  <a:pt x="2549236" y="387927"/>
                </a:cubicBezTo>
                <a:cubicBezTo>
                  <a:pt x="2603356" y="360867"/>
                  <a:pt x="2600525" y="365148"/>
                  <a:pt x="2646218" y="332509"/>
                </a:cubicBezTo>
                <a:cubicBezTo>
                  <a:pt x="2665008" y="319088"/>
                  <a:pt x="2680535" y="300323"/>
                  <a:pt x="2701636" y="290945"/>
                </a:cubicBezTo>
                <a:cubicBezTo>
                  <a:pt x="2723155" y="281381"/>
                  <a:pt x="2747818" y="281708"/>
                  <a:pt x="2770909" y="277090"/>
                </a:cubicBezTo>
                <a:cubicBezTo>
                  <a:pt x="2789382" y="267854"/>
                  <a:pt x="2808395" y="259628"/>
                  <a:pt x="2826327" y="249381"/>
                </a:cubicBezTo>
                <a:cubicBezTo>
                  <a:pt x="2840784" y="241120"/>
                  <a:pt x="2852586" y="228231"/>
                  <a:pt x="2867891" y="221672"/>
                </a:cubicBezTo>
                <a:cubicBezTo>
                  <a:pt x="2885393" y="214171"/>
                  <a:pt x="2904836" y="212436"/>
                  <a:pt x="2923309" y="207818"/>
                </a:cubicBezTo>
                <a:cubicBezTo>
                  <a:pt x="2966377" y="164750"/>
                  <a:pt x="2972174" y="152232"/>
                  <a:pt x="3034145" y="124690"/>
                </a:cubicBezTo>
                <a:cubicBezTo>
                  <a:pt x="3050147" y="117578"/>
                  <a:pt x="3147890" y="99170"/>
                  <a:pt x="3158836" y="96981"/>
                </a:cubicBezTo>
                <a:cubicBezTo>
                  <a:pt x="3181927" y="83127"/>
                  <a:pt x="3204023" y="67461"/>
                  <a:pt x="3228109" y="55418"/>
                </a:cubicBezTo>
                <a:cubicBezTo>
                  <a:pt x="3241171" y="48887"/>
                  <a:pt x="3256993" y="48809"/>
                  <a:pt x="3269673" y="41563"/>
                </a:cubicBezTo>
                <a:cubicBezTo>
                  <a:pt x="3289721" y="30107"/>
                  <a:pt x="3325091" y="0"/>
                  <a:pt x="3325091" y="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57" name="Freeform 11"/>
          <p:cNvSpPr/>
          <p:nvPr/>
        </p:nvSpPr>
        <p:spPr>
          <a:xfrm>
            <a:off x="263236" y="4114800"/>
            <a:ext cx="3768437" cy="1239165"/>
          </a:xfrm>
          <a:custGeom>
            <a:avLst/>
            <a:gdLst>
              <a:gd name="connsiteX0" fmla="*/ 55419 w 3768437"/>
              <a:gd name="connsiteY0" fmla="*/ 1239165 h 1239165"/>
              <a:gd name="connsiteX1" fmla="*/ 0 w 3768437"/>
              <a:gd name="connsiteY1" fmla="*/ 1031346 h 1239165"/>
              <a:gd name="connsiteX2" fmla="*/ 13855 w 3768437"/>
              <a:gd name="connsiteY2" fmla="*/ 546437 h 1239165"/>
              <a:gd name="connsiteX3" fmla="*/ 27709 w 3768437"/>
              <a:gd name="connsiteY3" fmla="*/ 504874 h 1239165"/>
              <a:gd name="connsiteX4" fmla="*/ 41564 w 3768437"/>
              <a:gd name="connsiteY4" fmla="*/ 435601 h 1239165"/>
              <a:gd name="connsiteX5" fmla="*/ 69273 w 3768437"/>
              <a:gd name="connsiteY5" fmla="*/ 380183 h 1239165"/>
              <a:gd name="connsiteX6" fmla="*/ 124691 w 3768437"/>
              <a:gd name="connsiteY6" fmla="*/ 297056 h 1239165"/>
              <a:gd name="connsiteX7" fmla="*/ 166255 w 3768437"/>
              <a:gd name="connsiteY7" fmla="*/ 200074 h 1239165"/>
              <a:gd name="connsiteX8" fmla="*/ 207819 w 3768437"/>
              <a:gd name="connsiteY8" fmla="*/ 186219 h 1239165"/>
              <a:gd name="connsiteX9" fmla="*/ 277091 w 3768437"/>
              <a:gd name="connsiteY9" fmla="*/ 130801 h 1239165"/>
              <a:gd name="connsiteX10" fmla="*/ 318655 w 3768437"/>
              <a:gd name="connsiteY10" fmla="*/ 103092 h 1239165"/>
              <a:gd name="connsiteX11" fmla="*/ 457200 w 3768437"/>
              <a:gd name="connsiteY11" fmla="*/ 61528 h 1239165"/>
              <a:gd name="connsiteX12" fmla="*/ 623455 w 3768437"/>
              <a:gd name="connsiteY12" fmla="*/ 47674 h 1239165"/>
              <a:gd name="connsiteX13" fmla="*/ 817419 w 3768437"/>
              <a:gd name="connsiteY13" fmla="*/ 33819 h 1239165"/>
              <a:gd name="connsiteX14" fmla="*/ 1537855 w 3768437"/>
              <a:gd name="connsiteY14" fmla="*/ 33819 h 1239165"/>
              <a:gd name="connsiteX15" fmla="*/ 2064328 w 3768437"/>
              <a:gd name="connsiteY15" fmla="*/ 47674 h 1239165"/>
              <a:gd name="connsiteX16" fmla="*/ 2161309 w 3768437"/>
              <a:gd name="connsiteY16" fmla="*/ 61528 h 1239165"/>
              <a:gd name="connsiteX17" fmla="*/ 2521528 w 3768437"/>
              <a:gd name="connsiteY17" fmla="*/ 89237 h 1239165"/>
              <a:gd name="connsiteX18" fmla="*/ 2784764 w 3768437"/>
              <a:gd name="connsiteY18" fmla="*/ 116946 h 1239165"/>
              <a:gd name="connsiteX19" fmla="*/ 3048000 w 3768437"/>
              <a:gd name="connsiteY19" fmla="*/ 144656 h 1239165"/>
              <a:gd name="connsiteX20" fmla="*/ 3311237 w 3768437"/>
              <a:gd name="connsiteY20" fmla="*/ 158510 h 1239165"/>
              <a:gd name="connsiteX21" fmla="*/ 3491346 w 3768437"/>
              <a:gd name="connsiteY21" fmla="*/ 186219 h 1239165"/>
              <a:gd name="connsiteX22" fmla="*/ 3574473 w 3768437"/>
              <a:gd name="connsiteY22" fmla="*/ 200074 h 1239165"/>
              <a:gd name="connsiteX23" fmla="*/ 3657600 w 3768437"/>
              <a:gd name="connsiteY23" fmla="*/ 227783 h 1239165"/>
              <a:gd name="connsiteX24" fmla="*/ 3699164 w 3768437"/>
              <a:gd name="connsiteY24" fmla="*/ 255492 h 1239165"/>
              <a:gd name="connsiteX25" fmla="*/ 3768437 w 3768437"/>
              <a:gd name="connsiteY25" fmla="*/ 297056 h 123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768437" h="1239165">
                <a:moveTo>
                  <a:pt x="55419" y="1239165"/>
                </a:moveTo>
                <a:cubicBezTo>
                  <a:pt x="-431" y="1146083"/>
                  <a:pt x="0" y="1169129"/>
                  <a:pt x="0" y="1031346"/>
                </a:cubicBezTo>
                <a:cubicBezTo>
                  <a:pt x="0" y="869644"/>
                  <a:pt x="5356" y="707916"/>
                  <a:pt x="13855" y="546437"/>
                </a:cubicBezTo>
                <a:cubicBezTo>
                  <a:pt x="14623" y="531853"/>
                  <a:pt x="24167" y="519042"/>
                  <a:pt x="27709" y="504874"/>
                </a:cubicBezTo>
                <a:cubicBezTo>
                  <a:pt x="33420" y="482029"/>
                  <a:pt x="34117" y="457941"/>
                  <a:pt x="41564" y="435601"/>
                </a:cubicBezTo>
                <a:cubicBezTo>
                  <a:pt x="48095" y="416008"/>
                  <a:pt x="58647" y="397893"/>
                  <a:pt x="69273" y="380183"/>
                </a:cubicBezTo>
                <a:cubicBezTo>
                  <a:pt x="86407" y="351627"/>
                  <a:pt x="114160" y="328649"/>
                  <a:pt x="124691" y="297056"/>
                </a:cubicBezTo>
                <a:cubicBezTo>
                  <a:pt x="132971" y="272217"/>
                  <a:pt x="149136" y="217193"/>
                  <a:pt x="166255" y="200074"/>
                </a:cubicBezTo>
                <a:cubicBezTo>
                  <a:pt x="176582" y="189747"/>
                  <a:pt x="193964" y="190837"/>
                  <a:pt x="207819" y="186219"/>
                </a:cubicBezTo>
                <a:cubicBezTo>
                  <a:pt x="254528" y="116156"/>
                  <a:pt x="210172" y="164261"/>
                  <a:pt x="277091" y="130801"/>
                </a:cubicBezTo>
                <a:cubicBezTo>
                  <a:pt x="291984" y="123354"/>
                  <a:pt x="303439" y="109855"/>
                  <a:pt x="318655" y="103092"/>
                </a:cubicBezTo>
                <a:cubicBezTo>
                  <a:pt x="334374" y="96106"/>
                  <a:pt x="429167" y="65032"/>
                  <a:pt x="457200" y="61528"/>
                </a:cubicBezTo>
                <a:cubicBezTo>
                  <a:pt x="512381" y="54630"/>
                  <a:pt x="568008" y="51939"/>
                  <a:pt x="623455" y="47674"/>
                </a:cubicBezTo>
                <a:lnTo>
                  <a:pt x="817419" y="33819"/>
                </a:lnTo>
                <a:cubicBezTo>
                  <a:pt x="1087417" y="-33678"/>
                  <a:pt x="859866" y="18052"/>
                  <a:pt x="1537855" y="33819"/>
                </a:cubicBezTo>
                <a:lnTo>
                  <a:pt x="2064328" y="47674"/>
                </a:lnTo>
                <a:cubicBezTo>
                  <a:pt x="2096655" y="52292"/>
                  <a:pt x="2128854" y="57922"/>
                  <a:pt x="2161309" y="61528"/>
                </a:cubicBezTo>
                <a:cubicBezTo>
                  <a:pt x="2282171" y="74957"/>
                  <a:pt x="2399843" y="81125"/>
                  <a:pt x="2521528" y="89237"/>
                </a:cubicBezTo>
                <a:cubicBezTo>
                  <a:pt x="2718960" y="117443"/>
                  <a:pt x="2508653" y="89335"/>
                  <a:pt x="2784764" y="116946"/>
                </a:cubicBezTo>
                <a:cubicBezTo>
                  <a:pt x="2966729" y="135142"/>
                  <a:pt x="2830417" y="130151"/>
                  <a:pt x="3048000" y="144656"/>
                </a:cubicBezTo>
                <a:cubicBezTo>
                  <a:pt x="3135672" y="150501"/>
                  <a:pt x="3223491" y="153892"/>
                  <a:pt x="3311237" y="158510"/>
                </a:cubicBezTo>
                <a:cubicBezTo>
                  <a:pt x="3518588" y="193070"/>
                  <a:pt x="3259592" y="150565"/>
                  <a:pt x="3491346" y="186219"/>
                </a:cubicBezTo>
                <a:cubicBezTo>
                  <a:pt x="3519111" y="190490"/>
                  <a:pt x="3547221" y="193261"/>
                  <a:pt x="3574473" y="200074"/>
                </a:cubicBezTo>
                <a:cubicBezTo>
                  <a:pt x="3602809" y="207158"/>
                  <a:pt x="3633298" y="211582"/>
                  <a:pt x="3657600" y="227783"/>
                </a:cubicBezTo>
                <a:cubicBezTo>
                  <a:pt x="3671455" y="237019"/>
                  <a:pt x="3684707" y="247231"/>
                  <a:pt x="3699164" y="255492"/>
                </a:cubicBezTo>
                <a:cubicBezTo>
                  <a:pt x="3770633" y="296331"/>
                  <a:pt x="3736749" y="265368"/>
                  <a:pt x="3768437" y="297056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58" name="TextBox 12"/>
          <p:cNvSpPr txBox="1"/>
          <p:nvPr/>
        </p:nvSpPr>
        <p:spPr>
          <a:xfrm>
            <a:off x="381000" y="2105561"/>
            <a:ext cx="8153400" cy="1323439"/>
          </a:xfrm>
          <a:prstGeom prst="rect"/>
          <a:noFill/>
          <a:effectLst/>
        </p:spPr>
        <p:txBody>
          <a:bodyPr rtlCol="0" wrap="square">
            <a:spAutoFit/>
          </a:bodyPr>
          <a:p>
            <a:r>
              <a:rPr dirty="0" sz="4000" lang="en-US" smtClean="0"/>
              <a:t>The clause</a:t>
            </a:r>
            <a:r>
              <a:rPr dirty="0" sz="4000" lang="en-US" smtClean="0">
                <a:solidFill>
                  <a:srgbClr val="C00000"/>
                </a:solidFill>
              </a:rPr>
              <a:t>(Past </a:t>
            </a:r>
            <a:r>
              <a:rPr dirty="0" sz="4000" lang="en-US">
                <a:solidFill>
                  <a:srgbClr val="C00000"/>
                </a:solidFill>
              </a:rPr>
              <a:t>Indefinite</a:t>
            </a:r>
            <a:r>
              <a:rPr dirty="0" sz="4000" lang="en-US" smtClean="0">
                <a:solidFill>
                  <a:srgbClr val="C00000"/>
                </a:solidFill>
              </a:rPr>
              <a:t>)</a:t>
            </a:r>
            <a:r>
              <a:rPr dirty="0" sz="4000" lang="en-US" smtClean="0"/>
              <a:t>+</a:t>
            </a:r>
            <a:r>
              <a:rPr dirty="0" sz="4000" lang="en-US">
                <a:solidFill>
                  <a:srgbClr val="0000CC"/>
                </a:solidFill>
              </a:rPr>
              <a:t>a</a:t>
            </a:r>
            <a:r>
              <a:rPr dirty="0" sz="4000" lang="en-US" smtClean="0">
                <a:solidFill>
                  <a:srgbClr val="0000CC"/>
                </a:solidFill>
              </a:rPr>
              <a:t>fter</a:t>
            </a:r>
            <a:r>
              <a:rPr dirty="0" sz="4000" lang="en-US" smtClean="0"/>
              <a:t> </a:t>
            </a:r>
            <a:r>
              <a:rPr dirty="0" sz="4000" lang="en-US"/>
              <a:t>+The clause </a:t>
            </a:r>
            <a:r>
              <a:rPr dirty="0" sz="4000" lang="en-US">
                <a:solidFill>
                  <a:srgbClr val="C00000"/>
                </a:solidFill>
              </a:rPr>
              <a:t>(Past Perfect</a:t>
            </a:r>
            <a:r>
              <a:rPr dirty="0" sz="4000" lang="en-US" smtClean="0">
                <a:solidFill>
                  <a:srgbClr val="C00000"/>
                </a:solidFill>
              </a:rPr>
              <a:t>)</a:t>
            </a:r>
            <a:r>
              <a:rPr dirty="0" sz="4000" lang="en-US"/>
              <a:t>.</a:t>
            </a:r>
            <a:endParaRPr dirty="0" sz="4000" lang="en-US" smtClean="0"/>
          </a:p>
        </p:txBody>
      </p:sp>
      <p:sp>
        <p:nvSpPr>
          <p:cNvPr id="1048659" name="TextBox 13"/>
          <p:cNvSpPr txBox="1"/>
          <p:nvPr/>
        </p:nvSpPr>
        <p:spPr>
          <a:xfrm>
            <a:off x="381000" y="304800"/>
            <a:ext cx="8153400" cy="1754326"/>
          </a:xfrm>
          <a:prstGeom prst="rect"/>
          <a:noFill/>
          <a:effectLst/>
        </p:spPr>
        <p:txBody>
          <a:bodyPr rtlCol="0" wrap="square">
            <a:spAutoFit/>
          </a:bodyPr>
          <a:p>
            <a:r>
              <a:rPr dirty="0" sz="3600" lang="en-US" smtClean="0"/>
              <a:t>If in the past tense there is word </a:t>
            </a:r>
            <a:r>
              <a:rPr dirty="0" sz="3600" lang="en-US" smtClean="0">
                <a:solidFill>
                  <a:srgbClr val="0000CC"/>
                </a:solidFill>
              </a:rPr>
              <a:t>‘after’</a:t>
            </a:r>
            <a:r>
              <a:rPr dirty="0" sz="3600" lang="en-US" smtClean="0"/>
              <a:t> between two clauses, the sentence structure will be-</a:t>
            </a:r>
            <a:endParaRPr dirty="0" sz="360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>
                            <p:stCondLst>
                              <p:cond delay="0"/>
                            </p:stCondLst>
                            <p:childTnLst>
                              <p:par>
                                <p:cTn fill="hold" id="8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0"/>
                                        <p:tgtEl>
                                          <p:spTgt spid="2097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>
                            <p:stCondLst>
                              <p:cond delay="1500"/>
                            </p:stCondLst>
                            <p:childTnLst>
                              <p:par>
                                <p:cTn fill="hold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4"/>
                                        <p:tgtEl>
                                          <p:spTgt spid="2097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 id="22"/>
                                        <p:tgtEl>
                                          <p:spTgt spid="209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4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 id="25"/>
                                        <p:tgtEl>
                                          <p:spTgt spid="209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 id="28"/>
                                        <p:tgtEl>
                                          <p:spTgt spid="209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>
                      <p:stCondLst>
                        <p:cond delay="indefinite"/>
                      </p:stCondLst>
                      <p:childTnLst>
                        <p:par>
                          <p:cTn fill="hold" id="3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34"/>
                                        <p:tgtEl>
                                          <p:spTgt spid="10486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9"/>
                                        <p:tgtEl>
                                          <p:spTgt spid="104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>
                      <p:stCondLst>
                        <p:cond delay="indefinite"/>
                      </p:stCondLst>
                      <p:childTnLst>
                        <p:par>
                          <p:cTn fill="hold" id="4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2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44"/>
                                        <p:tgtEl>
                                          <p:spTgt spid="10486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49"/>
                                        <p:tgtEl>
                                          <p:spTgt spid="104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>
                      <p:stCondLst>
                        <p:cond delay="indefinite"/>
                      </p:stCondLst>
                      <p:childTnLst>
                        <p:par>
                          <p:cTn fill="hold" id="5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2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54"/>
                                        <p:tgtEl>
                                          <p:spTgt spid="10486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>
                      <p:stCondLst>
                        <p:cond delay="indefinite"/>
                      </p:stCondLst>
                      <p:childTnLst>
                        <p:par>
                          <p:cTn fill="hold" id="5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7" nodeType="click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59"/>
                                        <p:tgtEl>
                                          <p:spTgt spid="10486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>
                            <p:stCondLst>
                              <p:cond delay="4400"/>
                            </p:stCondLst>
                            <p:childTnLst>
                              <p:par>
                                <p:cTn fill="hold" grpId="0" id="61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63"/>
                                        <p:tgtEl>
                                          <p:spTgt spid="104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2" grpId="0"/>
      <p:bldP spid="1048653" grpId="0" animBg="1"/>
      <p:bldP spid="1048654" grpId="0" animBg="1"/>
      <p:bldP spid="1048655" grpId="0" animBg="1"/>
      <p:bldP spid="1048656" grpId="0" animBg="1"/>
      <p:bldP spid="1048657" grpId="0" animBg="1"/>
      <p:bldP spid="1048658" grpId="0"/>
      <p:bldP spid="10486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0">
              <a:scrgbClr r="0" g="0" b="0"/>
            </a:gs>
            <a:gs pos="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2700000" scaled="1"/>
        </a:gradFill>
      </p:bgPr>
    </p:bg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85800" y="228600"/>
            <a:ext cx="7772400" cy="4970998"/>
          </a:xfrm>
          <a:prstGeom prst="rect"/>
        </p:spPr>
      </p:pic>
      <p:sp>
        <p:nvSpPr>
          <p:cNvPr id="1048660" name="TextBox 2"/>
          <p:cNvSpPr txBox="1"/>
          <p:nvPr/>
        </p:nvSpPr>
        <p:spPr>
          <a:xfrm>
            <a:off x="1219200" y="5376180"/>
            <a:ext cx="6553200" cy="92333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5400" lang="en-US" smtClean="0"/>
              <a:t>We </a:t>
            </a:r>
            <a:r>
              <a:rPr dirty="0" sz="5400" lang="en-US" smtClean="0">
                <a:solidFill>
                  <a:srgbClr val="0000CC"/>
                </a:solidFill>
              </a:rPr>
              <a:t>saw</a:t>
            </a:r>
            <a:r>
              <a:rPr dirty="0" sz="5400" lang="en-US" smtClean="0"/>
              <a:t> them </a:t>
            </a:r>
            <a:r>
              <a:rPr dirty="0" sz="5400" lang="en-US" smtClean="0">
                <a:solidFill>
                  <a:srgbClr val="FF0000"/>
                </a:solidFill>
              </a:rPr>
              <a:t>playing</a:t>
            </a:r>
            <a:r>
              <a:rPr dirty="0" sz="5400" lang="en-US" smtClean="0"/>
              <a:t>.</a:t>
            </a:r>
            <a:endParaRPr dirty="0" sz="540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"/>
                                        <p:tgtEl>
                                          <p:spTgt spid="2097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0">
              <a:scrgbClr r="0" g="0" b="0"/>
            </a:gs>
            <a:gs pos="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2700000" scaled="1"/>
        </a:gradFill>
      </p:bgPr>
    </p:bg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2" name="Picture 2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10744"/>
          <a:stretch>
            <a:fillRect/>
          </a:stretch>
        </p:blipFill>
        <p:spPr>
          <a:xfrm>
            <a:off x="990600" y="163522"/>
            <a:ext cx="7356764" cy="5237984"/>
          </a:xfrm>
          <a:prstGeom prst="rect"/>
          <a:ln>
            <a:noFill/>
          </a:ln>
          <a:effectLst>
            <a:softEdge rad="112500"/>
          </a:effectLst>
        </p:spPr>
      </p:pic>
      <p:sp>
        <p:nvSpPr>
          <p:cNvPr id="1048661" name="TextBox 1"/>
          <p:cNvSpPr txBox="1"/>
          <p:nvPr/>
        </p:nvSpPr>
        <p:spPr>
          <a:xfrm>
            <a:off x="76200" y="5436247"/>
            <a:ext cx="8915400" cy="830997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800" lang="en-US" smtClean="0"/>
              <a:t>The boys </a:t>
            </a:r>
            <a:r>
              <a:rPr dirty="0" sz="4800" lang="en-US" smtClean="0">
                <a:solidFill>
                  <a:srgbClr val="00B050"/>
                </a:solidFill>
              </a:rPr>
              <a:t>wanted</a:t>
            </a:r>
            <a:r>
              <a:rPr dirty="0" sz="4800" lang="en-US" smtClean="0"/>
              <a:t> </a:t>
            </a:r>
            <a:r>
              <a:rPr dirty="0" sz="4800" lang="en-US" smtClean="0">
                <a:solidFill>
                  <a:srgbClr val="0000CC"/>
                </a:solidFill>
              </a:rPr>
              <a:t>to</a:t>
            </a:r>
            <a:r>
              <a:rPr dirty="0" sz="4800" lang="en-US" smtClean="0"/>
              <a:t> </a:t>
            </a:r>
            <a:r>
              <a:rPr dirty="0" sz="4800" lang="en-US" smtClean="0">
                <a:solidFill>
                  <a:srgbClr val="FF0000"/>
                </a:solidFill>
              </a:rPr>
              <a:t>climb</a:t>
            </a:r>
            <a:r>
              <a:rPr dirty="0" sz="4800" lang="en-US" smtClean="0"/>
              <a:t> the tree.</a:t>
            </a:r>
            <a:endParaRPr dirty="0" sz="4800" lang="en-US"/>
          </a:p>
        </p:txBody>
      </p:sp>
      <p:pic>
        <p:nvPicPr>
          <p:cNvPr id="2097183" name="9001^Sound-Effect---Two-Children-Laughing[1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457200" y="4352835"/>
            <a:ext cx="609600" cy="609600"/>
          </a:xfrm>
          <a:prstGeom prst="rect"/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209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7060" fill="hold" id="11"/>
                                        <p:tgtEl>
                                          <p:spTgt spid="20971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display="0" fill="hold" id="16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097183"/>
                </p:tgtEl>
              </p:cMediaNode>
            </p:audio>
          </p:childTnLst>
        </p:cTn>
      </p:par>
    </p:tnLst>
    <p:bldLst>
      <p:bldP spid="10486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0">
              <a:scrgbClr r="0" g="0" b="0"/>
            </a:gs>
            <a:gs pos="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2700000" scaled="1"/>
        </a:gradFill>
      </p:bgPr>
    </p:bg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extBox 1"/>
          <p:cNvSpPr txBox="1"/>
          <p:nvPr/>
        </p:nvSpPr>
        <p:spPr>
          <a:xfrm>
            <a:off x="457200" y="1196876"/>
            <a:ext cx="8229600" cy="2308324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en-US" smtClean="0"/>
              <a:t>If in a simple sentence there are </a:t>
            </a:r>
            <a:r>
              <a:rPr b="1" dirty="0" sz="3600" lang="en-US" smtClean="0">
                <a:solidFill>
                  <a:srgbClr val="0000CC"/>
                </a:solidFill>
              </a:rPr>
              <a:t>two verbs</a:t>
            </a:r>
            <a:r>
              <a:rPr dirty="0" sz="3600" lang="en-US" smtClean="0"/>
              <a:t>, one verb will be </a:t>
            </a:r>
            <a:r>
              <a:rPr b="1" dirty="0" sz="3600" lang="en-US" smtClean="0">
                <a:solidFill>
                  <a:srgbClr val="C00000"/>
                </a:solidFill>
              </a:rPr>
              <a:t>present participle</a:t>
            </a:r>
            <a:r>
              <a:rPr b="1" dirty="0" sz="3600" lang="en-US" smtClean="0"/>
              <a:t>(</a:t>
            </a:r>
            <a:r>
              <a:rPr b="1" dirty="0" sz="3600" lang="en-US" smtClean="0">
                <a:solidFill>
                  <a:srgbClr val="E7318C"/>
                </a:solidFill>
              </a:rPr>
              <a:t>verb +</a:t>
            </a:r>
            <a:r>
              <a:rPr dirty="0" sz="3600" lang="en-US" smtClean="0"/>
              <a:t> </a:t>
            </a:r>
            <a:r>
              <a:rPr b="1" dirty="0" sz="3600" lang="en-US" err="1" smtClean="0">
                <a:solidFill>
                  <a:srgbClr val="E7318C"/>
                </a:solidFill>
              </a:rPr>
              <a:t>ing</a:t>
            </a:r>
            <a:r>
              <a:rPr b="1" dirty="0" sz="3600" lang="en-US" smtClean="0"/>
              <a:t>)</a:t>
            </a:r>
            <a:r>
              <a:rPr dirty="0" sz="3600" lang="en-US" smtClean="0"/>
              <a:t> </a:t>
            </a:r>
            <a:r>
              <a:rPr b="1" dirty="0" sz="3600" lang="en-US" smtClean="0">
                <a:solidFill>
                  <a:srgbClr val="0000CC"/>
                </a:solidFill>
              </a:rPr>
              <a:t>or</a:t>
            </a:r>
            <a:r>
              <a:rPr dirty="0" sz="3600" lang="en-US" smtClean="0"/>
              <a:t> before that verb there will be </a:t>
            </a:r>
            <a:r>
              <a:rPr b="1" dirty="0" sz="3600" lang="en-US" smtClean="0">
                <a:solidFill>
                  <a:srgbClr val="C00000"/>
                </a:solidFill>
              </a:rPr>
              <a:t>‘to’ + verb(</a:t>
            </a:r>
            <a:r>
              <a:rPr b="1" dirty="0" sz="3600" lang="en-US" smtClean="0">
                <a:solidFill>
                  <a:srgbClr val="E7318C"/>
                </a:solidFill>
              </a:rPr>
              <a:t>base form</a:t>
            </a:r>
            <a:r>
              <a:rPr b="1" dirty="0" sz="3600" lang="en-US" smtClean="0">
                <a:solidFill>
                  <a:srgbClr val="C00000"/>
                </a:solidFill>
              </a:rPr>
              <a:t>)</a:t>
            </a:r>
            <a:endParaRPr b="1" dirty="0" sz="3600" lang="en-US">
              <a:solidFill>
                <a:srgbClr val="C00000"/>
              </a:solidFill>
            </a:endParaRPr>
          </a:p>
        </p:txBody>
      </p:sp>
      <p:sp>
        <p:nvSpPr>
          <p:cNvPr id="1048663" name="TextBox 2"/>
          <p:cNvSpPr txBox="1"/>
          <p:nvPr/>
        </p:nvSpPr>
        <p:spPr>
          <a:xfrm>
            <a:off x="1219200" y="4371109"/>
            <a:ext cx="6553200" cy="7694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400" lang="en-US" smtClean="0"/>
              <a:t>We </a:t>
            </a:r>
            <a:r>
              <a:rPr dirty="0" sz="4400" lang="en-US" smtClean="0">
                <a:solidFill>
                  <a:srgbClr val="0000CC"/>
                </a:solidFill>
              </a:rPr>
              <a:t>saw</a:t>
            </a:r>
            <a:r>
              <a:rPr dirty="0" sz="4400" lang="en-US" smtClean="0"/>
              <a:t> them </a:t>
            </a:r>
            <a:r>
              <a:rPr dirty="0" sz="4400" lang="en-US" smtClean="0">
                <a:solidFill>
                  <a:srgbClr val="FF0000"/>
                </a:solidFill>
              </a:rPr>
              <a:t>playing</a:t>
            </a:r>
            <a:r>
              <a:rPr dirty="0" sz="4400" lang="en-US" smtClean="0"/>
              <a:t>.</a:t>
            </a:r>
            <a:endParaRPr dirty="0" sz="4400" lang="en-US"/>
          </a:p>
        </p:txBody>
      </p:sp>
      <p:sp>
        <p:nvSpPr>
          <p:cNvPr id="1048664" name="Donut 3"/>
          <p:cNvSpPr/>
          <p:nvPr/>
        </p:nvSpPr>
        <p:spPr>
          <a:xfrm>
            <a:off x="2057400" y="4371108"/>
            <a:ext cx="1079764" cy="769441"/>
          </a:xfrm>
          <a:prstGeom prst="donut">
            <a:avLst>
              <a:gd name="adj" fmla="val 0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665" name="Donut 4"/>
          <p:cNvSpPr/>
          <p:nvPr/>
        </p:nvSpPr>
        <p:spPr>
          <a:xfrm>
            <a:off x="4495800" y="4301220"/>
            <a:ext cx="1676400" cy="956580"/>
          </a:xfrm>
          <a:prstGeom prst="donut">
            <a:avLst>
              <a:gd name="adj" fmla="val 0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666" name="TextBox 5"/>
          <p:cNvSpPr txBox="1"/>
          <p:nvPr/>
        </p:nvSpPr>
        <p:spPr>
          <a:xfrm>
            <a:off x="609600" y="5250359"/>
            <a:ext cx="8305800" cy="7694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400" lang="en-US" smtClean="0"/>
              <a:t>The boys </a:t>
            </a:r>
            <a:r>
              <a:rPr dirty="0" sz="4400" lang="en-US" smtClean="0">
                <a:solidFill>
                  <a:srgbClr val="00B050"/>
                </a:solidFill>
              </a:rPr>
              <a:t>wanted</a:t>
            </a:r>
            <a:r>
              <a:rPr dirty="0" sz="4400" lang="en-US" smtClean="0"/>
              <a:t> </a:t>
            </a:r>
            <a:r>
              <a:rPr dirty="0" sz="4400" lang="en-US" smtClean="0">
                <a:solidFill>
                  <a:srgbClr val="0000CC"/>
                </a:solidFill>
              </a:rPr>
              <a:t>to</a:t>
            </a:r>
            <a:r>
              <a:rPr dirty="0" sz="4400" lang="en-US" smtClean="0"/>
              <a:t> </a:t>
            </a:r>
            <a:r>
              <a:rPr dirty="0" sz="4400" lang="en-US" smtClean="0">
                <a:solidFill>
                  <a:srgbClr val="FF0000"/>
                </a:solidFill>
              </a:rPr>
              <a:t>climb</a:t>
            </a:r>
            <a:r>
              <a:rPr dirty="0" sz="4400" lang="en-US" smtClean="0"/>
              <a:t> the tree.</a:t>
            </a:r>
            <a:endParaRPr dirty="0" sz="4400" lang="en-US"/>
          </a:p>
        </p:txBody>
      </p:sp>
      <p:sp>
        <p:nvSpPr>
          <p:cNvPr id="1048667" name="Donut 6"/>
          <p:cNvSpPr/>
          <p:nvPr/>
        </p:nvSpPr>
        <p:spPr>
          <a:xfrm>
            <a:off x="4572000" y="5334000"/>
            <a:ext cx="685800" cy="678597"/>
          </a:xfrm>
          <a:prstGeom prst="donut">
            <a:avLst>
              <a:gd name="adj" fmla="val 0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668" name="Donut 7"/>
          <p:cNvSpPr/>
          <p:nvPr/>
        </p:nvSpPr>
        <p:spPr>
          <a:xfrm>
            <a:off x="2819400" y="5250358"/>
            <a:ext cx="1828800" cy="921841"/>
          </a:xfrm>
          <a:prstGeom prst="donut">
            <a:avLst>
              <a:gd name="adj" fmla="val 0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669" name="Donut 8"/>
          <p:cNvSpPr/>
          <p:nvPr/>
        </p:nvSpPr>
        <p:spPr>
          <a:xfrm>
            <a:off x="5257800" y="5257800"/>
            <a:ext cx="1295400" cy="914400"/>
          </a:xfrm>
          <a:prstGeom prst="donut">
            <a:avLst>
              <a:gd name="adj" fmla="val 0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2"/>
                                        <p:tgtEl>
                                          <p:spTgt spid="1048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9"/>
                                        <p:tgtEl>
                                          <p:spTgt spid="10486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24"/>
                                        <p:tgtEl>
                                          <p:spTgt spid="10486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6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28"/>
                                        <p:tgtEl>
                                          <p:spTgt spid="10486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1" id="30" nodeType="afterEffect" presetClass="emp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1000" fill="hold" id="31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36"/>
                                        <p:tgtEl>
                                          <p:spTgt spid="10486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>
                      <p:stCondLst>
                        <p:cond delay="indefinite"/>
                      </p:stCondLst>
                      <p:childTnLst>
                        <p:par>
                          <p:cTn fill="hold" id="3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41"/>
                                        <p:tgtEl>
                                          <p:spTgt spid="10486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>
                      <p:stCondLst>
                        <p:cond delay="indefinite"/>
                      </p:stCondLst>
                      <p:childTnLst>
                        <p:par>
                          <p:cTn fill="hold" id="4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4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46"/>
                                        <p:tgtEl>
                                          <p:spTgt spid="10486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1" id="48" nodeType="afterEffect" presetClass="emp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1000" fill="hold" id="49"/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2" grpId="0"/>
      <p:bldP spid="1048663" grpId="0"/>
      <p:bldP spid="1048664" grpId="0" animBg="1"/>
      <p:bldP spid="1048665" grpId="0" animBg="1"/>
      <p:bldP spid="1048665" grpId="1" animBg="1"/>
      <p:bldP spid="1048666" grpId="0"/>
      <p:bldP spid="1048667" grpId="0" animBg="1"/>
      <p:bldP spid="1048668" grpId="0" animBg="1"/>
      <p:bldP spid="1048669" grpId="0" animBg="1"/>
      <p:bldP spid="104866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0">
              <a:schemeClr val="accent3">
                <a:lumMod val="60000"/>
                <a:lumOff val="40000"/>
              </a:schemeClr>
            </a:gs>
          </a:gsLst>
          <a:lin ang="0" scaled="1"/>
        </a:gradFill>
      </p:bgPr>
    </p:bg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extBox 2"/>
          <p:cNvSpPr txBox="1"/>
          <p:nvPr/>
        </p:nvSpPr>
        <p:spPr>
          <a:xfrm>
            <a:off x="304800" y="2057400"/>
            <a:ext cx="8382000" cy="1348740"/>
          </a:xfrm>
          <a:prstGeom prst="rect"/>
          <a:noFill/>
          <a:ln>
            <a:noFill/>
          </a:ln>
          <a:effectLst/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b="1" dirty="0" sz="2800" lang="en-US" smtClean="0">
                <a:solidFill>
                  <a:srgbClr val="E7318C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b="1" dirty="0" sz="2800" lang="en-US" smtClean="0">
                <a:solidFill>
                  <a:srgbClr val="E7318C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b="1" dirty="0" sz="2800" lang="en-US" smtClean="0">
                <a:solidFill>
                  <a:srgbClr val="E7318C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b="1" dirty="0" sz="2800" lang="en-US" smtClean="0">
                <a:solidFill>
                  <a:srgbClr val="E7318C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b="1" dirty="0" sz="2800" lang="en-US" smtClean="0">
                <a:solidFill>
                  <a:srgbClr val="E7318C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b="1" dirty="0" sz="2800" lang="en-US" smtClean="0">
                <a:solidFill>
                  <a:srgbClr val="E7318C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b="1" dirty="0" sz="2800" lang="en-US" smtClean="0">
                <a:solidFill>
                  <a:srgbClr val="E7318C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b="1" dirty="0" sz="2800" lang="en-US" smtClean="0">
                <a:solidFill>
                  <a:srgbClr val="E7318C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b="1" dirty="0" sz="2800" lang="en-US" smtClean="0">
                <a:solidFill>
                  <a:srgbClr val="E7318C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b="1" dirty="0" sz="2800" lang="en-US" smtClean="0">
                <a:solidFill>
                  <a:srgbClr val="E7318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dirty="0" sz="2800" lang="en-US" smtClean="0">
                <a:solidFill>
                  <a:srgbClr val="E7318C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b="1" dirty="0" sz="2800" lang="en-US" smtClean="0">
                <a:solidFill>
                  <a:srgbClr val="E7318C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b="1" dirty="0" sz="2800" lang="en-US" smtClean="0">
                <a:solidFill>
                  <a:srgbClr val="E7318C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b="1" dirty="0" sz="2800" lang="en-US" smtClean="0">
                <a:solidFill>
                  <a:srgbClr val="E7318C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b="1" dirty="0" sz="2800" lang="en-US" smtClean="0">
                <a:solidFill>
                  <a:srgbClr val="E7318C"/>
                </a:solidFill>
                <a:latin typeface="Arial" pitchFamily="34" charset="0"/>
                <a:cs typeface="Arial" pitchFamily="34" charset="0"/>
              </a:rPr>
              <a:t>M</a:t>
            </a:r>
            <a:endParaRPr b="1" dirty="0" sz="2800" lang="en-US">
              <a:solidFill>
                <a:srgbClr val="E7318C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b="1" dirty="0" sz="2800" lang="en-US">
                <a:latin typeface="Arial" pitchFamily="34" charset="0"/>
                <a:cs typeface="Arial" pitchFamily="34" charset="0"/>
              </a:rPr>
              <a:t>Assistant </a:t>
            </a:r>
            <a:r>
              <a:rPr b="1" dirty="0" sz="2800" lang="en-US" smtClean="0">
                <a:latin typeface="Arial" pitchFamily="34" charset="0"/>
                <a:cs typeface="Arial" pitchFamily="34" charset="0"/>
              </a:rPr>
              <a:t>Teacher (English)</a:t>
            </a:r>
            <a:endParaRPr b="1" dirty="0" sz="2800" lang="en-US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b="1" dirty="0" sz="2800" lang="en-US" smtClean="0">
                <a:latin typeface="Arial" pitchFamily="34" charset="0"/>
                <a:cs typeface="Arial" pitchFamily="34" charset="0"/>
              </a:rPr>
              <a:t>P</a:t>
            </a:r>
            <a:r>
              <a:rPr b="1" dirty="0" sz="2800" lang="en-US" smtClean="0">
                <a:latin typeface="Arial" pitchFamily="34" charset="0"/>
                <a:cs typeface="Arial" pitchFamily="34" charset="0"/>
              </a:rPr>
              <a:t>a</a:t>
            </a:r>
            <a:r>
              <a:rPr b="1" dirty="0" sz="2800" lang="en-US" smtClean="0">
                <a:latin typeface="Arial" pitchFamily="34" charset="0"/>
                <a:cs typeface="Arial" pitchFamily="34" charset="0"/>
              </a:rPr>
              <a:t>l</a:t>
            </a:r>
            <a:r>
              <a:rPr b="1" dirty="0" sz="2800" lang="en-US" smtClean="0">
                <a:latin typeface="Arial" pitchFamily="34" charset="0"/>
                <a:cs typeface="Arial" pitchFamily="34" charset="0"/>
              </a:rPr>
              <a:t>a</a:t>
            </a:r>
            <a:r>
              <a:rPr b="1" dirty="0" sz="2800" lang="en-US" smtClean="0">
                <a:latin typeface="Arial" pitchFamily="34" charset="0"/>
                <a:cs typeface="Arial" pitchFamily="34" charset="0"/>
              </a:rPr>
              <a:t>s</a:t>
            </a:r>
            <a:r>
              <a:rPr b="1" dirty="0" sz="2800" lang="en-US" smtClean="0">
                <a:latin typeface="Arial" pitchFamily="34" charset="0"/>
                <a:cs typeface="Arial" pitchFamily="34" charset="0"/>
              </a:rPr>
              <a:t>h</a:t>
            </a:r>
            <a:r>
              <a:rPr b="1" dirty="0" sz="2800" lang="en-US" smtClean="0">
                <a:latin typeface="Arial" pitchFamily="34" charset="0"/>
                <a:cs typeface="Arial" pitchFamily="34" charset="0"/>
              </a:rPr>
              <a:t>b</a:t>
            </a:r>
            <a:r>
              <a:rPr b="1" dirty="0" sz="2800" lang="en-US" smtClean="0">
                <a:latin typeface="Arial" pitchFamily="34" charset="0"/>
                <a:cs typeface="Arial" pitchFamily="34" charset="0"/>
              </a:rPr>
              <a:t>a</a:t>
            </a:r>
            <a:r>
              <a:rPr b="1" dirty="0" sz="2800" lang="en-US" smtClean="0">
                <a:latin typeface="Arial" pitchFamily="34" charset="0"/>
                <a:cs typeface="Arial" pitchFamily="34" charset="0"/>
              </a:rPr>
              <a:t>r</a:t>
            </a:r>
            <a:r>
              <a:rPr b="1" dirty="0" sz="2800" lang="en-US" smtClean="0">
                <a:latin typeface="Arial" pitchFamily="34" charset="0"/>
                <a:cs typeface="Arial" pitchFamily="34" charset="0"/>
              </a:rPr>
              <a:t>I</a:t>
            </a:r>
            <a:r>
              <a:rPr b="1" dirty="0" sz="2800" lang="en-US" smtClean="0">
                <a:latin typeface="Arial" pitchFamily="34" charset="0"/>
                <a:cs typeface="Arial" pitchFamily="34" charset="0"/>
              </a:rPr>
              <a:t> </a:t>
            </a:r>
            <a:r>
              <a:rPr b="1" dirty="0" sz="2800" lang="en-US" smtClean="0">
                <a:latin typeface="Arial" pitchFamily="34" charset="0"/>
                <a:cs typeface="Arial" pitchFamily="34" charset="0"/>
              </a:rPr>
              <a:t>High Schoo</a:t>
            </a:r>
            <a:r>
              <a:rPr b="1" dirty="0" sz="2800" lang="en-US" smtClean="0">
                <a:latin typeface="Arial" pitchFamily="34" charset="0"/>
                <a:cs typeface="Arial" pitchFamily="34" charset="0"/>
              </a:rPr>
              <a:t>l</a:t>
            </a:r>
            <a:r>
              <a:rPr b="1" dirty="0" sz="2800" lang="en-US" smtClean="0">
                <a:latin typeface="Arial" pitchFamily="34" charset="0"/>
                <a:cs typeface="Arial" pitchFamily="34" charset="0"/>
              </a:rPr>
              <a:t>.</a:t>
            </a:r>
            <a:endParaRPr b="1" dirty="0" sz="2800"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48592" name="TextBox 3"/>
          <p:cNvSpPr txBox="1"/>
          <p:nvPr/>
        </p:nvSpPr>
        <p:spPr>
          <a:xfrm>
            <a:off x="2438400" y="3890189"/>
            <a:ext cx="6324600" cy="954107"/>
          </a:xfrm>
          <a:prstGeom prst="rect"/>
          <a:noFill/>
          <a:ln>
            <a:noFill/>
          </a:ln>
          <a:effectLst/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b="1" dirty="0" sz="2800" lang="en-US">
                <a:latin typeface="Arial" pitchFamily="34" charset="0"/>
                <a:cs typeface="Arial" pitchFamily="34" charset="0"/>
              </a:rPr>
              <a:t>SUBJECT</a:t>
            </a:r>
            <a:r>
              <a:rPr b="1" sz="2800" lang="en-US">
                <a:latin typeface="Arial" pitchFamily="34" charset="0"/>
                <a:cs typeface="Arial" pitchFamily="34" charset="0"/>
              </a:rPr>
              <a:t>: </a:t>
            </a:r>
            <a:r>
              <a:rPr b="1" sz="2800" lang="en-US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English</a:t>
            </a:r>
            <a:endParaRPr b="1" dirty="0" sz="2800" lang="en-US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b="1" dirty="0" sz="2800" lang="en-US">
                <a:latin typeface="Arial" pitchFamily="34" charset="0"/>
                <a:cs typeface="Arial" pitchFamily="34" charset="0"/>
              </a:rPr>
              <a:t>CLASS: </a:t>
            </a:r>
            <a:r>
              <a:rPr b="1" dirty="0" sz="2800" lang="en-US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Eight</a:t>
            </a:r>
            <a:endParaRPr dirty="0" sz="2800" lang="en-US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593" name="Horizontal Scroll 4"/>
          <p:cNvSpPr/>
          <p:nvPr/>
        </p:nvSpPr>
        <p:spPr>
          <a:xfrm>
            <a:off x="1600200" y="66675"/>
            <a:ext cx="5943600" cy="1228725"/>
          </a:xfrm>
          <a:prstGeom prst="horizontalScroll"/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b="1" dirty="0" sz="3600" lang="en-US" smtClean="0">
                <a:solidFill>
                  <a:srgbClr val="E7318C"/>
                </a:solidFill>
                <a:latin typeface="+mj-lt"/>
              </a:rPr>
              <a:t>INTRODUCTION</a:t>
            </a:r>
            <a:endParaRPr b="1" dirty="0" sz="3600" lang="en-US">
              <a:solidFill>
                <a:srgbClr val="E7318C"/>
              </a:solidFill>
              <a:latin typeface="+mj-lt"/>
            </a:endParaRPr>
          </a:p>
        </p:txBody>
      </p:sp>
      <p:pic>
        <p:nvPicPr>
          <p:cNvPr id="2097157" name="Picture 11" descr="C:\Program Files\Microsoft Office\MEDIA\CAGCAT10\j0336075.wmf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7696199" y="5384595"/>
            <a:ext cx="1323641" cy="1340654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2"/>
                                        <p:tgtEl>
                                          <p:spTgt spid="1048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8"/>
                                        <p:tgtEl>
                                          <p:spTgt spid="104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1" grpId="0"/>
      <p:bldP spid="1048592" grpId="0"/>
      <p:bldP spid="104859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0">
              <a:scrgbClr r="0" g="0" b="0"/>
            </a:gs>
            <a:gs pos="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2700000" scaled="1"/>
        </a:gradFill>
      </p:bgPr>
    </p:bg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4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28600" y="-13854"/>
            <a:ext cx="8686800" cy="5266372"/>
          </a:xfrm>
          <a:prstGeom prst="rect"/>
          <a:ln>
            <a:noFill/>
          </a:ln>
          <a:effectLst>
            <a:softEdge rad="112500"/>
          </a:effectLst>
        </p:spPr>
      </p:pic>
      <p:sp>
        <p:nvSpPr>
          <p:cNvPr id="1048670" name="TextBox 2"/>
          <p:cNvSpPr txBox="1"/>
          <p:nvPr/>
        </p:nvSpPr>
        <p:spPr>
          <a:xfrm>
            <a:off x="304800" y="5284352"/>
            <a:ext cx="8991600" cy="7694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400" lang="en-US" smtClean="0">
                <a:solidFill>
                  <a:srgbClr val="0000CC"/>
                </a:solidFill>
              </a:rPr>
              <a:t>It is high time </a:t>
            </a:r>
            <a:r>
              <a:rPr dirty="0" sz="4400" lang="en-US" smtClean="0"/>
              <a:t>farmers </a:t>
            </a:r>
            <a:r>
              <a:rPr dirty="0" sz="4400" lang="en-US" smtClean="0">
                <a:solidFill>
                  <a:srgbClr val="FF0000"/>
                </a:solidFill>
              </a:rPr>
              <a:t>planted</a:t>
            </a:r>
            <a:r>
              <a:rPr dirty="0" sz="4400" lang="en-US" smtClean="0"/>
              <a:t> paddy.</a:t>
            </a:r>
            <a:endParaRPr dirty="0" sz="4400" lang="en-US"/>
          </a:p>
        </p:txBody>
      </p:sp>
      <p:sp>
        <p:nvSpPr>
          <p:cNvPr id="1048671" name="Donut 3"/>
          <p:cNvSpPr/>
          <p:nvPr/>
        </p:nvSpPr>
        <p:spPr>
          <a:xfrm>
            <a:off x="5334000" y="5208152"/>
            <a:ext cx="1981200" cy="964048"/>
          </a:xfrm>
          <a:prstGeom prst="donut">
            <a:avLst>
              <a:gd name="adj" fmla="val 5056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672" name="Minus 4"/>
          <p:cNvSpPr/>
          <p:nvPr/>
        </p:nvSpPr>
        <p:spPr>
          <a:xfrm>
            <a:off x="-152400" y="5962711"/>
            <a:ext cx="4038600" cy="159841"/>
          </a:xfrm>
          <a:prstGeom prst="mathMinus"/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73" name="TextBox 5"/>
          <p:cNvSpPr txBox="1"/>
          <p:nvPr/>
        </p:nvSpPr>
        <p:spPr>
          <a:xfrm>
            <a:off x="457200" y="1295400"/>
            <a:ext cx="8001000" cy="2308324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en-US" smtClean="0"/>
              <a:t>If in the sentence there is </a:t>
            </a:r>
            <a:r>
              <a:rPr dirty="0" sz="3600" lang="en-US" smtClean="0">
                <a:solidFill>
                  <a:srgbClr val="0000CC"/>
                </a:solidFill>
              </a:rPr>
              <a:t>It is time/It is high time/I fancy/Would rather that</a:t>
            </a:r>
            <a:r>
              <a:rPr dirty="0" sz="3600" lang="en-US" smtClean="0"/>
              <a:t>, after the subject of these words </a:t>
            </a:r>
            <a:r>
              <a:rPr b="1" dirty="0" sz="3600" lang="en-US" smtClean="0">
                <a:solidFill>
                  <a:srgbClr val="00B050"/>
                </a:solidFill>
              </a:rPr>
              <a:t>verb</a:t>
            </a:r>
            <a:r>
              <a:rPr dirty="0" sz="3600" lang="en-US" smtClean="0"/>
              <a:t> will be in </a:t>
            </a:r>
            <a:r>
              <a:rPr b="1" dirty="0" sz="3600" lang="en-US" smtClean="0">
                <a:solidFill>
                  <a:srgbClr val="C00000"/>
                </a:solidFill>
              </a:rPr>
              <a:t>Past Indefinite </a:t>
            </a:r>
            <a:r>
              <a:rPr dirty="0" sz="3600" lang="en-US" smtClean="0"/>
              <a:t>form.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2097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 id="17"/>
                                        <p:tgtEl>
                                          <p:spTgt spid="2097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3"/>
                                        <p:tgtEl>
                                          <p:spTgt spid="10486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28"/>
                                        <p:tgtEl>
                                          <p:spTgt spid="10486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33"/>
                                        <p:tgtEl>
                                          <p:spTgt spid="10486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0" grpId="0"/>
      <p:bldP spid="1048671" grpId="0" animBg="1"/>
      <p:bldP spid="1048672" grpId="0" animBg="1"/>
      <p:bldP spid="104867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0">
              <a:scrgbClr r="0" g="0" b="0"/>
            </a:gs>
            <a:gs pos="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2700000" scaled="1"/>
        </a:gradFill>
      </p:bgPr>
    </p:bg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5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304800" y="1276772"/>
            <a:ext cx="2613354" cy="1618828"/>
          </a:xfrm>
          <a:prstGeom prst="rect"/>
          <a:ln>
            <a:noFill/>
          </a:ln>
          <a:effectLst>
            <a:reflection algn="bl" blurRad="12700" dir="5400000" dist="5000" endPos="30000" rotWithShape="0" stA="30000" sy="-100000"/>
          </a:effectLst>
          <a:scene3d>
            <a:camera prst="perspectiveContrastingLeftFacing">
              <a:rot lat="300000" lon="19800000" rev="0"/>
            </a:camera>
            <a:lightRig dir="t" rig="threePt">
              <a:rot lat="0" lon="0" rev="2700000"/>
            </a:lightRig>
          </a:scene3d>
          <a:sp3d>
            <a:bevelT w="63500" h="50800"/>
          </a:sp3d>
        </p:spPr>
      </p:pic>
      <p:sp>
        <p:nvSpPr>
          <p:cNvPr id="1048674" name="TextBox 2"/>
          <p:cNvSpPr txBox="1"/>
          <p:nvPr/>
        </p:nvSpPr>
        <p:spPr>
          <a:xfrm>
            <a:off x="3200400" y="2158425"/>
            <a:ext cx="5562600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US" smtClean="0"/>
              <a:t>1. She (read) a book now.</a:t>
            </a:r>
            <a:endParaRPr dirty="0" sz="3200" lang="en-US"/>
          </a:p>
        </p:txBody>
      </p:sp>
      <p:pic>
        <p:nvPicPr>
          <p:cNvPr id="2097186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306925" y="3034606"/>
            <a:ext cx="2628456" cy="1765994"/>
          </a:xfrm>
          <a:prstGeom prst="rect"/>
          <a:ln>
            <a:noFill/>
          </a:ln>
          <a:effectLst>
            <a:reflection algn="bl" blurRad="12700" dir="5400000" dist="5000" endPos="30000" rotWithShape="0" stA="30000" sy="-100000"/>
          </a:effectLst>
          <a:scene3d>
            <a:camera prst="perspectiveContrastingLeftFacing">
              <a:rot lat="300000" lon="19800000" rev="0"/>
            </a:camera>
            <a:lightRig dir="t" rig="threePt">
              <a:rot lat="0" lon="0" rev="2700000"/>
            </a:lightRig>
          </a:scene3d>
          <a:sp3d>
            <a:bevelT w="63500" h="50800"/>
          </a:sp3d>
        </p:spPr>
      </p:pic>
      <p:sp>
        <p:nvSpPr>
          <p:cNvPr id="1048675" name="TextBox 4"/>
          <p:cNvSpPr txBox="1"/>
          <p:nvPr/>
        </p:nvSpPr>
        <p:spPr>
          <a:xfrm>
            <a:off x="3276600" y="3352800"/>
            <a:ext cx="5562600" cy="1077218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US" smtClean="0"/>
              <a:t>2. The girls (enjoy) very much in the last Pahela Boisakh.</a:t>
            </a:r>
            <a:endParaRPr dirty="0" sz="3200" lang="en-US"/>
          </a:p>
        </p:txBody>
      </p:sp>
      <p:pic>
        <p:nvPicPr>
          <p:cNvPr id="2097187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306925" y="4954391"/>
            <a:ext cx="2628456" cy="1751209"/>
          </a:xfrm>
          <a:prstGeom prst="rect"/>
          <a:ln>
            <a:noFill/>
          </a:ln>
          <a:effectLst>
            <a:reflection algn="bl" blurRad="12700" dir="5400000" dist="5000" endPos="30000" rotWithShape="0" stA="30000" sy="-100000"/>
          </a:effectLst>
          <a:scene3d>
            <a:camera prst="perspectiveContrastingLeftFacing">
              <a:rot lat="300000" lon="19800000" rev="0"/>
            </a:camera>
            <a:lightRig dir="t" rig="threePt">
              <a:rot lat="0" lon="0" rev="2700000"/>
            </a:lightRig>
          </a:scene3d>
          <a:sp3d>
            <a:bevelT w="63500" h="50800"/>
          </a:sp3d>
        </p:spPr>
      </p:pic>
      <p:sp>
        <p:nvSpPr>
          <p:cNvPr id="1048676" name="TextBox 6"/>
          <p:cNvSpPr txBox="1"/>
          <p:nvPr/>
        </p:nvSpPr>
        <p:spPr>
          <a:xfrm>
            <a:off x="3276600" y="5105400"/>
            <a:ext cx="5562600" cy="1077218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US"/>
              <a:t>3</a:t>
            </a:r>
            <a:r>
              <a:rPr dirty="0" sz="3200" lang="en-US" smtClean="0"/>
              <a:t>. They (take) their tiffin after they (finish) their lesson.</a:t>
            </a:r>
            <a:endParaRPr dirty="0" sz="3200" lang="en-US"/>
          </a:p>
        </p:txBody>
      </p:sp>
      <p:sp>
        <p:nvSpPr>
          <p:cNvPr id="1048677" name="TextBox 7"/>
          <p:cNvSpPr txBox="1"/>
          <p:nvPr/>
        </p:nvSpPr>
        <p:spPr>
          <a:xfrm>
            <a:off x="3009900" y="39469"/>
            <a:ext cx="2552700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en-US" smtClean="0">
                <a:solidFill>
                  <a:srgbClr val="0000CC"/>
                </a:solidFill>
              </a:rPr>
              <a:t> (</a:t>
            </a:r>
            <a:r>
              <a:rPr b="1" dirty="0" sz="3600" lang="en-US" smtClean="0">
                <a:solidFill>
                  <a:srgbClr val="FF0000"/>
                </a:solidFill>
              </a:rPr>
              <a:t>Pair work</a:t>
            </a:r>
            <a:r>
              <a:rPr b="1" dirty="0" sz="3600" lang="en-US" smtClean="0">
                <a:solidFill>
                  <a:srgbClr val="0000CC"/>
                </a:solidFill>
              </a:rPr>
              <a:t>)</a:t>
            </a:r>
            <a:endParaRPr b="1" dirty="0" sz="3600" lang="en-US">
              <a:solidFill>
                <a:srgbClr val="0000CC"/>
              </a:solidFill>
            </a:endParaRPr>
          </a:p>
        </p:txBody>
      </p:sp>
      <p:sp>
        <p:nvSpPr>
          <p:cNvPr id="1048678" name="Rectangle 8"/>
          <p:cNvSpPr/>
          <p:nvPr/>
        </p:nvSpPr>
        <p:spPr>
          <a:xfrm>
            <a:off x="243425" y="-76200"/>
            <a:ext cx="2859885" cy="830997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pPr algn="ctr"/>
            <a:r>
              <a:rPr b="1" cap="none" dirty="0" sz="4800" lang="en-US" spc="0" smtClean="0">
                <a:ln w="24500" cmpd="dbl">
                  <a:noFill/>
                  <a:prstDash val="solid"/>
                  <a:miter lim="800000"/>
                </a:ln>
                <a:solidFill>
                  <a:srgbClr val="E7318C"/>
                </a:solidFill>
                <a:effectLst>
                  <a:outerShdw algn="tl" blurRad="38100" dir="7020000" dist="38100">
                    <a:srgbClr val="000000">
                      <a:alpha val="35000"/>
                    </a:srgbClr>
                  </a:outerShdw>
                </a:effectLst>
              </a:rPr>
              <a:t>Evaluation</a:t>
            </a:r>
            <a:endParaRPr b="1" cap="none" dirty="0" sz="4800" lang="en-US" spc="0">
              <a:ln w="24500" cmpd="dbl">
                <a:noFill/>
                <a:prstDash val="solid"/>
                <a:miter lim="800000"/>
              </a:ln>
              <a:solidFill>
                <a:srgbClr val="E7318C"/>
              </a:solidFill>
              <a:effectLst>
                <a:outerShdw algn="tl" blurRad="38100" dir="7020000" dist="38100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48679" name="TextBox 10"/>
          <p:cNvSpPr txBox="1"/>
          <p:nvPr/>
        </p:nvSpPr>
        <p:spPr>
          <a:xfrm>
            <a:off x="152400" y="609600"/>
            <a:ext cx="8686800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US" smtClean="0">
                <a:solidFill>
                  <a:srgbClr val="0000CC"/>
                </a:solidFill>
              </a:rPr>
              <a:t>Write the sentences using right forms of verbs.</a:t>
            </a:r>
            <a:endParaRPr dirty="0" sz="3200" lang="en-US">
              <a:solidFill>
                <a:srgbClr val="0000CC"/>
              </a:solidFill>
            </a:endParaRPr>
          </a:p>
        </p:txBody>
      </p:sp>
      <p:sp>
        <p:nvSpPr>
          <p:cNvPr id="1048680" name="TextBox 9"/>
          <p:cNvSpPr txBox="1"/>
          <p:nvPr/>
        </p:nvSpPr>
        <p:spPr>
          <a:xfrm>
            <a:off x="4419600" y="1625025"/>
            <a:ext cx="2057400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US" smtClean="0">
                <a:solidFill>
                  <a:srgbClr val="C00000"/>
                </a:solidFill>
              </a:rPr>
              <a:t>is reading</a:t>
            </a:r>
            <a:endParaRPr dirty="0" sz="3200" lang="en-US">
              <a:solidFill>
                <a:srgbClr val="C00000"/>
              </a:solidFill>
            </a:endParaRPr>
          </a:p>
        </p:txBody>
      </p:sp>
      <p:sp>
        <p:nvSpPr>
          <p:cNvPr id="1048681" name="TextBox 14"/>
          <p:cNvSpPr txBox="1"/>
          <p:nvPr/>
        </p:nvSpPr>
        <p:spPr>
          <a:xfrm>
            <a:off x="5562600" y="2743200"/>
            <a:ext cx="1676400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US" smtClean="0">
                <a:solidFill>
                  <a:srgbClr val="C00000"/>
                </a:solidFill>
              </a:rPr>
              <a:t>enjoyed</a:t>
            </a:r>
            <a:endParaRPr dirty="0" sz="3200" lang="en-US">
              <a:solidFill>
                <a:srgbClr val="C00000"/>
              </a:solidFill>
            </a:endParaRPr>
          </a:p>
        </p:txBody>
      </p:sp>
      <p:sp>
        <p:nvSpPr>
          <p:cNvPr id="1048682" name="TextBox 16"/>
          <p:cNvSpPr txBox="1"/>
          <p:nvPr/>
        </p:nvSpPr>
        <p:spPr>
          <a:xfrm>
            <a:off x="5257800" y="4520625"/>
            <a:ext cx="1066800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US" smtClean="0">
                <a:solidFill>
                  <a:srgbClr val="C00000"/>
                </a:solidFill>
              </a:rPr>
              <a:t>took</a:t>
            </a:r>
            <a:endParaRPr dirty="0" sz="3200" lang="en-US">
              <a:solidFill>
                <a:srgbClr val="C00000"/>
              </a:solidFill>
            </a:endParaRPr>
          </a:p>
        </p:txBody>
      </p:sp>
      <p:sp>
        <p:nvSpPr>
          <p:cNvPr id="1048683" name="TextBox 18"/>
          <p:cNvSpPr txBox="1"/>
          <p:nvPr/>
        </p:nvSpPr>
        <p:spPr>
          <a:xfrm>
            <a:off x="5029200" y="6096000"/>
            <a:ext cx="2362200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US">
                <a:solidFill>
                  <a:srgbClr val="C00000"/>
                </a:solidFill>
              </a:rPr>
              <a:t>h</a:t>
            </a:r>
            <a:r>
              <a:rPr dirty="0" sz="3200" lang="en-US" smtClean="0">
                <a:solidFill>
                  <a:srgbClr val="C00000"/>
                </a:solidFill>
              </a:rPr>
              <a:t>ad finished</a:t>
            </a:r>
            <a:endParaRPr dirty="0" sz="3200" lang="en-US">
              <a:solidFill>
                <a:srgbClr val="C00000"/>
              </a:solidFill>
            </a:endParaRPr>
          </a:p>
        </p:txBody>
      </p:sp>
      <p:sp>
        <p:nvSpPr>
          <p:cNvPr id="1048684" name="Freeform 19"/>
          <p:cNvSpPr/>
          <p:nvPr/>
        </p:nvSpPr>
        <p:spPr>
          <a:xfrm>
            <a:off x="4800600" y="2074139"/>
            <a:ext cx="457199" cy="288061"/>
          </a:xfrm>
          <a:custGeom>
            <a:avLst/>
            <a:gdLst>
              <a:gd name="connsiteX0" fmla="*/ 0 w 512619"/>
              <a:gd name="connsiteY0" fmla="*/ 374072 h 374072"/>
              <a:gd name="connsiteX1" fmla="*/ 69273 w 512619"/>
              <a:gd name="connsiteY1" fmla="*/ 346363 h 374072"/>
              <a:gd name="connsiteX2" fmla="*/ 110837 w 512619"/>
              <a:gd name="connsiteY2" fmla="*/ 304800 h 374072"/>
              <a:gd name="connsiteX3" fmla="*/ 166255 w 512619"/>
              <a:gd name="connsiteY3" fmla="*/ 263236 h 374072"/>
              <a:gd name="connsiteX4" fmla="*/ 207819 w 512619"/>
              <a:gd name="connsiteY4" fmla="*/ 235527 h 374072"/>
              <a:gd name="connsiteX5" fmla="*/ 249382 w 512619"/>
              <a:gd name="connsiteY5" fmla="*/ 193963 h 374072"/>
              <a:gd name="connsiteX6" fmla="*/ 290946 w 512619"/>
              <a:gd name="connsiteY6" fmla="*/ 166254 h 374072"/>
              <a:gd name="connsiteX7" fmla="*/ 332509 w 512619"/>
              <a:gd name="connsiteY7" fmla="*/ 124691 h 374072"/>
              <a:gd name="connsiteX8" fmla="*/ 415637 w 512619"/>
              <a:gd name="connsiteY8" fmla="*/ 69272 h 374072"/>
              <a:gd name="connsiteX9" fmla="*/ 457200 w 512619"/>
              <a:gd name="connsiteY9" fmla="*/ 41563 h 374072"/>
              <a:gd name="connsiteX10" fmla="*/ 512619 w 512619"/>
              <a:gd name="connsiteY10" fmla="*/ 0 h 37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2619" h="374072">
                <a:moveTo>
                  <a:pt x="0" y="374072"/>
                </a:moveTo>
                <a:cubicBezTo>
                  <a:pt x="23091" y="364836"/>
                  <a:pt x="48183" y="359544"/>
                  <a:pt x="69273" y="346363"/>
                </a:cubicBezTo>
                <a:cubicBezTo>
                  <a:pt x="85888" y="335979"/>
                  <a:pt x="95961" y="317551"/>
                  <a:pt x="110837" y="304800"/>
                </a:cubicBezTo>
                <a:cubicBezTo>
                  <a:pt x="128369" y="289773"/>
                  <a:pt x="147465" y="276657"/>
                  <a:pt x="166255" y="263236"/>
                </a:cubicBezTo>
                <a:cubicBezTo>
                  <a:pt x="179805" y="253558"/>
                  <a:pt x="195027" y="246187"/>
                  <a:pt x="207819" y="235527"/>
                </a:cubicBezTo>
                <a:cubicBezTo>
                  <a:pt x="222871" y="222984"/>
                  <a:pt x="234330" y="206506"/>
                  <a:pt x="249382" y="193963"/>
                </a:cubicBezTo>
                <a:cubicBezTo>
                  <a:pt x="262174" y="183303"/>
                  <a:pt x="278154" y="176914"/>
                  <a:pt x="290946" y="166254"/>
                </a:cubicBezTo>
                <a:cubicBezTo>
                  <a:pt x="305998" y="153711"/>
                  <a:pt x="317043" y="136720"/>
                  <a:pt x="332509" y="124691"/>
                </a:cubicBezTo>
                <a:cubicBezTo>
                  <a:pt x="358796" y="104245"/>
                  <a:pt x="387928" y="87745"/>
                  <a:pt x="415637" y="69272"/>
                </a:cubicBezTo>
                <a:lnTo>
                  <a:pt x="457200" y="41563"/>
                </a:lnTo>
                <a:cubicBezTo>
                  <a:pt x="504199" y="10230"/>
                  <a:pt x="486989" y="25628"/>
                  <a:pt x="512619" y="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85" name="Freeform 20"/>
          <p:cNvSpPr/>
          <p:nvPr/>
        </p:nvSpPr>
        <p:spPr>
          <a:xfrm>
            <a:off x="5943601" y="3200400"/>
            <a:ext cx="457199" cy="288061"/>
          </a:xfrm>
          <a:custGeom>
            <a:avLst/>
            <a:gdLst>
              <a:gd name="connsiteX0" fmla="*/ 0 w 512619"/>
              <a:gd name="connsiteY0" fmla="*/ 374072 h 374072"/>
              <a:gd name="connsiteX1" fmla="*/ 69273 w 512619"/>
              <a:gd name="connsiteY1" fmla="*/ 346363 h 374072"/>
              <a:gd name="connsiteX2" fmla="*/ 110837 w 512619"/>
              <a:gd name="connsiteY2" fmla="*/ 304800 h 374072"/>
              <a:gd name="connsiteX3" fmla="*/ 166255 w 512619"/>
              <a:gd name="connsiteY3" fmla="*/ 263236 h 374072"/>
              <a:gd name="connsiteX4" fmla="*/ 207819 w 512619"/>
              <a:gd name="connsiteY4" fmla="*/ 235527 h 374072"/>
              <a:gd name="connsiteX5" fmla="*/ 249382 w 512619"/>
              <a:gd name="connsiteY5" fmla="*/ 193963 h 374072"/>
              <a:gd name="connsiteX6" fmla="*/ 290946 w 512619"/>
              <a:gd name="connsiteY6" fmla="*/ 166254 h 374072"/>
              <a:gd name="connsiteX7" fmla="*/ 332509 w 512619"/>
              <a:gd name="connsiteY7" fmla="*/ 124691 h 374072"/>
              <a:gd name="connsiteX8" fmla="*/ 415637 w 512619"/>
              <a:gd name="connsiteY8" fmla="*/ 69272 h 374072"/>
              <a:gd name="connsiteX9" fmla="*/ 457200 w 512619"/>
              <a:gd name="connsiteY9" fmla="*/ 41563 h 374072"/>
              <a:gd name="connsiteX10" fmla="*/ 512619 w 512619"/>
              <a:gd name="connsiteY10" fmla="*/ 0 h 37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2619" h="374072">
                <a:moveTo>
                  <a:pt x="0" y="374072"/>
                </a:moveTo>
                <a:cubicBezTo>
                  <a:pt x="23091" y="364836"/>
                  <a:pt x="48183" y="359544"/>
                  <a:pt x="69273" y="346363"/>
                </a:cubicBezTo>
                <a:cubicBezTo>
                  <a:pt x="85888" y="335979"/>
                  <a:pt x="95961" y="317551"/>
                  <a:pt x="110837" y="304800"/>
                </a:cubicBezTo>
                <a:cubicBezTo>
                  <a:pt x="128369" y="289773"/>
                  <a:pt x="147465" y="276657"/>
                  <a:pt x="166255" y="263236"/>
                </a:cubicBezTo>
                <a:cubicBezTo>
                  <a:pt x="179805" y="253558"/>
                  <a:pt x="195027" y="246187"/>
                  <a:pt x="207819" y="235527"/>
                </a:cubicBezTo>
                <a:cubicBezTo>
                  <a:pt x="222871" y="222984"/>
                  <a:pt x="234330" y="206506"/>
                  <a:pt x="249382" y="193963"/>
                </a:cubicBezTo>
                <a:cubicBezTo>
                  <a:pt x="262174" y="183303"/>
                  <a:pt x="278154" y="176914"/>
                  <a:pt x="290946" y="166254"/>
                </a:cubicBezTo>
                <a:cubicBezTo>
                  <a:pt x="305998" y="153711"/>
                  <a:pt x="317043" y="136720"/>
                  <a:pt x="332509" y="124691"/>
                </a:cubicBezTo>
                <a:cubicBezTo>
                  <a:pt x="358796" y="104245"/>
                  <a:pt x="387928" y="87745"/>
                  <a:pt x="415637" y="69272"/>
                </a:cubicBezTo>
                <a:lnTo>
                  <a:pt x="457200" y="41563"/>
                </a:lnTo>
                <a:cubicBezTo>
                  <a:pt x="504199" y="10230"/>
                  <a:pt x="486989" y="25628"/>
                  <a:pt x="512619" y="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86" name="Freeform 21"/>
          <p:cNvSpPr/>
          <p:nvPr/>
        </p:nvSpPr>
        <p:spPr>
          <a:xfrm>
            <a:off x="5105401" y="4953000"/>
            <a:ext cx="457199" cy="288061"/>
          </a:xfrm>
          <a:custGeom>
            <a:avLst/>
            <a:gdLst>
              <a:gd name="connsiteX0" fmla="*/ 0 w 512619"/>
              <a:gd name="connsiteY0" fmla="*/ 374072 h 374072"/>
              <a:gd name="connsiteX1" fmla="*/ 69273 w 512619"/>
              <a:gd name="connsiteY1" fmla="*/ 346363 h 374072"/>
              <a:gd name="connsiteX2" fmla="*/ 110837 w 512619"/>
              <a:gd name="connsiteY2" fmla="*/ 304800 h 374072"/>
              <a:gd name="connsiteX3" fmla="*/ 166255 w 512619"/>
              <a:gd name="connsiteY3" fmla="*/ 263236 h 374072"/>
              <a:gd name="connsiteX4" fmla="*/ 207819 w 512619"/>
              <a:gd name="connsiteY4" fmla="*/ 235527 h 374072"/>
              <a:gd name="connsiteX5" fmla="*/ 249382 w 512619"/>
              <a:gd name="connsiteY5" fmla="*/ 193963 h 374072"/>
              <a:gd name="connsiteX6" fmla="*/ 290946 w 512619"/>
              <a:gd name="connsiteY6" fmla="*/ 166254 h 374072"/>
              <a:gd name="connsiteX7" fmla="*/ 332509 w 512619"/>
              <a:gd name="connsiteY7" fmla="*/ 124691 h 374072"/>
              <a:gd name="connsiteX8" fmla="*/ 415637 w 512619"/>
              <a:gd name="connsiteY8" fmla="*/ 69272 h 374072"/>
              <a:gd name="connsiteX9" fmla="*/ 457200 w 512619"/>
              <a:gd name="connsiteY9" fmla="*/ 41563 h 374072"/>
              <a:gd name="connsiteX10" fmla="*/ 512619 w 512619"/>
              <a:gd name="connsiteY10" fmla="*/ 0 h 37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2619" h="374072">
                <a:moveTo>
                  <a:pt x="0" y="374072"/>
                </a:moveTo>
                <a:cubicBezTo>
                  <a:pt x="23091" y="364836"/>
                  <a:pt x="48183" y="359544"/>
                  <a:pt x="69273" y="346363"/>
                </a:cubicBezTo>
                <a:cubicBezTo>
                  <a:pt x="85888" y="335979"/>
                  <a:pt x="95961" y="317551"/>
                  <a:pt x="110837" y="304800"/>
                </a:cubicBezTo>
                <a:cubicBezTo>
                  <a:pt x="128369" y="289773"/>
                  <a:pt x="147465" y="276657"/>
                  <a:pt x="166255" y="263236"/>
                </a:cubicBezTo>
                <a:cubicBezTo>
                  <a:pt x="179805" y="253558"/>
                  <a:pt x="195027" y="246187"/>
                  <a:pt x="207819" y="235527"/>
                </a:cubicBezTo>
                <a:cubicBezTo>
                  <a:pt x="222871" y="222984"/>
                  <a:pt x="234330" y="206506"/>
                  <a:pt x="249382" y="193963"/>
                </a:cubicBezTo>
                <a:cubicBezTo>
                  <a:pt x="262174" y="183303"/>
                  <a:pt x="278154" y="176914"/>
                  <a:pt x="290946" y="166254"/>
                </a:cubicBezTo>
                <a:cubicBezTo>
                  <a:pt x="305998" y="153711"/>
                  <a:pt x="317043" y="136720"/>
                  <a:pt x="332509" y="124691"/>
                </a:cubicBezTo>
                <a:cubicBezTo>
                  <a:pt x="358796" y="104245"/>
                  <a:pt x="387928" y="87745"/>
                  <a:pt x="415637" y="69272"/>
                </a:cubicBezTo>
                <a:lnTo>
                  <a:pt x="457200" y="41563"/>
                </a:lnTo>
                <a:cubicBezTo>
                  <a:pt x="504199" y="10230"/>
                  <a:pt x="486989" y="25628"/>
                  <a:pt x="512619" y="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87" name="Freeform 22"/>
          <p:cNvSpPr/>
          <p:nvPr/>
        </p:nvSpPr>
        <p:spPr>
          <a:xfrm flipV="1">
            <a:off x="4648200" y="6036539"/>
            <a:ext cx="457199" cy="288061"/>
          </a:xfrm>
          <a:custGeom>
            <a:avLst/>
            <a:gdLst>
              <a:gd name="connsiteX0" fmla="*/ 0 w 512619"/>
              <a:gd name="connsiteY0" fmla="*/ 374072 h 374072"/>
              <a:gd name="connsiteX1" fmla="*/ 69273 w 512619"/>
              <a:gd name="connsiteY1" fmla="*/ 346363 h 374072"/>
              <a:gd name="connsiteX2" fmla="*/ 110837 w 512619"/>
              <a:gd name="connsiteY2" fmla="*/ 304800 h 374072"/>
              <a:gd name="connsiteX3" fmla="*/ 166255 w 512619"/>
              <a:gd name="connsiteY3" fmla="*/ 263236 h 374072"/>
              <a:gd name="connsiteX4" fmla="*/ 207819 w 512619"/>
              <a:gd name="connsiteY4" fmla="*/ 235527 h 374072"/>
              <a:gd name="connsiteX5" fmla="*/ 249382 w 512619"/>
              <a:gd name="connsiteY5" fmla="*/ 193963 h 374072"/>
              <a:gd name="connsiteX6" fmla="*/ 290946 w 512619"/>
              <a:gd name="connsiteY6" fmla="*/ 166254 h 374072"/>
              <a:gd name="connsiteX7" fmla="*/ 332509 w 512619"/>
              <a:gd name="connsiteY7" fmla="*/ 124691 h 374072"/>
              <a:gd name="connsiteX8" fmla="*/ 415637 w 512619"/>
              <a:gd name="connsiteY8" fmla="*/ 69272 h 374072"/>
              <a:gd name="connsiteX9" fmla="*/ 457200 w 512619"/>
              <a:gd name="connsiteY9" fmla="*/ 41563 h 374072"/>
              <a:gd name="connsiteX10" fmla="*/ 512619 w 512619"/>
              <a:gd name="connsiteY10" fmla="*/ 0 h 37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2619" h="374072">
                <a:moveTo>
                  <a:pt x="0" y="374072"/>
                </a:moveTo>
                <a:cubicBezTo>
                  <a:pt x="23091" y="364836"/>
                  <a:pt x="48183" y="359544"/>
                  <a:pt x="69273" y="346363"/>
                </a:cubicBezTo>
                <a:cubicBezTo>
                  <a:pt x="85888" y="335979"/>
                  <a:pt x="95961" y="317551"/>
                  <a:pt x="110837" y="304800"/>
                </a:cubicBezTo>
                <a:cubicBezTo>
                  <a:pt x="128369" y="289773"/>
                  <a:pt x="147465" y="276657"/>
                  <a:pt x="166255" y="263236"/>
                </a:cubicBezTo>
                <a:cubicBezTo>
                  <a:pt x="179805" y="253558"/>
                  <a:pt x="195027" y="246187"/>
                  <a:pt x="207819" y="235527"/>
                </a:cubicBezTo>
                <a:cubicBezTo>
                  <a:pt x="222871" y="222984"/>
                  <a:pt x="234330" y="206506"/>
                  <a:pt x="249382" y="193963"/>
                </a:cubicBezTo>
                <a:cubicBezTo>
                  <a:pt x="262174" y="183303"/>
                  <a:pt x="278154" y="176914"/>
                  <a:pt x="290946" y="166254"/>
                </a:cubicBezTo>
                <a:cubicBezTo>
                  <a:pt x="305998" y="153711"/>
                  <a:pt x="317043" y="136720"/>
                  <a:pt x="332509" y="124691"/>
                </a:cubicBezTo>
                <a:cubicBezTo>
                  <a:pt x="358796" y="104245"/>
                  <a:pt x="387928" y="87745"/>
                  <a:pt x="415637" y="69272"/>
                </a:cubicBezTo>
                <a:lnTo>
                  <a:pt x="457200" y="41563"/>
                </a:lnTo>
                <a:cubicBezTo>
                  <a:pt x="504199" y="10230"/>
                  <a:pt x="486989" y="25628"/>
                  <a:pt x="512619" y="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5"/>
                                        <p:tgtEl>
                                          <p:spTgt spid="10486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0"/>
                                        <p:tgtEl>
                                          <p:spTgt spid="10486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5"/>
                                        <p:tgtEl>
                                          <p:spTgt spid="209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30"/>
                                        <p:tgtEl>
                                          <p:spTgt spid="104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35"/>
                                        <p:tgtEl>
                                          <p:spTgt spid="209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40"/>
                                        <p:tgtEl>
                                          <p:spTgt spid="104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45"/>
                                        <p:tgtEl>
                                          <p:spTgt spid="2097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50"/>
                                        <p:tgtEl>
                                          <p:spTgt spid="104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57"/>
                                        <p:tgtEl>
                                          <p:spTgt spid="104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5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61"/>
                                        <p:tgtEl>
                                          <p:spTgt spid="104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2">
                      <p:stCondLst>
                        <p:cond delay="indefinite"/>
                      </p:stCondLst>
                      <p:childTnLst>
                        <p:par>
                          <p:cTn fill="hold" id="6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4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66"/>
                                        <p:tgtEl>
                                          <p:spTgt spid="104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6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0"/>
                                        <p:tgtEl>
                                          <p:spTgt spid="104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1">
                      <p:stCondLst>
                        <p:cond delay="indefinite"/>
                      </p:stCondLst>
                      <p:childTnLst>
                        <p:par>
                          <p:cTn fill="hold" id="7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5"/>
                                        <p:tgtEl>
                                          <p:spTgt spid="104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7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9"/>
                                        <p:tgtEl>
                                          <p:spTgt spid="104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0">
                      <p:stCondLst>
                        <p:cond delay="indefinite"/>
                      </p:stCondLst>
                      <p:childTnLst>
                        <p:par>
                          <p:cTn fill="hold" id="8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2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84"/>
                                        <p:tgtEl>
                                          <p:spTgt spid="104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8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88"/>
                                        <p:tgtEl>
                                          <p:spTgt spid="104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4" grpId="0"/>
      <p:bldP spid="1048675" grpId="0"/>
      <p:bldP spid="1048676" grpId="0"/>
      <p:bldP spid="1048677" grpId="0"/>
      <p:bldP spid="1048678" grpId="0"/>
      <p:bldP spid="1048679" grpId="0"/>
      <p:bldP spid="1048680" grpId="0"/>
      <p:bldP spid="1048681" grpId="0"/>
      <p:bldP spid="1048682" grpId="0"/>
      <p:bldP spid="1048683" grpId="0"/>
      <p:bldP spid="1048684" grpId="0" animBg="1"/>
      <p:bldP spid="1048685" grpId="0" animBg="1"/>
      <p:bldP spid="1048686" grpId="0" animBg="1"/>
      <p:bldP spid="104868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0">
              <a:scrgbClr r="0" g="0" b="0"/>
            </a:gs>
            <a:gs pos="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2700000" scaled="1"/>
        </a:gradFill>
      </p:bgPr>
    </p:bg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8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473147" y="0"/>
            <a:ext cx="3657600" cy="2372618"/>
          </a:xfrm>
          <a:prstGeom prst="rect"/>
        </p:spPr>
      </p:pic>
      <p:pic>
        <p:nvPicPr>
          <p:cNvPr id="2097189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473147" y="4274283"/>
            <a:ext cx="3670853" cy="2583717"/>
          </a:xfrm>
          <a:prstGeom prst="rect"/>
        </p:spPr>
      </p:pic>
      <p:sp>
        <p:nvSpPr>
          <p:cNvPr id="1048688" name="TextBox 1"/>
          <p:cNvSpPr txBox="1"/>
          <p:nvPr/>
        </p:nvSpPr>
        <p:spPr>
          <a:xfrm>
            <a:off x="354385" y="4800600"/>
            <a:ext cx="4827215" cy="156966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US" smtClean="0"/>
              <a:t>6.The woman and her children went home (board) on a cart.</a:t>
            </a:r>
            <a:endParaRPr dirty="0" sz="3200" lang="en-US"/>
          </a:p>
        </p:txBody>
      </p:sp>
      <p:sp>
        <p:nvSpPr>
          <p:cNvPr id="1048689" name="TextBox 5"/>
          <p:cNvSpPr txBox="1"/>
          <p:nvPr/>
        </p:nvSpPr>
        <p:spPr>
          <a:xfrm>
            <a:off x="275250" y="1219200"/>
            <a:ext cx="4906350" cy="1077218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US"/>
              <a:t>4</a:t>
            </a:r>
            <a:r>
              <a:rPr dirty="0" sz="3200" lang="en-US" smtClean="0"/>
              <a:t>. The boys (fly) kites since morning.</a:t>
            </a:r>
            <a:endParaRPr dirty="0" sz="3200" lang="en-US"/>
          </a:p>
        </p:txBody>
      </p:sp>
      <p:pic>
        <p:nvPicPr>
          <p:cNvPr id="2097190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5473147" y="2372618"/>
            <a:ext cx="3657600" cy="2199382"/>
          </a:xfrm>
          <a:prstGeom prst="rect"/>
        </p:spPr>
      </p:pic>
      <p:sp>
        <p:nvSpPr>
          <p:cNvPr id="1048690" name="TextBox 6"/>
          <p:cNvSpPr txBox="1"/>
          <p:nvPr/>
        </p:nvSpPr>
        <p:spPr>
          <a:xfrm>
            <a:off x="354385" y="3124200"/>
            <a:ext cx="4827215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US" smtClean="0"/>
              <a:t>5. Children (like) to play.</a:t>
            </a:r>
            <a:endParaRPr dirty="0" sz="3200" lang="en-US"/>
          </a:p>
        </p:txBody>
      </p:sp>
      <p:sp>
        <p:nvSpPr>
          <p:cNvPr id="1048691" name="TextBox 7"/>
          <p:cNvSpPr txBox="1"/>
          <p:nvPr/>
        </p:nvSpPr>
        <p:spPr>
          <a:xfrm>
            <a:off x="2705100" y="76200"/>
            <a:ext cx="2552700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en-US" smtClean="0">
                <a:solidFill>
                  <a:srgbClr val="0000CC"/>
                </a:solidFill>
              </a:rPr>
              <a:t> </a:t>
            </a:r>
            <a:r>
              <a:rPr dirty="0" sz="3600" lang="en-US" smtClean="0">
                <a:solidFill>
                  <a:srgbClr val="FF0000"/>
                </a:solidFill>
              </a:rPr>
              <a:t>(</a:t>
            </a:r>
            <a:r>
              <a:rPr b="1" dirty="0" sz="3600" lang="en-US" smtClean="0">
                <a:solidFill>
                  <a:srgbClr val="FF0000"/>
                </a:solidFill>
              </a:rPr>
              <a:t>Pair work</a:t>
            </a:r>
            <a:r>
              <a:rPr dirty="0" sz="3600" lang="en-US" smtClean="0">
                <a:solidFill>
                  <a:srgbClr val="FF0000"/>
                </a:solidFill>
              </a:rPr>
              <a:t>)</a:t>
            </a:r>
            <a:endParaRPr dirty="0" sz="3600" lang="en-US">
              <a:solidFill>
                <a:srgbClr val="FF0000"/>
              </a:solidFill>
            </a:endParaRPr>
          </a:p>
        </p:txBody>
      </p:sp>
      <p:sp>
        <p:nvSpPr>
          <p:cNvPr id="1048692" name="Rectangle 9"/>
          <p:cNvSpPr/>
          <p:nvPr/>
        </p:nvSpPr>
        <p:spPr>
          <a:xfrm>
            <a:off x="354385" y="0"/>
            <a:ext cx="2637965" cy="769441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pPr algn="ctr"/>
            <a:r>
              <a:rPr b="1" cap="none" dirty="0" sz="4400" lang="en-US" spc="0" smtClean="0">
                <a:ln w="24500" cmpd="dbl">
                  <a:noFill/>
                  <a:prstDash val="solid"/>
                  <a:miter lim="800000"/>
                </a:ln>
                <a:solidFill>
                  <a:srgbClr val="E7318C"/>
                </a:solidFill>
                <a:effectLst>
                  <a:outerShdw algn="tl" blurRad="38100" dir="7020000" dist="38100">
                    <a:srgbClr val="000000">
                      <a:alpha val="35000"/>
                    </a:srgbClr>
                  </a:outerShdw>
                </a:effectLst>
              </a:rPr>
              <a:t>Evaluation</a:t>
            </a:r>
            <a:endParaRPr b="1" cap="none" dirty="0" sz="4400" lang="en-US" spc="0">
              <a:ln w="24500" cmpd="dbl">
                <a:noFill/>
                <a:prstDash val="solid"/>
                <a:miter lim="800000"/>
              </a:ln>
              <a:solidFill>
                <a:srgbClr val="E7318C"/>
              </a:solidFill>
              <a:effectLst>
                <a:outerShdw algn="tl" blurRad="38100" dir="7020000" dist="38100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48693" name="TextBox 11"/>
          <p:cNvSpPr txBox="1"/>
          <p:nvPr/>
        </p:nvSpPr>
        <p:spPr>
          <a:xfrm>
            <a:off x="2286000" y="609600"/>
            <a:ext cx="2895600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US" smtClean="0">
                <a:solidFill>
                  <a:srgbClr val="C00000"/>
                </a:solidFill>
              </a:rPr>
              <a:t>have been flying</a:t>
            </a:r>
            <a:endParaRPr dirty="0" sz="3200" lang="en-US">
              <a:solidFill>
                <a:srgbClr val="C00000"/>
              </a:solidFill>
            </a:endParaRPr>
          </a:p>
        </p:txBody>
      </p:sp>
      <p:sp>
        <p:nvSpPr>
          <p:cNvPr id="1048694" name="TextBox 13"/>
          <p:cNvSpPr txBox="1"/>
          <p:nvPr/>
        </p:nvSpPr>
        <p:spPr>
          <a:xfrm>
            <a:off x="2971800" y="2438400"/>
            <a:ext cx="914400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US" smtClean="0">
                <a:solidFill>
                  <a:srgbClr val="C00000"/>
                </a:solidFill>
              </a:rPr>
              <a:t>like</a:t>
            </a:r>
            <a:endParaRPr dirty="0" sz="3200" lang="en-US">
              <a:solidFill>
                <a:srgbClr val="C00000"/>
              </a:solidFill>
            </a:endParaRPr>
          </a:p>
        </p:txBody>
      </p:sp>
      <p:sp>
        <p:nvSpPr>
          <p:cNvPr id="1048695" name="TextBox 15"/>
          <p:cNvSpPr txBox="1"/>
          <p:nvPr/>
        </p:nvSpPr>
        <p:spPr>
          <a:xfrm>
            <a:off x="3733800" y="6044625"/>
            <a:ext cx="1676400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US" smtClean="0">
                <a:solidFill>
                  <a:srgbClr val="C00000"/>
                </a:solidFill>
              </a:rPr>
              <a:t>boarding</a:t>
            </a:r>
            <a:endParaRPr dirty="0" sz="3200" lang="en-US">
              <a:solidFill>
                <a:srgbClr val="C00000"/>
              </a:solidFill>
            </a:endParaRPr>
          </a:p>
        </p:txBody>
      </p:sp>
      <p:sp>
        <p:nvSpPr>
          <p:cNvPr id="1048696" name="Freeform 16"/>
          <p:cNvSpPr/>
          <p:nvPr/>
        </p:nvSpPr>
        <p:spPr>
          <a:xfrm>
            <a:off x="2667001" y="1075169"/>
            <a:ext cx="457199" cy="288061"/>
          </a:xfrm>
          <a:custGeom>
            <a:avLst/>
            <a:gdLst>
              <a:gd name="connsiteX0" fmla="*/ 0 w 512619"/>
              <a:gd name="connsiteY0" fmla="*/ 374072 h 374072"/>
              <a:gd name="connsiteX1" fmla="*/ 69273 w 512619"/>
              <a:gd name="connsiteY1" fmla="*/ 346363 h 374072"/>
              <a:gd name="connsiteX2" fmla="*/ 110837 w 512619"/>
              <a:gd name="connsiteY2" fmla="*/ 304800 h 374072"/>
              <a:gd name="connsiteX3" fmla="*/ 166255 w 512619"/>
              <a:gd name="connsiteY3" fmla="*/ 263236 h 374072"/>
              <a:gd name="connsiteX4" fmla="*/ 207819 w 512619"/>
              <a:gd name="connsiteY4" fmla="*/ 235527 h 374072"/>
              <a:gd name="connsiteX5" fmla="*/ 249382 w 512619"/>
              <a:gd name="connsiteY5" fmla="*/ 193963 h 374072"/>
              <a:gd name="connsiteX6" fmla="*/ 290946 w 512619"/>
              <a:gd name="connsiteY6" fmla="*/ 166254 h 374072"/>
              <a:gd name="connsiteX7" fmla="*/ 332509 w 512619"/>
              <a:gd name="connsiteY7" fmla="*/ 124691 h 374072"/>
              <a:gd name="connsiteX8" fmla="*/ 415637 w 512619"/>
              <a:gd name="connsiteY8" fmla="*/ 69272 h 374072"/>
              <a:gd name="connsiteX9" fmla="*/ 457200 w 512619"/>
              <a:gd name="connsiteY9" fmla="*/ 41563 h 374072"/>
              <a:gd name="connsiteX10" fmla="*/ 512619 w 512619"/>
              <a:gd name="connsiteY10" fmla="*/ 0 h 37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2619" h="374072">
                <a:moveTo>
                  <a:pt x="0" y="374072"/>
                </a:moveTo>
                <a:cubicBezTo>
                  <a:pt x="23091" y="364836"/>
                  <a:pt x="48183" y="359544"/>
                  <a:pt x="69273" y="346363"/>
                </a:cubicBezTo>
                <a:cubicBezTo>
                  <a:pt x="85888" y="335979"/>
                  <a:pt x="95961" y="317551"/>
                  <a:pt x="110837" y="304800"/>
                </a:cubicBezTo>
                <a:cubicBezTo>
                  <a:pt x="128369" y="289773"/>
                  <a:pt x="147465" y="276657"/>
                  <a:pt x="166255" y="263236"/>
                </a:cubicBezTo>
                <a:cubicBezTo>
                  <a:pt x="179805" y="253558"/>
                  <a:pt x="195027" y="246187"/>
                  <a:pt x="207819" y="235527"/>
                </a:cubicBezTo>
                <a:cubicBezTo>
                  <a:pt x="222871" y="222984"/>
                  <a:pt x="234330" y="206506"/>
                  <a:pt x="249382" y="193963"/>
                </a:cubicBezTo>
                <a:cubicBezTo>
                  <a:pt x="262174" y="183303"/>
                  <a:pt x="278154" y="176914"/>
                  <a:pt x="290946" y="166254"/>
                </a:cubicBezTo>
                <a:cubicBezTo>
                  <a:pt x="305998" y="153711"/>
                  <a:pt x="317043" y="136720"/>
                  <a:pt x="332509" y="124691"/>
                </a:cubicBezTo>
                <a:cubicBezTo>
                  <a:pt x="358796" y="104245"/>
                  <a:pt x="387928" y="87745"/>
                  <a:pt x="415637" y="69272"/>
                </a:cubicBezTo>
                <a:lnTo>
                  <a:pt x="457200" y="41563"/>
                </a:lnTo>
                <a:cubicBezTo>
                  <a:pt x="504199" y="10230"/>
                  <a:pt x="486989" y="25628"/>
                  <a:pt x="512619" y="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97" name="Freeform 17"/>
          <p:cNvSpPr/>
          <p:nvPr/>
        </p:nvSpPr>
        <p:spPr>
          <a:xfrm>
            <a:off x="2763750" y="2955344"/>
            <a:ext cx="457199" cy="288061"/>
          </a:xfrm>
          <a:custGeom>
            <a:avLst/>
            <a:gdLst>
              <a:gd name="connsiteX0" fmla="*/ 0 w 512619"/>
              <a:gd name="connsiteY0" fmla="*/ 374072 h 374072"/>
              <a:gd name="connsiteX1" fmla="*/ 69273 w 512619"/>
              <a:gd name="connsiteY1" fmla="*/ 346363 h 374072"/>
              <a:gd name="connsiteX2" fmla="*/ 110837 w 512619"/>
              <a:gd name="connsiteY2" fmla="*/ 304800 h 374072"/>
              <a:gd name="connsiteX3" fmla="*/ 166255 w 512619"/>
              <a:gd name="connsiteY3" fmla="*/ 263236 h 374072"/>
              <a:gd name="connsiteX4" fmla="*/ 207819 w 512619"/>
              <a:gd name="connsiteY4" fmla="*/ 235527 h 374072"/>
              <a:gd name="connsiteX5" fmla="*/ 249382 w 512619"/>
              <a:gd name="connsiteY5" fmla="*/ 193963 h 374072"/>
              <a:gd name="connsiteX6" fmla="*/ 290946 w 512619"/>
              <a:gd name="connsiteY6" fmla="*/ 166254 h 374072"/>
              <a:gd name="connsiteX7" fmla="*/ 332509 w 512619"/>
              <a:gd name="connsiteY7" fmla="*/ 124691 h 374072"/>
              <a:gd name="connsiteX8" fmla="*/ 415637 w 512619"/>
              <a:gd name="connsiteY8" fmla="*/ 69272 h 374072"/>
              <a:gd name="connsiteX9" fmla="*/ 457200 w 512619"/>
              <a:gd name="connsiteY9" fmla="*/ 41563 h 374072"/>
              <a:gd name="connsiteX10" fmla="*/ 512619 w 512619"/>
              <a:gd name="connsiteY10" fmla="*/ 0 h 37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2619" h="374072">
                <a:moveTo>
                  <a:pt x="0" y="374072"/>
                </a:moveTo>
                <a:cubicBezTo>
                  <a:pt x="23091" y="364836"/>
                  <a:pt x="48183" y="359544"/>
                  <a:pt x="69273" y="346363"/>
                </a:cubicBezTo>
                <a:cubicBezTo>
                  <a:pt x="85888" y="335979"/>
                  <a:pt x="95961" y="317551"/>
                  <a:pt x="110837" y="304800"/>
                </a:cubicBezTo>
                <a:cubicBezTo>
                  <a:pt x="128369" y="289773"/>
                  <a:pt x="147465" y="276657"/>
                  <a:pt x="166255" y="263236"/>
                </a:cubicBezTo>
                <a:cubicBezTo>
                  <a:pt x="179805" y="253558"/>
                  <a:pt x="195027" y="246187"/>
                  <a:pt x="207819" y="235527"/>
                </a:cubicBezTo>
                <a:cubicBezTo>
                  <a:pt x="222871" y="222984"/>
                  <a:pt x="234330" y="206506"/>
                  <a:pt x="249382" y="193963"/>
                </a:cubicBezTo>
                <a:cubicBezTo>
                  <a:pt x="262174" y="183303"/>
                  <a:pt x="278154" y="176914"/>
                  <a:pt x="290946" y="166254"/>
                </a:cubicBezTo>
                <a:cubicBezTo>
                  <a:pt x="305998" y="153711"/>
                  <a:pt x="317043" y="136720"/>
                  <a:pt x="332509" y="124691"/>
                </a:cubicBezTo>
                <a:cubicBezTo>
                  <a:pt x="358796" y="104245"/>
                  <a:pt x="387928" y="87745"/>
                  <a:pt x="415637" y="69272"/>
                </a:cubicBezTo>
                <a:lnTo>
                  <a:pt x="457200" y="41563"/>
                </a:lnTo>
                <a:cubicBezTo>
                  <a:pt x="504199" y="10230"/>
                  <a:pt x="486989" y="25628"/>
                  <a:pt x="512619" y="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98" name="Freeform 18"/>
          <p:cNvSpPr/>
          <p:nvPr/>
        </p:nvSpPr>
        <p:spPr>
          <a:xfrm flipV="1">
            <a:off x="4267201" y="5791200"/>
            <a:ext cx="457199" cy="288061"/>
          </a:xfrm>
          <a:custGeom>
            <a:avLst/>
            <a:gdLst>
              <a:gd name="connsiteX0" fmla="*/ 0 w 512619"/>
              <a:gd name="connsiteY0" fmla="*/ 374072 h 374072"/>
              <a:gd name="connsiteX1" fmla="*/ 69273 w 512619"/>
              <a:gd name="connsiteY1" fmla="*/ 346363 h 374072"/>
              <a:gd name="connsiteX2" fmla="*/ 110837 w 512619"/>
              <a:gd name="connsiteY2" fmla="*/ 304800 h 374072"/>
              <a:gd name="connsiteX3" fmla="*/ 166255 w 512619"/>
              <a:gd name="connsiteY3" fmla="*/ 263236 h 374072"/>
              <a:gd name="connsiteX4" fmla="*/ 207819 w 512619"/>
              <a:gd name="connsiteY4" fmla="*/ 235527 h 374072"/>
              <a:gd name="connsiteX5" fmla="*/ 249382 w 512619"/>
              <a:gd name="connsiteY5" fmla="*/ 193963 h 374072"/>
              <a:gd name="connsiteX6" fmla="*/ 290946 w 512619"/>
              <a:gd name="connsiteY6" fmla="*/ 166254 h 374072"/>
              <a:gd name="connsiteX7" fmla="*/ 332509 w 512619"/>
              <a:gd name="connsiteY7" fmla="*/ 124691 h 374072"/>
              <a:gd name="connsiteX8" fmla="*/ 415637 w 512619"/>
              <a:gd name="connsiteY8" fmla="*/ 69272 h 374072"/>
              <a:gd name="connsiteX9" fmla="*/ 457200 w 512619"/>
              <a:gd name="connsiteY9" fmla="*/ 41563 h 374072"/>
              <a:gd name="connsiteX10" fmla="*/ 512619 w 512619"/>
              <a:gd name="connsiteY10" fmla="*/ 0 h 37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2619" h="374072">
                <a:moveTo>
                  <a:pt x="0" y="374072"/>
                </a:moveTo>
                <a:cubicBezTo>
                  <a:pt x="23091" y="364836"/>
                  <a:pt x="48183" y="359544"/>
                  <a:pt x="69273" y="346363"/>
                </a:cubicBezTo>
                <a:cubicBezTo>
                  <a:pt x="85888" y="335979"/>
                  <a:pt x="95961" y="317551"/>
                  <a:pt x="110837" y="304800"/>
                </a:cubicBezTo>
                <a:cubicBezTo>
                  <a:pt x="128369" y="289773"/>
                  <a:pt x="147465" y="276657"/>
                  <a:pt x="166255" y="263236"/>
                </a:cubicBezTo>
                <a:cubicBezTo>
                  <a:pt x="179805" y="253558"/>
                  <a:pt x="195027" y="246187"/>
                  <a:pt x="207819" y="235527"/>
                </a:cubicBezTo>
                <a:cubicBezTo>
                  <a:pt x="222871" y="222984"/>
                  <a:pt x="234330" y="206506"/>
                  <a:pt x="249382" y="193963"/>
                </a:cubicBezTo>
                <a:cubicBezTo>
                  <a:pt x="262174" y="183303"/>
                  <a:pt x="278154" y="176914"/>
                  <a:pt x="290946" y="166254"/>
                </a:cubicBezTo>
                <a:cubicBezTo>
                  <a:pt x="305998" y="153711"/>
                  <a:pt x="317043" y="136720"/>
                  <a:pt x="332509" y="124691"/>
                </a:cubicBezTo>
                <a:cubicBezTo>
                  <a:pt x="358796" y="104245"/>
                  <a:pt x="387928" y="87745"/>
                  <a:pt x="415637" y="69272"/>
                </a:cubicBezTo>
                <a:lnTo>
                  <a:pt x="457200" y="41563"/>
                </a:lnTo>
                <a:cubicBezTo>
                  <a:pt x="504199" y="10230"/>
                  <a:pt x="486989" y="25628"/>
                  <a:pt x="512619" y="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2"/>
                                        <p:tgtEl>
                                          <p:spTgt spid="1048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7"/>
                                        <p:tgtEl>
                                          <p:spTgt spid="2097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2"/>
                                        <p:tgtEl>
                                          <p:spTgt spid="10486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7"/>
                                        <p:tgtEl>
                                          <p:spTgt spid="2097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32"/>
                                        <p:tgtEl>
                                          <p:spTgt spid="1048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37"/>
                                        <p:tgtEl>
                                          <p:spTgt spid="2097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42"/>
                                        <p:tgtEl>
                                          <p:spTgt spid="10486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49"/>
                                        <p:tgtEl>
                                          <p:spTgt spid="104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5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53"/>
                                        <p:tgtEl>
                                          <p:spTgt spid="104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4">
                      <p:stCondLst>
                        <p:cond delay="indefinite"/>
                      </p:stCondLst>
                      <p:childTnLst>
                        <p:par>
                          <p:cTn fill="hold" id="5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6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58"/>
                                        <p:tgtEl>
                                          <p:spTgt spid="104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6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62"/>
                                        <p:tgtEl>
                                          <p:spTgt spid="104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>
                      <p:stCondLst>
                        <p:cond delay="indefinite"/>
                      </p:stCondLst>
                      <p:childTnLst>
                        <p:par>
                          <p:cTn fill="hold" id="6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67"/>
                                        <p:tgtEl>
                                          <p:spTgt spid="104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6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1"/>
                                        <p:tgtEl>
                                          <p:spTgt spid="104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8" grpId="0"/>
      <p:bldP spid="1048689" grpId="0"/>
      <p:bldP spid="1048690" grpId="0"/>
      <p:bldP spid="1048691" grpId="0"/>
      <p:bldP spid="1048692" grpId="0"/>
      <p:bldP spid="1048693" grpId="0"/>
      <p:bldP spid="1048694" grpId="0"/>
      <p:bldP spid="1048695" grpId="0"/>
      <p:bldP spid="1048696" grpId="0" animBg="1"/>
      <p:bldP spid="1048697" grpId="0" animBg="1"/>
      <p:bldP spid="104869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0">
              <a:scrgbClr r="0" g="0" b="0"/>
            </a:gs>
            <a:gs pos="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2700000" scaled="1"/>
        </a:gradFill>
      </p:bgPr>
    </p:bg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TextBox 1"/>
          <p:cNvSpPr txBox="1"/>
          <p:nvPr/>
        </p:nvSpPr>
        <p:spPr>
          <a:xfrm>
            <a:off x="296983" y="3009901"/>
            <a:ext cx="8534400" cy="3416320"/>
          </a:xfrm>
          <a:prstGeom prst="rect"/>
          <a:solidFill>
            <a:srgbClr val="CCFF99"/>
          </a:solidFill>
        </p:spPr>
        <p:txBody>
          <a:bodyPr rtlCol="0" wrap="square">
            <a:spAutoFit/>
          </a:bodyPr>
          <a:p>
            <a:r>
              <a:rPr dirty="0" sz="3600" lang="en-US" smtClean="0"/>
              <a:t>Mr. Anwar Rahman _____ in the open air every morning. He feels fresh. Today he _________ already a mile. Now he _______</a:t>
            </a:r>
          </a:p>
          <a:p>
            <a:r>
              <a:rPr dirty="0" sz="3600" lang="en-US"/>
              <a:t>r</a:t>
            </a:r>
            <a:r>
              <a:rPr dirty="0" sz="3600" lang="en-US" smtClean="0"/>
              <a:t>est _____ on a bench. A dog ____________</a:t>
            </a:r>
          </a:p>
          <a:p>
            <a:r>
              <a:rPr dirty="0" sz="3600" lang="en-US"/>
              <a:t>f</a:t>
            </a:r>
            <a:r>
              <a:rPr dirty="0" sz="3600" lang="en-US" smtClean="0"/>
              <a:t>or one hour near the bench. It is high time he ____ the place.</a:t>
            </a:r>
            <a:endParaRPr dirty="0" sz="3600" lang="en-US"/>
          </a:p>
        </p:txBody>
      </p:sp>
      <p:pic>
        <p:nvPicPr>
          <p:cNvPr id="2097191" name="Picture 15" descr="C:\Program Files\Microsoft Office\MEDIA\OFFICE14\Lines\BD14711_.gif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25137" y="2895600"/>
            <a:ext cx="8534400" cy="114301"/>
          </a:xfrm>
          <a:prstGeom prst="rect"/>
          <a:noFill/>
        </p:spPr>
      </p:pic>
      <p:pic>
        <p:nvPicPr>
          <p:cNvPr id="2097192" name="Picture 15" descr="C:\Program Files\Microsoft Office\MEDIA\OFFICE14\Lines\BD14711_.gif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25137" y="6420613"/>
            <a:ext cx="8534400" cy="106447"/>
          </a:xfrm>
          <a:prstGeom prst="rect"/>
          <a:noFill/>
        </p:spPr>
      </p:pic>
      <p:sp>
        <p:nvSpPr>
          <p:cNvPr id="1048700" name="TextBox 2"/>
          <p:cNvSpPr txBox="1"/>
          <p:nvPr/>
        </p:nvSpPr>
        <p:spPr>
          <a:xfrm>
            <a:off x="3581400" y="1981200"/>
            <a:ext cx="5257800" cy="646331"/>
          </a:xfrm>
          <a:prstGeom prst="rect"/>
          <a:blipFill>
            <a:blip xmlns:r="http://schemas.openxmlformats.org/officeDocument/2006/relationships" r:embed="rId2"/>
            <a:tile algn="tl" flip="none" sx="100000" sy="100000" tx="0" ty="0"/>
          </a:blipFill>
          <a:ln>
            <a:solidFill>
              <a:srgbClr val="92D050"/>
            </a:solidFill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txBody>
          <a:bodyPr rtlCol="0" wrap="square">
            <a:spAutoFit/>
          </a:bodyPr>
          <a:p>
            <a:r>
              <a:rPr dirty="0" sz="3600" lang="en-US">
                <a:solidFill>
                  <a:srgbClr val="0000CC"/>
                </a:solidFill>
              </a:rPr>
              <a:t>l</a:t>
            </a:r>
            <a:r>
              <a:rPr dirty="0" sz="3600" lang="en-US" smtClean="0">
                <a:solidFill>
                  <a:srgbClr val="0000CC"/>
                </a:solidFill>
              </a:rPr>
              <a:t>eave, walk, sleep, take, sit</a:t>
            </a:r>
            <a:endParaRPr dirty="0" sz="3600" lang="en-US">
              <a:solidFill>
                <a:srgbClr val="0000CC"/>
              </a:solidFill>
            </a:endParaRPr>
          </a:p>
        </p:txBody>
      </p:sp>
      <p:pic>
        <p:nvPicPr>
          <p:cNvPr id="2097193" name="Picture 3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/>
          <a:srcRect l="24343" b="-2965"/>
          <a:stretch>
            <a:fillRect/>
          </a:stretch>
        </p:blipFill>
        <p:spPr>
          <a:xfrm>
            <a:off x="152400" y="76200"/>
            <a:ext cx="2286000" cy="2342470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94" name="Picture 15" descr="C:\Program Files\Microsoft Office\MEDIA\OFFICE14\Lines\BD14711_.gif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 rot="5400000">
            <a:off x="-1510930" y="4663284"/>
            <a:ext cx="3631460" cy="96092"/>
          </a:xfrm>
          <a:prstGeom prst="rect"/>
          <a:noFill/>
        </p:spPr>
      </p:pic>
      <p:pic>
        <p:nvPicPr>
          <p:cNvPr id="2097195" name="Picture 15" descr="C:\Program Files\Microsoft Office\MEDIA\OFFICE14\Lines\BD14711_.gif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 rot="5400000">
            <a:off x="7071961" y="4663284"/>
            <a:ext cx="3631460" cy="96092"/>
          </a:xfrm>
          <a:prstGeom prst="rect"/>
          <a:noFill/>
        </p:spPr>
      </p:pic>
      <p:pic>
        <p:nvPicPr>
          <p:cNvPr id="2097196" name="Picture 10" descr="C:\Program Files\Microsoft Office\MEDIA\CAGCAT10\j0336075.wmf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>
            <a:off x="8229600" y="5791200"/>
            <a:ext cx="677096" cy="685800"/>
          </a:xfrm>
          <a:prstGeom prst="rect"/>
          <a:noFill/>
        </p:spPr>
      </p:pic>
      <p:sp>
        <p:nvSpPr>
          <p:cNvPr id="1048701" name="TextBox 4"/>
          <p:cNvSpPr txBox="1"/>
          <p:nvPr/>
        </p:nvSpPr>
        <p:spPr>
          <a:xfrm>
            <a:off x="2819400" y="798493"/>
            <a:ext cx="6324600" cy="954107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800" lang="en-US" smtClean="0">
                <a:solidFill>
                  <a:srgbClr val="00B050"/>
                </a:solidFill>
              </a:rPr>
              <a:t>Take verb from the box and fill in the gaps. Use right forms of the verbs.</a:t>
            </a:r>
            <a:endParaRPr dirty="0" sz="2800" lang="en-US">
              <a:solidFill>
                <a:srgbClr val="00B050"/>
              </a:solidFill>
            </a:endParaRPr>
          </a:p>
        </p:txBody>
      </p:sp>
      <p:sp>
        <p:nvSpPr>
          <p:cNvPr id="1048702" name="TextBox 32"/>
          <p:cNvSpPr txBox="1"/>
          <p:nvPr/>
        </p:nvSpPr>
        <p:spPr>
          <a:xfrm>
            <a:off x="914400" y="5801380"/>
            <a:ext cx="914400" cy="523220"/>
          </a:xfrm>
          <a:prstGeom prst="rect"/>
          <a:solidFill>
            <a:srgbClr val="CCFF99"/>
          </a:solidFill>
          <a:ln>
            <a:noFill/>
          </a:ln>
          <a:effectLst/>
        </p:spPr>
        <p:txBody>
          <a:bodyPr rtlCol="0" wrap="square">
            <a:spAutoFit/>
          </a:bodyPr>
          <a:p>
            <a:pPr algn="ctr"/>
            <a:r>
              <a:rPr dirty="0" sz="2800" lang="en-US" smtClean="0">
                <a:solidFill>
                  <a:srgbClr val="0000CC"/>
                </a:solidFill>
              </a:rPr>
              <a:t>left</a:t>
            </a:r>
            <a:endParaRPr dirty="0" sz="2800" lang="en-US">
              <a:solidFill>
                <a:srgbClr val="0000CC"/>
              </a:solidFill>
            </a:endParaRPr>
          </a:p>
        </p:txBody>
      </p:sp>
      <p:sp>
        <p:nvSpPr>
          <p:cNvPr id="1048703" name="TextBox 33"/>
          <p:cNvSpPr txBox="1"/>
          <p:nvPr/>
        </p:nvSpPr>
        <p:spPr>
          <a:xfrm>
            <a:off x="3962400" y="3058180"/>
            <a:ext cx="1219200" cy="523220"/>
          </a:xfrm>
          <a:prstGeom prst="rect"/>
          <a:solidFill>
            <a:srgbClr val="CCFF99"/>
          </a:solidFill>
          <a:ln>
            <a:noFill/>
          </a:ln>
          <a:effectLst/>
        </p:spPr>
        <p:txBody>
          <a:bodyPr rtlCol="0" wrap="square">
            <a:spAutoFit/>
          </a:bodyPr>
          <a:p>
            <a:pPr algn="ctr"/>
            <a:r>
              <a:rPr dirty="0" sz="2800" lang="en-US" smtClean="0">
                <a:solidFill>
                  <a:srgbClr val="0000CC"/>
                </a:solidFill>
              </a:rPr>
              <a:t>walks</a:t>
            </a:r>
            <a:endParaRPr dirty="0" sz="2800" lang="en-US">
              <a:solidFill>
                <a:srgbClr val="0000CC"/>
              </a:solidFill>
            </a:endParaRPr>
          </a:p>
        </p:txBody>
      </p:sp>
      <p:sp>
        <p:nvSpPr>
          <p:cNvPr id="1048704" name="TextBox 34"/>
          <p:cNvSpPr txBox="1"/>
          <p:nvPr/>
        </p:nvSpPr>
        <p:spPr>
          <a:xfrm>
            <a:off x="352846" y="4201180"/>
            <a:ext cx="3533354" cy="523220"/>
          </a:xfrm>
          <a:prstGeom prst="rect"/>
          <a:solidFill>
            <a:srgbClr val="CCFF99"/>
          </a:solidFill>
          <a:ln>
            <a:noFill/>
          </a:ln>
          <a:effectLst/>
        </p:spPr>
        <p:txBody>
          <a:bodyPr rtlCol="0" wrap="square">
            <a:spAutoFit/>
          </a:bodyPr>
          <a:p>
            <a:r>
              <a:rPr dirty="0" sz="2800" lang="en-US" smtClean="0">
                <a:solidFill>
                  <a:srgbClr val="0000CC"/>
                </a:solidFill>
              </a:rPr>
              <a:t>    has already walked</a:t>
            </a:r>
            <a:endParaRPr dirty="0" sz="2800" lang="en-US">
              <a:solidFill>
                <a:srgbClr val="0000CC"/>
              </a:solidFill>
            </a:endParaRPr>
          </a:p>
        </p:txBody>
      </p:sp>
      <p:sp>
        <p:nvSpPr>
          <p:cNvPr id="1048705" name="TextBox 35"/>
          <p:cNvSpPr txBox="1"/>
          <p:nvPr/>
        </p:nvSpPr>
        <p:spPr>
          <a:xfrm>
            <a:off x="6858000" y="4201180"/>
            <a:ext cx="1696736" cy="523220"/>
          </a:xfrm>
          <a:prstGeom prst="rect"/>
          <a:solidFill>
            <a:srgbClr val="CCFF99"/>
          </a:solidFill>
          <a:ln>
            <a:noFill/>
          </a:ln>
          <a:effectLst/>
        </p:spPr>
        <p:txBody>
          <a:bodyPr rtlCol="0" wrap="square">
            <a:spAutoFit/>
          </a:bodyPr>
          <a:p>
            <a:pPr algn="ctr"/>
            <a:r>
              <a:rPr dirty="0" sz="2800" lang="en-US">
                <a:solidFill>
                  <a:srgbClr val="0000CC"/>
                </a:solidFill>
              </a:rPr>
              <a:t>i</a:t>
            </a:r>
            <a:r>
              <a:rPr dirty="0" sz="2800" lang="en-US" smtClean="0">
                <a:solidFill>
                  <a:srgbClr val="0000CC"/>
                </a:solidFill>
              </a:rPr>
              <a:t>s taking</a:t>
            </a:r>
            <a:endParaRPr dirty="0" sz="2800" lang="en-US">
              <a:solidFill>
                <a:srgbClr val="0000CC"/>
              </a:solidFill>
            </a:endParaRPr>
          </a:p>
        </p:txBody>
      </p:sp>
      <p:sp>
        <p:nvSpPr>
          <p:cNvPr id="1048706" name="TextBox 36"/>
          <p:cNvSpPr txBox="1"/>
          <p:nvPr/>
        </p:nvSpPr>
        <p:spPr>
          <a:xfrm>
            <a:off x="1143000" y="4734580"/>
            <a:ext cx="1219200" cy="523220"/>
          </a:xfrm>
          <a:prstGeom prst="rect"/>
          <a:solidFill>
            <a:srgbClr val="CCFF99"/>
          </a:solidFill>
          <a:ln>
            <a:noFill/>
          </a:ln>
          <a:effectLst/>
        </p:spPr>
        <p:txBody>
          <a:bodyPr rtlCol="0" wrap="square">
            <a:spAutoFit/>
          </a:bodyPr>
          <a:p>
            <a:r>
              <a:rPr dirty="0" sz="2800" lang="en-US" smtClean="0">
                <a:solidFill>
                  <a:srgbClr val="0000CC"/>
                </a:solidFill>
              </a:rPr>
              <a:t>sitting</a:t>
            </a:r>
            <a:endParaRPr dirty="0" sz="2800" lang="en-US">
              <a:solidFill>
                <a:srgbClr val="0000CC"/>
              </a:solidFill>
            </a:endParaRPr>
          </a:p>
        </p:txBody>
      </p:sp>
      <p:sp>
        <p:nvSpPr>
          <p:cNvPr id="1048707" name="TextBox 37"/>
          <p:cNvSpPr txBox="1"/>
          <p:nvPr/>
        </p:nvSpPr>
        <p:spPr>
          <a:xfrm>
            <a:off x="5757452" y="4734580"/>
            <a:ext cx="3005548" cy="523220"/>
          </a:xfrm>
          <a:prstGeom prst="rect"/>
          <a:solidFill>
            <a:srgbClr val="CCFF99"/>
          </a:solidFill>
          <a:ln>
            <a:noFill/>
          </a:ln>
          <a:effectLst/>
        </p:spPr>
        <p:txBody>
          <a:bodyPr rtlCol="0" wrap="square">
            <a:spAutoFit/>
          </a:bodyPr>
          <a:p>
            <a:pPr algn="ctr"/>
            <a:r>
              <a:rPr dirty="0" sz="2800" lang="en-US">
                <a:solidFill>
                  <a:srgbClr val="0000CC"/>
                </a:solidFill>
              </a:rPr>
              <a:t>h</a:t>
            </a:r>
            <a:r>
              <a:rPr dirty="0" sz="2800" lang="en-US" smtClean="0">
                <a:solidFill>
                  <a:srgbClr val="0000CC"/>
                </a:solidFill>
              </a:rPr>
              <a:t>as been sleeping</a:t>
            </a:r>
            <a:endParaRPr dirty="0" sz="2800" lang="en-US">
              <a:solidFill>
                <a:srgbClr val="0000CC"/>
              </a:solidFill>
            </a:endParaRPr>
          </a:p>
        </p:txBody>
      </p:sp>
      <p:sp>
        <p:nvSpPr>
          <p:cNvPr id="1048708" name="TextBox 16"/>
          <p:cNvSpPr txBox="1"/>
          <p:nvPr/>
        </p:nvSpPr>
        <p:spPr>
          <a:xfrm>
            <a:off x="5753100" y="76200"/>
            <a:ext cx="3086100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en-US" smtClean="0">
                <a:solidFill>
                  <a:srgbClr val="0000CC"/>
                </a:solidFill>
              </a:rPr>
              <a:t> (</a:t>
            </a:r>
            <a:r>
              <a:rPr b="1" dirty="0" sz="3600" lang="en-US" smtClean="0">
                <a:solidFill>
                  <a:srgbClr val="FF0000"/>
                </a:solidFill>
              </a:rPr>
              <a:t>Group work</a:t>
            </a:r>
            <a:r>
              <a:rPr dirty="0" sz="3600" lang="en-US" smtClean="0">
                <a:solidFill>
                  <a:srgbClr val="0000CC"/>
                </a:solidFill>
              </a:rPr>
              <a:t>)</a:t>
            </a:r>
            <a:endParaRPr dirty="0" sz="3600" lang="en-US">
              <a:solidFill>
                <a:srgbClr val="0000CC"/>
              </a:solidFill>
            </a:endParaRPr>
          </a:p>
        </p:txBody>
      </p:sp>
      <p:sp>
        <p:nvSpPr>
          <p:cNvPr id="1048709" name="Rectangle 17"/>
          <p:cNvSpPr/>
          <p:nvPr/>
        </p:nvSpPr>
        <p:spPr>
          <a:xfrm>
            <a:off x="3200400" y="0"/>
            <a:ext cx="2637965" cy="769441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pPr algn="ctr"/>
            <a:r>
              <a:rPr b="1" cap="none" dirty="0" sz="4400" lang="en-US" spc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E7318C"/>
                </a:solidFill>
                <a:effectLst>
                  <a:outerShdw algn="tl" blurRad="38100" dir="7020000" dist="38100">
                    <a:srgbClr val="000000">
                      <a:alpha val="35000"/>
                    </a:srgbClr>
                  </a:outerShdw>
                </a:effectLst>
              </a:rPr>
              <a:t>Evaluation</a:t>
            </a:r>
            <a:endParaRPr b="1" cap="none" dirty="0" sz="4400" lang="en-US" spc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E7318C"/>
              </a:solidFill>
              <a:effectLst>
                <a:outerShdw algn="tl" blurRad="38100" dir="7020000" dist="38100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5"/>
                                        <p:tgtEl>
                                          <p:spTgt spid="10487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afterEffect" presetClass="entr" presetID="16" presetSubtype="2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3"/>
                                        <p:tgtEl>
                                          <p:spTgt spid="10487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2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7"/>
                                        <p:tgtEl>
                                          <p:spTgt spid="10487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32"/>
                                        <p:tgtEl>
                                          <p:spTgt spid="2097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fill="hold" id="3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35"/>
                                        <p:tgtEl>
                                          <p:spTgt spid="2097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fill="hold" id="3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38"/>
                                        <p:tgtEl>
                                          <p:spTgt spid="2097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fill="hold" id="3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41"/>
                                        <p:tgtEl>
                                          <p:spTgt spid="2097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fill="hold" grpId="0" id="4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44"/>
                                        <p:tgtEl>
                                          <p:spTgt spid="10486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fill="hold" id="4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47"/>
                                        <p:tgtEl>
                                          <p:spTgt spid="2097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>
                      <p:stCondLst>
                        <p:cond delay="indefinite"/>
                      </p:stCondLst>
                      <p:childTnLst>
                        <p:par>
                          <p:cTn fill="hold" id="4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0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5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5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55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6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57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58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59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60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61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62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63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64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65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6">
                      <p:stCondLst>
                        <p:cond delay="indefinite"/>
                      </p:stCondLst>
                      <p:childTnLst>
                        <p:par>
                          <p:cTn fill="hold" id="6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8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70"/>
                                        <p:tgtEl>
                                          <p:spTgt spid="10487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1">
                      <p:stCondLst>
                        <p:cond delay="indefinite"/>
                      </p:stCondLst>
                      <p:childTnLst>
                        <p:par>
                          <p:cTn fill="hold" id="7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3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7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7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78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79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80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8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82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83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84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85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86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87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88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9">
                      <p:stCondLst>
                        <p:cond delay="indefinite"/>
                      </p:stCondLst>
                      <p:childTnLst>
                        <p:par>
                          <p:cTn fill="hold" id="9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1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6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7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98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99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0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02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03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04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05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106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7">
                      <p:stCondLst>
                        <p:cond delay="indefinite"/>
                      </p:stCondLst>
                      <p:childTnLst>
                        <p:par>
                          <p:cTn fill="hold" id="10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9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11"/>
                                        <p:tgtEl>
                                          <p:spTgt spid="10487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2">
                      <p:stCondLst>
                        <p:cond delay="indefinite"/>
                      </p:stCondLst>
                      <p:childTnLst>
                        <p:par>
                          <p:cTn fill="hold" id="11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4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16"/>
                                        <p:tgtEl>
                                          <p:spTgt spid="10487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9" grpId="0" animBg="1"/>
      <p:bldP spid="1048700" grpId="0" animBg="1"/>
      <p:bldP spid="1048701" grpId="0"/>
      <p:bldP spid="1048702" grpId="0" animBg="1"/>
      <p:bldP spid="1048703" grpId="0" animBg="1"/>
      <p:bldP spid="1048704" grpId="0" animBg="1"/>
      <p:bldP spid="1048705" grpId="0" animBg="1"/>
      <p:bldP spid="1048706" grpId="0" animBg="1"/>
      <p:bldP spid="1048707" grpId="0" animBg="1"/>
      <p:bldP spid="1048708" grpId="0"/>
      <p:bldP spid="104870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7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76200" y="6356815"/>
            <a:ext cx="8877300" cy="424985"/>
          </a:xfrm>
          <a:prstGeom prst="rect"/>
          <a:noFill/>
        </p:spPr>
      </p:pic>
      <p:pic>
        <p:nvPicPr>
          <p:cNvPr id="2097198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 rot="16200000">
            <a:off x="5673957" y="3197458"/>
            <a:ext cx="6515101" cy="424985"/>
          </a:xfrm>
          <a:prstGeom prst="rect"/>
          <a:noFill/>
          <a:ln>
            <a:noFill/>
          </a:ln>
        </p:spPr>
      </p:pic>
      <p:pic>
        <p:nvPicPr>
          <p:cNvPr id="2097199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 rot="16200000">
            <a:off x="-2968857" y="3197458"/>
            <a:ext cx="6515101" cy="424985"/>
          </a:xfrm>
          <a:prstGeom prst="rect"/>
          <a:noFill/>
          <a:ln>
            <a:noFill/>
          </a:ln>
        </p:spPr>
      </p:pic>
      <p:pic>
        <p:nvPicPr>
          <p:cNvPr id="2097200" name="Picture 2" descr="C:\Program Files\Microsoft Office\MEDIA\OFFICE14\Lines\BD21313_.gif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190500" y="76200"/>
            <a:ext cx="8877300" cy="424985"/>
          </a:xfrm>
          <a:prstGeom prst="rect"/>
          <a:noFill/>
        </p:spPr>
      </p:pic>
      <p:pic>
        <p:nvPicPr>
          <p:cNvPr id="2097201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7742959" y="5500871"/>
            <a:ext cx="1096241" cy="823729"/>
          </a:xfrm>
          <a:prstGeom prst="ellipse"/>
          <a:ln>
            <a:noFill/>
          </a:ln>
          <a:effectLst>
            <a:softEdge rad="112500"/>
          </a:effectLst>
        </p:spPr>
      </p:pic>
      <p:sp>
        <p:nvSpPr>
          <p:cNvPr id="1048710" name="Rectangle 7"/>
          <p:cNvSpPr/>
          <p:nvPr/>
        </p:nvSpPr>
        <p:spPr>
          <a:xfrm>
            <a:off x="914400" y="2743200"/>
            <a:ext cx="7014934" cy="1323439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pPr algn="ctr"/>
            <a:r>
              <a:rPr b="1" dirty="0" sz="8000" lang="en-US" smtClean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</a:rPr>
              <a:t>THANK YOU ALL</a:t>
            </a:r>
            <a:endParaRPr b="1" dirty="0" sz="8000" lang="en-US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r="5400000" dist="4318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0">
              <a:schemeClr val="accent3">
                <a:lumMod val="60000"/>
                <a:lumOff val="40000"/>
              </a:schemeClr>
            </a:gs>
          </a:gsLst>
          <a:lin ang="0" scaled="1"/>
        </a:gradFill>
      </p:bgPr>
    </p:bg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Alo Amar Alo[2]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3810000" y="1319645"/>
            <a:ext cx="876300" cy="876300"/>
          </a:xfrm>
          <a:prstGeom prst="ellipse"/>
          <a:solidFill>
            <a:srgbClr val="E7318C"/>
          </a:solidFill>
          <a:ln w="190500" cap="rnd">
            <a:solidFill>
              <a:srgbClr val="C8C6BD"/>
            </a:solidFill>
            <a:prstDash val="solid"/>
          </a:ln>
          <a:effectLst>
            <a:outerShdw algn="bl" blurRad="127000" rotWithShape="0">
              <a:srgbClr val="000000"/>
            </a:outerShdw>
          </a:effectLst>
          <a:scene3d>
            <a:camera prst="perspectiveFront" fov="5400000"/>
            <a:lightRig dir="t" rig="threeP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48594" name="TextBox 2"/>
          <p:cNvSpPr txBox="1"/>
          <p:nvPr/>
        </p:nvSpPr>
        <p:spPr>
          <a:xfrm>
            <a:off x="304800" y="304800"/>
            <a:ext cx="8458200" cy="12852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000" lang="en-US" smtClean="0"/>
              <a:t>Here is an audio clip. Let us hear a song.</a:t>
            </a:r>
            <a:endParaRPr dirty="0" sz="4000" lang="en-US"/>
          </a:p>
        </p:txBody>
      </p:sp>
      <p:pic>
        <p:nvPicPr>
          <p:cNvPr id="2097159" name="Picture 11" descr="C:\Program Files\Microsoft Office\MEDIA\CAGCAT10\j0336075.wmf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>
            <a:off x="7696199" y="5384595"/>
            <a:ext cx="1323641" cy="1340654"/>
          </a:xfrm>
          <a:prstGeom prst="rect"/>
          <a:noFill/>
        </p:spPr>
      </p:pic>
      <p:sp>
        <p:nvSpPr>
          <p:cNvPr id="1048595" name="TextBox 4"/>
          <p:cNvSpPr txBox="1"/>
          <p:nvPr/>
        </p:nvSpPr>
        <p:spPr>
          <a:xfrm>
            <a:off x="2667000" y="3124200"/>
            <a:ext cx="5334000" cy="707886"/>
          </a:xfrm>
          <a:prstGeom prst="rect"/>
          <a:noFill/>
          <a:ln>
            <a:noFill/>
          </a:ln>
          <a:effectLst/>
        </p:spPr>
        <p:txBody>
          <a:bodyPr rtlCol="0" wrap="square">
            <a:spAutoFit/>
          </a:bodyPr>
          <a:p>
            <a:pPr algn="ctr"/>
            <a:r>
              <a:rPr dirty="0" sz="4000" lang="en-US" smtClean="0">
                <a:solidFill>
                  <a:srgbClr val="0000CC"/>
                </a:solidFill>
              </a:rPr>
              <a:t>What did </a:t>
            </a:r>
            <a:r>
              <a:rPr dirty="0" sz="4000" lang="en-US">
                <a:solidFill>
                  <a:srgbClr val="0000CC"/>
                </a:solidFill>
              </a:rPr>
              <a:t>t</a:t>
            </a:r>
            <a:r>
              <a:rPr dirty="0" sz="4000" lang="en-US" smtClean="0">
                <a:solidFill>
                  <a:srgbClr val="0000CC"/>
                </a:solidFill>
              </a:rPr>
              <a:t>he singer do?</a:t>
            </a:r>
            <a:endParaRPr dirty="0" sz="4000" lang="en-US">
              <a:solidFill>
                <a:srgbClr val="0000CC"/>
              </a:solidFill>
            </a:endParaRPr>
          </a:p>
        </p:txBody>
      </p:sp>
      <p:sp>
        <p:nvSpPr>
          <p:cNvPr id="1048596" name="TextBox 5"/>
          <p:cNvSpPr txBox="1"/>
          <p:nvPr/>
        </p:nvSpPr>
        <p:spPr>
          <a:xfrm>
            <a:off x="2895600" y="4286026"/>
            <a:ext cx="5334000" cy="707886"/>
          </a:xfrm>
          <a:prstGeom prst="rect"/>
          <a:noFill/>
          <a:ln>
            <a:noFill/>
          </a:ln>
          <a:effectLst/>
        </p:spPr>
        <p:txBody>
          <a:bodyPr rtlCol="0" wrap="square">
            <a:spAutoFit/>
          </a:bodyPr>
          <a:p>
            <a:r>
              <a:rPr dirty="0" sz="4000" lang="en-US" smtClean="0"/>
              <a:t>She sang a song.</a:t>
            </a:r>
            <a:endParaRPr dirty="0" sz="4000" lang="en-US"/>
          </a:p>
        </p:txBody>
      </p:sp>
      <p:sp>
        <p:nvSpPr>
          <p:cNvPr id="1048597" name="TextBox 8"/>
          <p:cNvSpPr txBox="1"/>
          <p:nvPr/>
        </p:nvSpPr>
        <p:spPr>
          <a:xfrm>
            <a:off x="990600" y="2966978"/>
            <a:ext cx="2057400" cy="995422"/>
          </a:xfrm>
          <a:prstGeom prst="ellipse"/>
          <a:noFill/>
          <a:ln>
            <a:noFill/>
          </a:ln>
          <a:effectLst/>
        </p:spPr>
        <p:txBody>
          <a:bodyPr rtlCol="0" wrap="square">
            <a:spAutoFit/>
          </a:bodyPr>
          <a:p>
            <a:r>
              <a:rPr b="1" dirty="0" sz="4000" lang="en-US" smtClean="0">
                <a:solidFill>
                  <a:srgbClr val="E7318C"/>
                </a:solidFill>
              </a:rPr>
              <a:t>Ques:</a:t>
            </a:r>
            <a:endParaRPr b="1" dirty="0" sz="4000" lang="en-US">
              <a:solidFill>
                <a:srgbClr val="E7318C"/>
              </a:solidFill>
            </a:endParaRPr>
          </a:p>
        </p:txBody>
      </p:sp>
      <p:sp>
        <p:nvSpPr>
          <p:cNvPr id="1048598" name="TextBox 7"/>
          <p:cNvSpPr txBox="1"/>
          <p:nvPr/>
        </p:nvSpPr>
        <p:spPr>
          <a:xfrm>
            <a:off x="1371600" y="4109978"/>
            <a:ext cx="2057400" cy="995422"/>
          </a:xfrm>
          <a:prstGeom prst="ellipse"/>
          <a:noFill/>
          <a:ln>
            <a:noFill/>
          </a:ln>
          <a:effectLst/>
        </p:spPr>
        <p:txBody>
          <a:bodyPr rtlCol="0" wrap="square">
            <a:spAutoFit/>
          </a:bodyPr>
          <a:p>
            <a:r>
              <a:rPr b="1" dirty="0" sz="4000" lang="en-US" smtClean="0">
                <a:solidFill>
                  <a:srgbClr val="E7318C"/>
                </a:solidFill>
              </a:rPr>
              <a:t>Ans:</a:t>
            </a:r>
            <a:endParaRPr b="1" dirty="0" sz="4000" lang="en-US">
              <a:solidFill>
                <a:srgbClr val="E7318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58044" fill="hold" id="11"/>
                                        <p:tgtEl>
                                          <p:spTgt spid="2097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1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31"/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35"/>
                                        <p:tgtEl>
                                          <p:spTgt spid="10485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6226">
                <p:cTn display="0" fill="hold" id="36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097158"/>
                </p:tgtEl>
              </p:cMediaNode>
            </p:audio>
          </p:childTnLst>
        </p:cTn>
      </p:par>
    </p:tnLst>
    <p:bldLst>
      <p:bldP spid="1048594" grpId="0"/>
      <p:bldP spid="1048595" grpId="0"/>
      <p:bldP spid="1048596" grpId="0"/>
      <p:bldP spid="1048597" grpId="0"/>
      <p:bldP spid="10485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3">
                <a:lumMod val="60000"/>
                <a:lumOff val="40000"/>
              </a:schemeClr>
            </a:gs>
            <a:gs pos="3000">
              <a:schemeClr val="accent3">
                <a:lumMod val="60000"/>
                <a:lumOff val="40000"/>
              </a:schemeClr>
            </a:gs>
          </a:gsLst>
          <a:lin ang="2700000" scaled="1"/>
        </a:gradFill>
      </p:bgPr>
    </p:bg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57200" y="304799"/>
            <a:ext cx="8382000" cy="4984749"/>
          </a:xfrm>
          <a:prstGeom prst="rect"/>
          <a:ln>
            <a:noFill/>
          </a:ln>
          <a:effectLst>
            <a:softEdge rad="112500"/>
          </a:effectLst>
        </p:spPr>
      </p:pic>
      <p:sp>
        <p:nvSpPr>
          <p:cNvPr id="1048599" name="TextBox 2"/>
          <p:cNvSpPr txBox="1"/>
          <p:nvPr/>
        </p:nvSpPr>
        <p:spPr>
          <a:xfrm>
            <a:off x="914400" y="3505200"/>
            <a:ext cx="7467600" cy="14122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4400" lang="en-US" smtClean="0">
                <a:solidFill>
                  <a:srgbClr val="FFFF00"/>
                </a:solidFill>
              </a:rPr>
              <a:t>How much do you like flowers?</a:t>
            </a:r>
            <a:endParaRPr b="1" dirty="0" sz="4400" lang="en-US">
              <a:solidFill>
                <a:srgbClr val="FFFF00"/>
              </a:solidFill>
            </a:endParaRPr>
          </a:p>
        </p:txBody>
      </p:sp>
      <p:sp>
        <p:nvSpPr>
          <p:cNvPr id="1048600" name="TextBox 3"/>
          <p:cNvSpPr txBox="1"/>
          <p:nvPr/>
        </p:nvSpPr>
        <p:spPr>
          <a:xfrm>
            <a:off x="1371600" y="5486400"/>
            <a:ext cx="6781800" cy="830997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800" lang="en-US" smtClean="0">
                <a:solidFill>
                  <a:srgbClr val="C00000"/>
                </a:solidFill>
              </a:rPr>
              <a:t> </a:t>
            </a:r>
            <a:r>
              <a:rPr b="1" dirty="0" sz="4800" lang="en-US">
                <a:solidFill>
                  <a:srgbClr val="E7318C"/>
                </a:solidFill>
              </a:rPr>
              <a:t>I</a:t>
            </a:r>
            <a:r>
              <a:rPr b="1" dirty="0" sz="4800" lang="en-US" smtClean="0">
                <a:solidFill>
                  <a:srgbClr val="E7318C"/>
                </a:solidFill>
              </a:rPr>
              <a:t> like flowers very much.</a:t>
            </a:r>
            <a:endParaRPr b="1" dirty="0" sz="4800" lang="en-US">
              <a:solidFill>
                <a:srgbClr val="E7318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5"/>
                                        <p:tgtEl>
                                          <p:spTgt spid="10485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0"/>
                                        <p:tgtEl>
                                          <p:spTgt spid="1048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9" grpId="0"/>
      <p:bldP spid="10486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3">
                <a:lumMod val="60000"/>
                <a:lumOff val="40000"/>
              </a:schemeClr>
            </a:gs>
            <a:gs pos="3000">
              <a:schemeClr val="accent3">
                <a:lumMod val="60000"/>
                <a:lumOff val="40000"/>
              </a:schemeClr>
            </a:gs>
          </a:gsLst>
          <a:lin ang="2700000" scaled="1"/>
        </a:gradFill>
      </p:bgPr>
    </p:bg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extBox 1"/>
          <p:cNvSpPr txBox="1"/>
          <p:nvPr/>
        </p:nvSpPr>
        <p:spPr>
          <a:xfrm>
            <a:off x="1066800" y="3225225"/>
            <a:ext cx="6629400" cy="1539239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800" lang="en-US" smtClean="0"/>
              <a:t>2.I </a:t>
            </a:r>
            <a:r>
              <a:rPr dirty="0" sz="4800" lang="en-US" smtClean="0">
                <a:solidFill>
                  <a:srgbClr val="C00000"/>
                </a:solidFill>
              </a:rPr>
              <a:t>like</a:t>
            </a:r>
            <a:r>
              <a:rPr dirty="0" sz="4800" lang="en-US" smtClean="0"/>
              <a:t> flowers very much.</a:t>
            </a:r>
            <a:endParaRPr dirty="0" sz="4800" lang="en-US"/>
          </a:p>
        </p:txBody>
      </p:sp>
      <p:sp>
        <p:nvSpPr>
          <p:cNvPr id="1048602" name="TextBox 2"/>
          <p:cNvSpPr txBox="1"/>
          <p:nvPr/>
        </p:nvSpPr>
        <p:spPr>
          <a:xfrm>
            <a:off x="1066800" y="2057400"/>
            <a:ext cx="6629400" cy="830997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800" lang="en-US" smtClean="0"/>
              <a:t>1.She </a:t>
            </a:r>
            <a:r>
              <a:rPr dirty="0" sz="4800" lang="en-US" smtClean="0">
                <a:solidFill>
                  <a:srgbClr val="C00000"/>
                </a:solidFill>
              </a:rPr>
              <a:t>sang</a:t>
            </a:r>
            <a:r>
              <a:rPr dirty="0" sz="4800" lang="en-US" smtClean="0"/>
              <a:t> a song.</a:t>
            </a:r>
            <a:endParaRPr dirty="0" sz="4800" lang="en-US"/>
          </a:p>
        </p:txBody>
      </p:sp>
      <p:sp>
        <p:nvSpPr>
          <p:cNvPr id="1048603" name="Donut 3"/>
          <p:cNvSpPr/>
          <p:nvPr/>
        </p:nvSpPr>
        <p:spPr>
          <a:xfrm>
            <a:off x="2514600" y="2057400"/>
            <a:ext cx="1371600" cy="990600"/>
          </a:xfrm>
          <a:prstGeom prst="donut">
            <a:avLst>
              <a:gd name="adj" fmla="val 3752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604" name="Donut 4"/>
          <p:cNvSpPr/>
          <p:nvPr/>
        </p:nvSpPr>
        <p:spPr>
          <a:xfrm>
            <a:off x="1828800" y="3124200"/>
            <a:ext cx="1066800" cy="990600"/>
          </a:xfrm>
          <a:prstGeom prst="donut">
            <a:avLst>
              <a:gd name="adj" fmla="val 3752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605" name="TextBox 5"/>
          <p:cNvSpPr txBox="1"/>
          <p:nvPr/>
        </p:nvSpPr>
        <p:spPr>
          <a:xfrm>
            <a:off x="1447800" y="228600"/>
            <a:ext cx="7010400" cy="11582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en-US" smtClean="0">
                <a:solidFill>
                  <a:srgbClr val="0000CC"/>
                </a:solidFill>
              </a:rPr>
              <a:t>What is the parts of speech of the words in the circles?</a:t>
            </a:r>
            <a:endParaRPr dirty="0" sz="3600" lang="en-US">
              <a:solidFill>
                <a:srgbClr val="0000CC"/>
              </a:solidFill>
            </a:endParaRPr>
          </a:p>
        </p:txBody>
      </p:sp>
      <p:pic>
        <p:nvPicPr>
          <p:cNvPr id="2097161" name="Picture 11" descr="C:\Program Files\Microsoft Office\MEDIA\CAGCAT10\j0336075.wmf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7696199" y="5384595"/>
            <a:ext cx="1323641" cy="1340654"/>
          </a:xfrm>
          <a:prstGeom prst="rect"/>
          <a:noFill/>
        </p:spPr>
      </p:pic>
      <p:pic>
        <p:nvPicPr>
          <p:cNvPr id="2097162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57280" y="228600"/>
            <a:ext cx="1314320" cy="985740"/>
          </a:xfrm>
          <a:prstGeom prst="ellipse"/>
          <a:ln>
            <a:noFill/>
          </a:ln>
          <a:effectLst>
            <a:softEdge rad="112500"/>
          </a:effectLst>
        </p:spPr>
      </p:pic>
      <p:sp>
        <p:nvSpPr>
          <p:cNvPr id="1048606" name="Rectangle 8"/>
          <p:cNvSpPr/>
          <p:nvPr/>
        </p:nvSpPr>
        <p:spPr>
          <a:xfrm>
            <a:off x="2819400" y="4495800"/>
            <a:ext cx="2468879" cy="13995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pPr algn="ctr"/>
            <a:r>
              <a:rPr b="1" cap="none" dirty="0" sz="8800" lang="en-US" spc="0" smtClean="0">
                <a:ln w="1905"/>
                <a:blipFill>
                  <a:blip xmlns:r="http://schemas.openxmlformats.org/officeDocument/2006/relationships" r:embed="rId3"/>
                  <a:tile algn="tl" flip="none" sx="100000" sy="100000" tx="0" ty="0"/>
                </a:blip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</a:rPr>
              <a:t>Verb</a:t>
            </a:r>
            <a:endParaRPr b="1" cap="none" dirty="0" sz="8800" lang="en-US" spc="0">
              <a:ln w="1905"/>
              <a:blipFill>
                <a:blip xmlns:r="http://schemas.openxmlformats.org/officeDocument/2006/relationships" r:embed="rId3"/>
                <a:tile algn="tl" flip="none" sx="100000" sy="100000" tx="0" ty="0"/>
              </a:blipFill>
              <a:effectLst>
                <a:innerShdw blurRad="69850" dir="5400000" dist="4318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2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7"/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2"/>
                                        <p:tgtEl>
                                          <p:spTgt spid="1048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9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>
                      <p:stCondLst>
                        <p:cond delay="indefinite"/>
                      </p:stCondLst>
                      <p:childTnLst>
                        <p:par>
                          <p:cTn fill="hold" id="3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1" grpId="0"/>
      <p:bldP spid="1048602" grpId="0"/>
      <p:bldP spid="1048603" grpId="0" animBg="1"/>
      <p:bldP spid="1048604" grpId="0" animBg="1"/>
      <p:bldP spid="1048605" grpId="0"/>
      <p:bldP spid="10486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3">
                <a:lumMod val="60000"/>
                <a:lumOff val="40000"/>
              </a:schemeClr>
            </a:gs>
            <a:gs pos="3000">
              <a:schemeClr val="accent3">
                <a:lumMod val="60000"/>
                <a:lumOff val="40000"/>
              </a:schemeClr>
            </a:gs>
          </a:gsLst>
          <a:lin ang="2700000" scaled="1"/>
        </a:gradFill>
      </p:bgPr>
    </p:bg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11" descr="C:\Program Files\Microsoft Office\MEDIA\CAGCAT10\j0336075.wmf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7696199" y="5384595"/>
            <a:ext cx="1323641" cy="1340654"/>
          </a:xfrm>
          <a:prstGeom prst="rect"/>
          <a:noFill/>
        </p:spPr>
      </p:pic>
      <p:sp>
        <p:nvSpPr>
          <p:cNvPr id="1048607" name="Rectangle 3"/>
          <p:cNvSpPr/>
          <p:nvPr/>
        </p:nvSpPr>
        <p:spPr>
          <a:xfrm>
            <a:off x="762000" y="3006804"/>
            <a:ext cx="7752080" cy="10693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pPr algn="ctr"/>
            <a:r>
              <a:rPr b="1" cap="none" dirty="0" sz="6600" lang="en-US" spc="0" smtClean="0">
                <a:ln w="1905"/>
                <a:solidFill>
                  <a:srgbClr val="FF0066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</a:rPr>
              <a:t>Right forms of verbs</a:t>
            </a:r>
            <a:endParaRPr b="1" cap="none" dirty="0" sz="6600" lang="en-US" spc="0">
              <a:ln w="1905"/>
              <a:solidFill>
                <a:srgbClr val="FF0066"/>
              </a:solidFill>
              <a:effectLst>
                <a:innerShdw blurRad="69850" dir="5400000" dist="4318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48608" name="Rectangle 4"/>
          <p:cNvSpPr/>
          <p:nvPr/>
        </p:nvSpPr>
        <p:spPr>
          <a:xfrm>
            <a:off x="1981200" y="2133600"/>
            <a:ext cx="5097780" cy="8915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pPr algn="ctr"/>
            <a:r>
              <a:rPr b="1" cap="none" dirty="0" sz="5400" lang="en-US" spc="0" smtClean="0">
                <a:ln w="1905"/>
                <a:solidFill>
                  <a:srgbClr val="0000CC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</a:rPr>
              <a:t>Today Our Topic</a:t>
            </a:r>
            <a:endParaRPr b="1" cap="none" dirty="0" sz="5400" lang="en-US" spc="0">
              <a:ln w="1905"/>
              <a:solidFill>
                <a:srgbClr val="0000CC"/>
              </a:solidFill>
              <a:effectLst>
                <a:innerShdw blurRad="69850" dir="5400000" dist="4318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3">
                <a:lumMod val="60000"/>
                <a:lumOff val="40000"/>
              </a:schemeClr>
            </a:gs>
            <a:gs pos="3000">
              <a:schemeClr val="accent3">
                <a:lumMod val="60000"/>
                <a:lumOff val="40000"/>
              </a:schemeClr>
            </a:gs>
          </a:gsLst>
          <a:lin ang="2700000" scaled="1"/>
        </a:gradFill>
      </p:bgPr>
    </p:bg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11" descr="C:\Program Files\Microsoft Office\MEDIA\CAGCAT10\j0336075.wmf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8001000" y="5715000"/>
            <a:ext cx="1018840" cy="1031935"/>
          </a:xfrm>
          <a:prstGeom prst="rect"/>
          <a:noFill/>
        </p:spPr>
      </p:pic>
      <p:sp>
        <p:nvSpPr>
          <p:cNvPr id="1048609" name="Rectangle 3"/>
          <p:cNvSpPr/>
          <p:nvPr/>
        </p:nvSpPr>
        <p:spPr>
          <a:xfrm>
            <a:off x="1523007" y="448270"/>
            <a:ext cx="5729774" cy="92333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pPr algn="ctr"/>
            <a:r>
              <a:rPr b="1" dirty="0" sz="5400" lang="en-US" smtClean="0">
                <a:ln w="1905"/>
                <a:solidFill>
                  <a:srgbClr val="FF0066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</a:rPr>
              <a:t>Learning Outcomes</a:t>
            </a:r>
            <a:endParaRPr b="1" cap="none" dirty="0" sz="5400" lang="en-US" spc="0">
              <a:ln w="1905"/>
              <a:solidFill>
                <a:srgbClr val="FF0066"/>
              </a:solidFill>
              <a:effectLst>
                <a:innerShdw blurRad="69850" dir="5400000" dist="4318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48610" name="Chevron 2"/>
          <p:cNvSpPr/>
          <p:nvPr/>
        </p:nvSpPr>
        <p:spPr>
          <a:xfrm>
            <a:off x="865909" y="2438400"/>
            <a:ext cx="429491" cy="381000"/>
          </a:xfrm>
          <a:prstGeom prst="chevron">
            <a:avLst>
              <a:gd name="adj" fmla="val 64545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611" name="TextBox 6"/>
          <p:cNvSpPr txBox="1"/>
          <p:nvPr/>
        </p:nvSpPr>
        <p:spPr>
          <a:xfrm>
            <a:off x="685800" y="1524000"/>
            <a:ext cx="8382000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US" smtClean="0">
                <a:solidFill>
                  <a:srgbClr val="0000CC"/>
                </a:solidFill>
              </a:rPr>
              <a:t>After this lesson the students will be able to-</a:t>
            </a:r>
            <a:endParaRPr dirty="0" sz="3200" lang="en-US">
              <a:solidFill>
                <a:srgbClr val="0000CC"/>
              </a:solidFill>
            </a:endParaRPr>
          </a:p>
        </p:txBody>
      </p:sp>
      <p:sp>
        <p:nvSpPr>
          <p:cNvPr id="1048612" name="Chevron 7"/>
          <p:cNvSpPr/>
          <p:nvPr/>
        </p:nvSpPr>
        <p:spPr>
          <a:xfrm>
            <a:off x="838200" y="3556575"/>
            <a:ext cx="429491" cy="381000"/>
          </a:xfrm>
          <a:prstGeom prst="chevron">
            <a:avLst>
              <a:gd name="adj" fmla="val 64545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613" name="Chevron 8"/>
          <p:cNvSpPr/>
          <p:nvPr/>
        </p:nvSpPr>
        <p:spPr>
          <a:xfrm>
            <a:off x="914400" y="4715947"/>
            <a:ext cx="429491" cy="381000"/>
          </a:xfrm>
          <a:prstGeom prst="chevron">
            <a:avLst>
              <a:gd name="adj" fmla="val 64545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614" name="TextBox 4"/>
          <p:cNvSpPr txBox="1"/>
          <p:nvPr/>
        </p:nvSpPr>
        <p:spPr>
          <a:xfrm>
            <a:off x="1524000" y="2286000"/>
            <a:ext cx="6629400" cy="1077218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US" smtClean="0"/>
              <a:t>write the sentences using right forms of verbs.</a:t>
            </a:r>
            <a:endParaRPr dirty="0" sz="3200" lang="en-US"/>
          </a:p>
        </p:txBody>
      </p:sp>
      <p:sp>
        <p:nvSpPr>
          <p:cNvPr id="1048615" name="TextBox 9"/>
          <p:cNvSpPr txBox="1"/>
          <p:nvPr/>
        </p:nvSpPr>
        <p:spPr>
          <a:xfrm>
            <a:off x="1524000" y="3429000"/>
            <a:ext cx="6629400" cy="1077218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US"/>
              <a:t>f</a:t>
            </a:r>
            <a:r>
              <a:rPr dirty="0" sz="3200" lang="en-US" smtClean="0"/>
              <a:t>ill the gaps with right forms of verbs (with clues).</a:t>
            </a:r>
            <a:endParaRPr dirty="0" sz="3200" lang="en-US"/>
          </a:p>
        </p:txBody>
      </p:sp>
      <p:sp>
        <p:nvSpPr>
          <p:cNvPr id="1048616" name="TextBox 10"/>
          <p:cNvSpPr txBox="1"/>
          <p:nvPr/>
        </p:nvSpPr>
        <p:spPr>
          <a:xfrm>
            <a:off x="1524000" y="4572000"/>
            <a:ext cx="6629400" cy="1077218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US"/>
              <a:t>c</a:t>
            </a:r>
            <a:r>
              <a:rPr dirty="0" sz="3200" lang="en-US" smtClean="0"/>
              <a:t>orrect mistakes and re-write the passage with right forms of verbs.</a:t>
            </a:r>
            <a:endParaRPr dirty="0" sz="320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"/>
                                        <p:tgtEl>
                                          <p:spTgt spid="104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9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31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41" nodeType="afterEffect" presetClass="entr" presetID="10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43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0" grpId="0" animBg="1"/>
      <p:bldP spid="1048611" grpId="0"/>
      <p:bldP spid="1048612" grpId="0" animBg="1"/>
      <p:bldP spid="1048613" grpId="0" animBg="1"/>
      <p:bldP spid="1048614" grpId="0"/>
      <p:bldP spid="1048615" grpId="0"/>
      <p:bldP spid="10486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0">
              <a:schemeClr val="accent3">
                <a:lumMod val="60000"/>
                <a:lumOff val="40000"/>
              </a:schemeClr>
            </a:gs>
          </a:gsLst>
          <a:lin ang="2700000" scaled="1"/>
        </a:gradFill>
      </p:bgPr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extBox 2"/>
          <p:cNvSpPr txBox="1"/>
          <p:nvPr/>
        </p:nvSpPr>
        <p:spPr>
          <a:xfrm>
            <a:off x="0" y="5562600"/>
            <a:ext cx="9144000" cy="923330"/>
          </a:xfrm>
          <a:prstGeom prst="rect"/>
          <a:noFill/>
          <a:ln>
            <a:noFill/>
          </a:ln>
          <a:effectLst>
            <a:outerShdw algn="ctr" blurRad="57785" dir="3180000" dist="33020">
              <a:srgbClr val="000000">
                <a:alpha val="30000"/>
              </a:srgbClr>
            </a:outerShdw>
          </a:effectLst>
        </p:spPr>
        <p:txBody>
          <a:bodyPr rtlCol="0" wrap="square">
            <a:spAutoFit/>
          </a:bodyPr>
          <a:p>
            <a:pPr algn="ctr"/>
            <a:r>
              <a:rPr dirty="0" sz="5400" lang="en-US" smtClean="0"/>
              <a:t>The sun </a:t>
            </a:r>
            <a:r>
              <a:rPr dirty="0" sz="5400" lang="en-US" smtClean="0">
                <a:solidFill>
                  <a:srgbClr val="FF0000"/>
                </a:solidFill>
              </a:rPr>
              <a:t>rises</a:t>
            </a:r>
            <a:r>
              <a:rPr dirty="0" sz="5400" lang="en-US" smtClean="0"/>
              <a:t> in the east.</a:t>
            </a:r>
            <a:endParaRPr dirty="0" sz="5400" lang="en-US"/>
          </a:p>
        </p:txBody>
      </p:sp>
      <p:pic>
        <p:nvPicPr>
          <p:cNvPr id="2097165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-35068"/>
            <a:ext cx="9144000" cy="5273386"/>
          </a:xfrm>
          <a:prstGeom prst="rect"/>
        </p:spPr>
      </p:pic>
      <p:sp>
        <p:nvSpPr>
          <p:cNvPr id="1048618" name="Donut 3"/>
          <p:cNvSpPr/>
          <p:nvPr/>
        </p:nvSpPr>
        <p:spPr>
          <a:xfrm>
            <a:off x="3352800" y="5410200"/>
            <a:ext cx="1524000" cy="1295400"/>
          </a:xfrm>
          <a:prstGeom prst="donut">
            <a:avLst>
              <a:gd name="adj" fmla="val 3752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619" name="TextBox 5"/>
          <p:cNvSpPr txBox="1"/>
          <p:nvPr/>
        </p:nvSpPr>
        <p:spPr>
          <a:xfrm>
            <a:off x="762000" y="3427274"/>
            <a:ext cx="8077200" cy="1754326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en-US">
                <a:solidFill>
                  <a:schemeClr val="bg1">
                    <a:lumMod val="75000"/>
                  </a:schemeClr>
                </a:solidFill>
              </a:rPr>
              <a:t>If the sentence is </a:t>
            </a:r>
            <a:r>
              <a:rPr dirty="0" sz="3600" lang="en-US">
                <a:solidFill>
                  <a:srgbClr val="FFC000"/>
                </a:solidFill>
              </a:rPr>
              <a:t>Universal truth </a:t>
            </a:r>
            <a:r>
              <a:rPr dirty="0" sz="3600" lang="en-US">
                <a:solidFill>
                  <a:schemeClr val="bg1">
                    <a:lumMod val="75000"/>
                  </a:schemeClr>
                </a:solidFill>
              </a:rPr>
              <a:t>or</a:t>
            </a:r>
            <a:r>
              <a:rPr dirty="0" sz="3600" lang="en-US"/>
              <a:t> </a:t>
            </a:r>
            <a:r>
              <a:rPr dirty="0" sz="3600" lang="en-US">
                <a:solidFill>
                  <a:srgbClr val="FFC000"/>
                </a:solidFill>
              </a:rPr>
              <a:t>Habitual fact</a:t>
            </a:r>
            <a:r>
              <a:rPr dirty="0" sz="3600" lang="en-US">
                <a:solidFill>
                  <a:schemeClr val="bg1">
                    <a:lumMod val="75000"/>
                  </a:schemeClr>
                </a:solidFill>
              </a:rPr>
              <a:t>, it will be </a:t>
            </a:r>
            <a:r>
              <a:rPr dirty="0" sz="3600" lang="en-US">
                <a:solidFill>
                  <a:srgbClr val="00B0F0"/>
                </a:solidFill>
              </a:rPr>
              <a:t>Present Indefinite tense.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"/>
                                        <p:tgtEl>
                                          <p:spTgt spid="2097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6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1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7" grpId="0"/>
      <p:bldP spid="1048618" grpId="0" animBg="1"/>
      <p:bldP spid="10486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1000">
              <a:schemeClr val="accent3">
                <a:lumMod val="60000"/>
                <a:lumOff val="40000"/>
              </a:schemeClr>
            </a:gs>
          </a:gsLst>
          <a:lin ang="2700000" scaled="1"/>
        </a:gradFill>
      </p:bgPr>
    </p:bg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108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8298873" y="4267200"/>
            <a:ext cx="609600" cy="609600"/>
          </a:xfrm>
          <a:prstGeom prst="rect"/>
          <a:effectLst>
            <a:softEdge rad="317500"/>
          </a:effectLst>
        </p:spPr>
      </p:pic>
      <p:sp>
        <p:nvSpPr>
          <p:cNvPr id="1048620" name="TextBox 2"/>
          <p:cNvSpPr txBox="1"/>
          <p:nvPr/>
        </p:nvSpPr>
        <p:spPr>
          <a:xfrm>
            <a:off x="304800" y="5174159"/>
            <a:ext cx="8610600" cy="7694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400" lang="en-US" smtClean="0"/>
              <a:t>He </a:t>
            </a:r>
            <a:r>
              <a:rPr dirty="0" sz="4400" lang="en-US" smtClean="0">
                <a:solidFill>
                  <a:srgbClr val="FF0000"/>
                </a:solidFill>
              </a:rPr>
              <a:t>reads</a:t>
            </a:r>
            <a:r>
              <a:rPr dirty="0" sz="4400" lang="en-US" smtClean="0"/>
              <a:t> the Holy Quran </a:t>
            </a:r>
            <a:r>
              <a:rPr dirty="0" sz="4400" lang="en-US" smtClean="0">
                <a:solidFill>
                  <a:srgbClr val="0000CC"/>
                </a:solidFill>
              </a:rPr>
              <a:t>everyday</a:t>
            </a:r>
            <a:r>
              <a:rPr dirty="0" sz="4400" lang="en-US" smtClean="0"/>
              <a:t>.</a:t>
            </a:r>
            <a:endParaRPr dirty="0" sz="4400" lang="en-US"/>
          </a:p>
        </p:txBody>
      </p:sp>
      <p:pic>
        <p:nvPicPr>
          <p:cNvPr id="2097167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1143000" y="304800"/>
            <a:ext cx="6934200" cy="4615576"/>
          </a:xfrm>
          <a:prstGeom prst="ellipse"/>
          <a:ln w="190500" cap="rnd">
            <a:solidFill>
              <a:srgbClr val="C8C6BD"/>
            </a:solidFill>
            <a:prstDash val="solid"/>
          </a:ln>
          <a:effectLst>
            <a:outerShdw algn="bl" blurRad="127000" rotWithShape="0">
              <a:srgbClr val="000000"/>
            </a:outerShdw>
          </a:effectLst>
          <a:scene3d>
            <a:camera prst="perspectiveFront" fov="5400000"/>
            <a:lightRig dir="t" rig="threeP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48621" name="Donut 5"/>
          <p:cNvSpPr/>
          <p:nvPr/>
        </p:nvSpPr>
        <p:spPr>
          <a:xfrm>
            <a:off x="1066800" y="4953000"/>
            <a:ext cx="1371600" cy="1295400"/>
          </a:xfrm>
          <a:prstGeom prst="donut">
            <a:avLst>
              <a:gd name="adj" fmla="val 3752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622" name="Donut 6"/>
          <p:cNvSpPr/>
          <p:nvPr/>
        </p:nvSpPr>
        <p:spPr>
          <a:xfrm>
            <a:off x="5943600" y="4809797"/>
            <a:ext cx="2209800" cy="1591003"/>
          </a:xfrm>
          <a:prstGeom prst="donut">
            <a:avLst>
              <a:gd name="adj" fmla="val 3752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623" name="TextBox 1"/>
          <p:cNvSpPr txBox="1"/>
          <p:nvPr/>
        </p:nvSpPr>
        <p:spPr>
          <a:xfrm>
            <a:off x="533400" y="1785878"/>
            <a:ext cx="8305800" cy="2862322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en-US"/>
              <a:t>If in the sentence there is </a:t>
            </a:r>
            <a:r>
              <a:rPr dirty="0" sz="3600" lang="en-US">
                <a:solidFill>
                  <a:srgbClr val="0000CC"/>
                </a:solidFill>
              </a:rPr>
              <a:t>everyday//always/regularly/</a:t>
            </a:r>
          </a:p>
          <a:p>
            <a:r>
              <a:rPr dirty="0" sz="3600" lang="en-US">
                <a:solidFill>
                  <a:srgbClr val="0000CC"/>
                </a:solidFill>
              </a:rPr>
              <a:t>occasionally/usually/often/sometimes</a:t>
            </a:r>
            <a:r>
              <a:rPr dirty="0" sz="3600" lang="en-US" smtClean="0">
                <a:solidFill>
                  <a:srgbClr val="0000CC"/>
                </a:solidFill>
              </a:rPr>
              <a:t>/</a:t>
            </a:r>
          </a:p>
          <a:p>
            <a:r>
              <a:rPr dirty="0" sz="3600" lang="en-US" smtClean="0">
                <a:solidFill>
                  <a:srgbClr val="0000CC"/>
                </a:solidFill>
              </a:rPr>
              <a:t>generally</a:t>
            </a:r>
            <a:r>
              <a:rPr dirty="0" sz="3600" lang="en-US" smtClean="0"/>
              <a:t> </a:t>
            </a:r>
            <a:r>
              <a:rPr dirty="0" sz="3600" lang="en-US"/>
              <a:t>, the sentence will be </a:t>
            </a:r>
            <a:r>
              <a:rPr dirty="0" sz="3600" lang="en-US">
                <a:solidFill>
                  <a:srgbClr val="C00000"/>
                </a:solidFill>
              </a:rPr>
              <a:t>Present Indefinite tense.</a:t>
            </a:r>
            <a:r>
              <a:rPr dirty="0" sz="3600" lang="en-US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"/>
                                        <p:tgtEl>
                                          <p:spTgt spid="209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10888" fill="hold" id="10"/>
                                        <p:tgtEl>
                                          <p:spTgt spid="2097166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afterEffect="1" display="0" dur="1" fill="hold" masterRel="nextClick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5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 id="19"/>
                                        <p:tgtEl>
                                          <p:spTgt spid="2097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25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30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10" presetSubtype="0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35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display="0" fill="hold" id="36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097166"/>
                </p:tgtEl>
              </p:cMediaNode>
            </p:audio>
          </p:childTnLst>
        </p:cTn>
      </p:par>
    </p:tnLst>
    <p:bldLst>
      <p:bldP spid="1048620" grpId="0"/>
      <p:bldP spid="1048621" grpId="0" animBg="1"/>
      <p:bldP spid="1048622" grpId="0" animBg="1"/>
      <p:bldP spid="10486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Doel</dc:creator>
  <cp:lastModifiedBy>DOEL PC</cp:lastModifiedBy>
  <dcterms:created xsi:type="dcterms:W3CDTF">2006-08-15T12:00:00Z</dcterms:created>
  <dcterms:modified xsi:type="dcterms:W3CDTF">2019-11-12T09:42:26Z</dcterms:modified>
</cp:coreProperties>
</file>