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72" r:id="rId3"/>
    <p:sldId id="269" r:id="rId4"/>
    <p:sldId id="259" r:id="rId5"/>
    <p:sldId id="260" r:id="rId6"/>
    <p:sldId id="263" r:id="rId7"/>
    <p:sldId id="266" r:id="rId8"/>
    <p:sldId id="264" r:id="rId9"/>
    <p:sldId id="265" r:id="rId10"/>
    <p:sldId id="267" r:id="rId11"/>
    <p:sldId id="261" r:id="rId12"/>
    <p:sldId id="262" r:id="rId13"/>
    <p:sldId id="25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6F9"/>
    <a:srgbClr val="F0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86817" autoAdjust="0"/>
  </p:normalViewPr>
  <p:slideViewPr>
    <p:cSldViewPr snapToGrid="0">
      <p:cViewPr varScale="1">
        <p:scale>
          <a:sx n="69" d="100"/>
          <a:sy n="69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8E21C-0F0C-47C3-A93F-453EE2626CF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9A46-4907-4254-BEDB-3DE1C8A7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ক্ষেত্রটির</a:t>
            </a:r>
            <a:r>
              <a:rPr lang="bn-BD" baseline="0" dirty="0" smtClean="0"/>
              <a:t> দৈর্ঘ্য ও প্রস্থ কত? (2x</a:t>
            </a:r>
            <a:r>
              <a:rPr lang="bn-BD" baseline="30000" dirty="0" smtClean="0"/>
              <a:t>2</a:t>
            </a:r>
            <a:r>
              <a:rPr lang="bn-BD" baseline="0" dirty="0" smtClean="0"/>
              <a:t>y+2xy , xy)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3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বেলুনগুলোর দাম কত? উত্তর গুণ করে পাওয়া গেলে পাঠঘোষণা করবো 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0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dirty="0" smtClean="0"/>
                  <a:t> ১ম</a:t>
                </a:r>
                <a:r>
                  <a:rPr lang="bn-BD" baseline="0" dirty="0" smtClean="0"/>
                  <a:t> ক্ষেত্রটির ক্ষেত্রফল কত? (2x</a:t>
                </a:r>
                <a:r>
                  <a:rPr lang="bn-BD" baseline="30000" dirty="0" smtClean="0"/>
                  <a:t>3</a:t>
                </a:r>
                <a:r>
                  <a:rPr lang="bn-BD" baseline="0" dirty="0" smtClean="0"/>
                  <a:t>y</a:t>
                </a:r>
                <a:r>
                  <a:rPr lang="bn-BD" baseline="30000" dirty="0" smtClean="0"/>
                  <a:t>2</a:t>
                </a:r>
                <a:r>
                  <a:rPr lang="bn-BD" baseline="0" dirty="0" smtClean="0"/>
                  <a:t> )</a:t>
                </a:r>
                <a:r>
                  <a:rPr lang="bn-BD" dirty="0" smtClean="0"/>
                  <a:t> । ২য়</a:t>
                </a:r>
                <a:r>
                  <a:rPr lang="bn-BD" baseline="0" dirty="0" smtClean="0"/>
                  <a:t> ক্ষেত্রটির ক্ষেত্রফল কত? (2x</a:t>
                </a:r>
                <a:r>
                  <a:rPr lang="bn-BD" baseline="30000" dirty="0" smtClean="0"/>
                  <a:t>3</a:t>
                </a:r>
                <a:r>
                  <a:rPr lang="bn-BD" baseline="0" dirty="0" smtClean="0"/>
                  <a:t>y</a:t>
                </a:r>
                <a:r>
                  <a:rPr lang="bn-BD" baseline="30000" dirty="0" smtClean="0"/>
                  <a:t>2</a:t>
                </a:r>
                <a:r>
                  <a:rPr lang="bn-BD" baseline="0" dirty="0" smtClean="0"/>
                  <a:t> )</a:t>
                </a:r>
                <a:r>
                  <a:rPr lang="bn-BD" dirty="0" smtClean="0"/>
                  <a:t>বোর্ড</a:t>
                </a:r>
                <a:r>
                  <a:rPr lang="bn-BD" baseline="0" dirty="0" smtClean="0"/>
                  <a:t> ব্যবহার করা যেতে পারে ।  ক্ষেত্রদ্বয়ের ক্ষেত্রফল যোগ করলে 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2xy </a:t>
                </a:r>
                <a:r>
                  <a:rPr lang="bn-BD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12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xy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করা</a:t>
                </a:r>
                <a:r>
                  <a:rPr lang="bn-BD" sz="1200" baseline="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হয়ে যায় । 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baseline="0" dirty="0" smtClean="0"/>
                  <a:t>  </a:t>
                </a:r>
                <a:r>
                  <a:rPr lang="bn-BD" dirty="0" smtClean="0"/>
                  <a:t>আরো</a:t>
                </a:r>
                <a:r>
                  <a:rPr lang="bn-BD" baseline="0" dirty="0" smtClean="0"/>
                  <a:t> দু-একটি গুণ বোর্ডে দেখানোর পর একক কাজ দেওয়া যেতে পারে । 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dirty="0" smtClean="0"/>
                  <a:t> ১ম</a:t>
                </a:r>
                <a:r>
                  <a:rPr lang="bn-BD" baseline="0" dirty="0" smtClean="0"/>
                  <a:t> ক্ষেত্রটির ক্ষেত্রফল কত? (2x</a:t>
                </a:r>
                <a:r>
                  <a:rPr lang="bn-BD" baseline="30000" dirty="0" smtClean="0"/>
                  <a:t>3</a:t>
                </a:r>
                <a:r>
                  <a:rPr lang="bn-BD" baseline="0" dirty="0" smtClean="0"/>
                  <a:t>y</a:t>
                </a:r>
                <a:r>
                  <a:rPr lang="bn-BD" baseline="30000" dirty="0" smtClean="0"/>
                  <a:t>2</a:t>
                </a:r>
                <a:r>
                  <a:rPr lang="bn-BD" baseline="0" dirty="0" smtClean="0"/>
                  <a:t> )</a:t>
                </a:r>
                <a:r>
                  <a:rPr lang="bn-BD" dirty="0" smtClean="0"/>
                  <a:t> । ২য়</a:t>
                </a:r>
                <a:r>
                  <a:rPr lang="bn-BD" baseline="0" dirty="0" smtClean="0"/>
                  <a:t> ক্ষেত্রটির ক্ষেত্রফল কত? (2x</a:t>
                </a:r>
                <a:r>
                  <a:rPr lang="bn-BD" baseline="30000" dirty="0" smtClean="0"/>
                  <a:t>3</a:t>
                </a:r>
                <a:r>
                  <a:rPr lang="bn-BD" baseline="0" dirty="0" smtClean="0"/>
                  <a:t>y</a:t>
                </a:r>
                <a:r>
                  <a:rPr lang="bn-BD" baseline="30000" dirty="0" smtClean="0"/>
                  <a:t>2</a:t>
                </a:r>
                <a:r>
                  <a:rPr lang="bn-BD" baseline="0" dirty="0" smtClean="0"/>
                  <a:t> )</a:t>
                </a:r>
                <a:r>
                  <a:rPr lang="bn-BD" dirty="0" smtClean="0"/>
                  <a:t>বোর্ড</a:t>
                </a:r>
                <a:r>
                  <a:rPr lang="bn-BD" baseline="0" dirty="0" smtClean="0"/>
                  <a:t> </a:t>
                </a:r>
                <a:r>
                  <a:rPr lang="bn-BD" baseline="0" dirty="0" smtClean="0"/>
                  <a:t>ব্যবহার করা যেতে পারে । </a:t>
                </a:r>
                <a:r>
                  <a:rPr lang="bn-BD" baseline="0" dirty="0" smtClean="0"/>
                  <a:t> ক্ষেত্রদ্বয়ের ক্ষেত্রফল যোগ করলে 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b="0" i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𝑥^2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2xy </a:t>
                </a:r>
                <a:r>
                  <a:rPr lang="bn-BD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12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xy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</a:t>
                </a:r>
                <a:r>
                  <a:rPr lang="bn-BD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bn-BD" sz="1200" baseline="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হয়ে যায় । 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baseline="0" dirty="0" smtClean="0"/>
                  <a:t>  </a:t>
                </a:r>
                <a:r>
                  <a:rPr lang="bn-BD" dirty="0" smtClean="0"/>
                  <a:t>আরো</a:t>
                </a:r>
                <a:r>
                  <a:rPr lang="bn-BD" baseline="0" dirty="0" smtClean="0"/>
                  <a:t> </a:t>
                </a:r>
                <a:r>
                  <a:rPr lang="bn-BD" baseline="0" dirty="0" smtClean="0"/>
                  <a:t>দু একটি গুণ বোর্ডে দেখানোর পর একক কাজ দিন ।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5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ক) x</a:t>
            </a:r>
            <a:r>
              <a:rPr lang="bn-BD" baseline="30000" dirty="0" smtClean="0"/>
              <a:t>3</a:t>
            </a:r>
            <a:r>
              <a:rPr lang="bn-BD" dirty="0" smtClean="0"/>
              <a:t>y</a:t>
            </a:r>
            <a:r>
              <a:rPr lang="bn-BD" baseline="30000" dirty="0" smtClean="0"/>
              <a:t>3</a:t>
            </a:r>
            <a:r>
              <a:rPr lang="bn-BD" dirty="0" smtClean="0"/>
              <a:t>+x</a:t>
            </a:r>
            <a:r>
              <a:rPr lang="bn-BD" baseline="30000" dirty="0" smtClean="0"/>
              <a:t>2</a:t>
            </a:r>
            <a:r>
              <a:rPr lang="bn-BD" dirty="0" smtClean="0"/>
              <a:t>y</a:t>
            </a:r>
            <a:r>
              <a:rPr lang="bn-BD" baseline="30000" dirty="0" smtClean="0"/>
              <a:t>3    </a:t>
            </a:r>
            <a:r>
              <a:rPr lang="bn-BD" baseline="0" dirty="0" smtClean="0"/>
              <a:t> খ) 3a</a:t>
            </a:r>
            <a:r>
              <a:rPr lang="bn-BD" baseline="30000" dirty="0" smtClean="0"/>
              <a:t>3</a:t>
            </a:r>
            <a:r>
              <a:rPr lang="bn-BD" baseline="0" dirty="0" smtClean="0"/>
              <a:t>b</a:t>
            </a:r>
            <a:r>
              <a:rPr lang="bn-BD" baseline="30000" dirty="0" smtClean="0"/>
              <a:t>2</a:t>
            </a:r>
            <a:r>
              <a:rPr lang="bn-BD" baseline="0" dirty="0" smtClean="0"/>
              <a:t>n</a:t>
            </a:r>
            <a:r>
              <a:rPr lang="bn-BD" baseline="30000" dirty="0" smtClean="0"/>
              <a:t>2</a:t>
            </a:r>
            <a:r>
              <a:rPr lang="bn-BD" baseline="0" dirty="0" smtClean="0"/>
              <a:t>+4ab</a:t>
            </a:r>
            <a:r>
              <a:rPr lang="bn-BD" baseline="30000" dirty="0" smtClean="0"/>
              <a:t>4</a:t>
            </a:r>
            <a:r>
              <a:rPr lang="bn-BD" baseline="0" dirty="0" smtClean="0"/>
              <a:t>m</a:t>
            </a:r>
            <a:r>
              <a:rPr lang="bn-BD" baseline="30000" dirty="0" smtClean="0"/>
              <a:t>3</a:t>
            </a:r>
            <a:r>
              <a:rPr lang="bn-BD" baseline="0" dirty="0" smtClean="0"/>
              <a:t> গ) n</a:t>
            </a:r>
            <a:r>
              <a:rPr lang="bn-BD" baseline="30000" dirty="0" smtClean="0"/>
              <a:t>3</a:t>
            </a:r>
            <a:r>
              <a:rPr lang="bn-BD" baseline="0" dirty="0" smtClean="0"/>
              <a:t>b</a:t>
            </a:r>
            <a:r>
              <a:rPr lang="bn-BD" baseline="30000" dirty="0" smtClean="0"/>
              <a:t>2</a:t>
            </a:r>
            <a:r>
              <a:rPr lang="bn-BD" baseline="0" dirty="0" smtClean="0"/>
              <a:t>-4m</a:t>
            </a:r>
            <a:r>
              <a:rPr lang="bn-BD" baseline="30000" dirty="0" smtClean="0"/>
              <a:t>3</a:t>
            </a:r>
            <a:r>
              <a:rPr lang="bn-BD" baseline="0" dirty="0" smtClean="0"/>
              <a:t>nb</a:t>
            </a:r>
            <a:r>
              <a:rPr lang="bn-BD" baseline="30000" dirty="0" smtClean="0"/>
              <a:t>2 </a:t>
            </a:r>
            <a:r>
              <a:rPr lang="bn-BD" baseline="0" dirty="0" smtClean="0"/>
              <a:t> </a:t>
            </a:r>
            <a:endParaRPr lang="bn-BD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চিত্রটি প্রদর্শন</a:t>
            </a:r>
            <a:r>
              <a:rPr lang="bn-BD" baseline="0" dirty="0" smtClean="0"/>
              <a:t> শেষে প্রশ্নে </a:t>
            </a:r>
            <a:r>
              <a:rPr lang="bn-BD" dirty="0" smtClean="0"/>
              <a:t>ক্লিক</a:t>
            </a:r>
            <a:r>
              <a:rPr lang="bn-BD" baseline="0" dirty="0" smtClean="0"/>
              <a:t> করে প্রশ্ন করবো, ক্ষেত্রটির ক্ষেত্রফল কত ?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2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নিয়মে</a:t>
            </a:r>
            <a:r>
              <a:rPr lang="bn-BD" baseline="0" dirty="0" smtClean="0"/>
              <a:t> ক্লিক করে নিয়ম এবং  সমস্যায় ক্লিক করে সমস্যা ও তার সমাধান দেখুন । গুণ্যকে  x দ্বারা গুণ করলে কী হবে ?(3x</a:t>
            </a:r>
            <a:r>
              <a:rPr lang="bn-BD" baseline="30000" dirty="0" smtClean="0"/>
              <a:t>2</a:t>
            </a:r>
            <a:r>
              <a:rPr lang="bn-BD" baseline="0" dirty="0" smtClean="0"/>
              <a:t>+2xy) । গুণ্যকে  y দ্বারা গুণ করলে কী হবে ? (3xy+2y</a:t>
            </a:r>
            <a:r>
              <a:rPr lang="bn-BD" baseline="30000" dirty="0" smtClean="0"/>
              <a:t>2</a:t>
            </a:r>
            <a:r>
              <a:rPr lang="bn-BD" baseline="0" dirty="0" smtClean="0"/>
              <a:t> )।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82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ক)</a:t>
            </a:r>
            <a:r>
              <a:rPr lang="bn-BD" baseline="0" dirty="0" smtClean="0"/>
              <a:t> x</a:t>
            </a:r>
            <a:r>
              <a:rPr lang="bn-BD" baseline="30000" dirty="0" smtClean="0"/>
              <a:t>3</a:t>
            </a:r>
            <a:r>
              <a:rPr lang="bn-BD" baseline="0" dirty="0" smtClean="0"/>
              <a:t>y+x</a:t>
            </a:r>
            <a:r>
              <a:rPr lang="bn-BD" baseline="30000" dirty="0" smtClean="0"/>
              <a:t>2</a:t>
            </a:r>
            <a:r>
              <a:rPr lang="bn-BD" baseline="0" dirty="0" smtClean="0"/>
              <a:t>y</a:t>
            </a:r>
            <a:r>
              <a:rPr lang="bn-BD" baseline="30000" dirty="0" smtClean="0"/>
              <a:t>3</a:t>
            </a:r>
            <a:r>
              <a:rPr lang="bn-BD" baseline="0" dirty="0" smtClean="0"/>
              <a:t>  খ) Aও Bএর মান গুণ করতে  হবে। </a:t>
            </a:r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1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ক) 3xy</a:t>
            </a:r>
            <a:r>
              <a:rPr lang="bn-BD" baseline="30000" dirty="0" smtClean="0"/>
              <a:t>3</a:t>
            </a:r>
            <a:r>
              <a:rPr lang="bn-BD" baseline="0" dirty="0" smtClean="0"/>
              <a:t> + 3x</a:t>
            </a:r>
            <a:r>
              <a:rPr lang="bn-BD" baseline="30000" dirty="0" smtClean="0"/>
              <a:t>2</a:t>
            </a:r>
            <a:r>
              <a:rPr lang="bn-BD" baseline="0" dirty="0" smtClean="0"/>
              <a:t>y খ) -2a</a:t>
            </a:r>
            <a:r>
              <a:rPr lang="bn-BD" baseline="30000" dirty="0" smtClean="0"/>
              <a:t>2</a:t>
            </a:r>
            <a:r>
              <a:rPr lang="bn-BD" baseline="0" dirty="0" smtClean="0"/>
              <a:t>x</a:t>
            </a:r>
            <a:r>
              <a:rPr lang="bn-BD" baseline="30000" dirty="0" smtClean="0"/>
              <a:t>2</a:t>
            </a:r>
            <a:r>
              <a:rPr lang="bn-BD" baseline="0" dirty="0" smtClean="0"/>
              <a:t>y+x</a:t>
            </a:r>
            <a:r>
              <a:rPr lang="bn-BD" baseline="30000" dirty="0" smtClean="0"/>
              <a:t>6</a:t>
            </a:r>
            <a:r>
              <a:rPr lang="bn-BD" baseline="0" dirty="0" smtClean="0"/>
              <a:t>y . গ) -4a</a:t>
            </a:r>
            <a:r>
              <a:rPr lang="bn-BD" baseline="30000" dirty="0" smtClean="0"/>
              <a:t>2</a:t>
            </a:r>
            <a:r>
              <a:rPr lang="bn-BD" baseline="0" dirty="0" smtClean="0"/>
              <a:t>x</a:t>
            </a:r>
            <a:r>
              <a:rPr lang="bn-BD" baseline="30000" dirty="0" smtClean="0"/>
              <a:t>8</a:t>
            </a:r>
            <a:r>
              <a:rPr lang="bn-BD" baseline="0" dirty="0" smtClean="0"/>
              <a:t>y</a:t>
            </a:r>
            <a:r>
              <a:rPr lang="bn-BD" baseline="30000" dirty="0" smtClean="0"/>
              <a:t>6</a:t>
            </a:r>
            <a:r>
              <a:rPr lang="bn-BD" baseline="0" dirty="0" smtClean="0"/>
              <a:t>-6x</a:t>
            </a:r>
            <a:r>
              <a:rPr lang="bn-BD" baseline="30000" dirty="0" smtClean="0"/>
              <a:t>6</a:t>
            </a:r>
            <a:r>
              <a:rPr lang="bn-BD" baseline="0" dirty="0" smtClean="0"/>
              <a:t>y</a:t>
            </a:r>
            <a:r>
              <a:rPr lang="bn-BD" baseline="30000" dirty="0" smtClean="0"/>
              <a:t>8</a:t>
            </a:r>
            <a:r>
              <a:rPr lang="bn-BD" baseline="0" dirty="0" smtClean="0"/>
              <a:t> ঘ) 4ax+4ax ঙ) 6ax+4ax </a:t>
            </a:r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4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8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8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85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1.png"/><Relationship Id="rId7" Type="http://schemas.openxmlformats.org/officeDocument/2006/relationships/image" Target="../media/image71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11.png"/><Relationship Id="rId5" Type="http://schemas.openxmlformats.org/officeDocument/2006/relationships/image" Target="../media/image13.jpeg"/><Relationship Id="rId10" Type="http://schemas.openxmlformats.org/officeDocument/2006/relationships/image" Target="../media/image101.png"/><Relationship Id="rId4" Type="http://schemas.openxmlformats.org/officeDocument/2006/relationships/image" Target="../media/image12.PNG"/><Relationship Id="rId9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2.PNG"/><Relationship Id="rId7" Type="http://schemas.openxmlformats.org/officeDocument/2006/relationships/image" Target="../media/image9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17.png"/><Relationship Id="rId5" Type="http://schemas.openxmlformats.org/officeDocument/2006/relationships/image" Target="../media/image70.png"/><Relationship Id="rId10" Type="http://schemas.openxmlformats.org/officeDocument/2006/relationships/image" Target="../media/image16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95463" y="846389"/>
            <a:ext cx="5905500" cy="148247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3" y="2709862"/>
            <a:ext cx="4993263" cy="30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0521" y="3090728"/>
                <a:ext cx="73241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 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40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x+y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কর ।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21" y="3090728"/>
                <a:ext cx="7324164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3081" t="-26724" b="-45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0521" y="4214449"/>
                <a:ext cx="7324164" cy="1376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খ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A=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B=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x-y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কর যে, 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21" y="4214449"/>
                <a:ext cx="7324164" cy="1376146"/>
              </a:xfrm>
              <a:prstGeom prst="rect">
                <a:avLst/>
              </a:prstGeom>
              <a:blipFill rotWithShape="0">
                <a:blip r:embed="rId4"/>
                <a:stretch>
                  <a:fillRect l="-3081" t="-13717" r="-4330" b="-18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98956" y="433754"/>
            <a:ext cx="388249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8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2492" y="465047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79231" y="2693765"/>
                <a:ext cx="6726913" cy="646331"/>
              </a:xfrm>
              <a:prstGeom prst="rect">
                <a:avLst/>
              </a:prstGeom>
              <a:solidFill>
                <a:srgbClr val="F0F5F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গুণ </a:t>
                </a:r>
                <a:r>
                  <a:rPr lang="en-US" sz="3600" dirty="0" err="1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x 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3xy</a:t>
                </a:r>
                <a:endParaRPr lang="en-US" sz="3600" dirty="0">
                  <a:ln w="0"/>
                  <a:effectLst>
                    <a:innerShdw blurRad="114300">
                      <a:prstClr val="black"/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1" y="2693765"/>
                <a:ext cx="6726913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717" t="-2169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79232" y="2693766"/>
                <a:ext cx="5911540" cy="400110"/>
              </a:xfrm>
              <a:prstGeom prst="rect">
                <a:avLst/>
              </a:prstGeom>
              <a:solidFill>
                <a:srgbClr val="F0F5F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গুণ </a:t>
                </a:r>
                <a:r>
                  <a:rPr lang="en-US" sz="2000" dirty="0" err="1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0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2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কে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দ্বারা </a:t>
                </a:r>
                <a:r>
                  <a:rPr lang="en-US" sz="20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000" dirty="0">
                  <a:ln w="0"/>
                  <a:effectLst>
                    <a:innerShdw blurRad="114300">
                      <a:prstClr val="black"/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2" y="2693766"/>
                <a:ext cx="5911540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031" t="-1363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79232" y="2693765"/>
                <a:ext cx="7353479" cy="646331"/>
              </a:xfrm>
              <a:prstGeom prst="rect">
                <a:avLst/>
              </a:prstGeom>
              <a:solidFill>
                <a:srgbClr val="F0F5F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গুণ </a:t>
                </a:r>
                <a:r>
                  <a:rPr lang="en-US" sz="3600" dirty="0" err="1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bn-BD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দ্বারা </a:t>
                </a:r>
                <a:r>
                  <a:rPr lang="en-US" sz="24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dirty="0">
                  <a:ln w="0"/>
                  <a:effectLst>
                    <a:innerShdw blurRad="114300">
                      <a:prstClr val="black"/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2" y="2693765"/>
                <a:ext cx="735347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486" t="-2169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95745" y="2693764"/>
                <a:ext cx="8132619" cy="523220"/>
              </a:xfrm>
              <a:prstGeom prst="rect">
                <a:avLst/>
              </a:prstGeom>
              <a:solidFill>
                <a:srgbClr val="F0F5F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গুণ </a:t>
                </a:r>
                <a:r>
                  <a:rPr lang="en-US" sz="2800" dirty="0" err="1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2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কে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bn-BD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দ্বারা</a:t>
                </a:r>
                <a:r>
                  <a:rPr lang="bn-IN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n w="0"/>
                  <a:effectLst>
                    <a:innerShdw blurRad="114300">
                      <a:prstClr val="black"/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5" y="2693764"/>
                <a:ext cx="8132619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1574" t="-19767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412492" y="4170218"/>
            <a:ext cx="5306290" cy="1853496"/>
            <a:chOff x="1654509" y="3915508"/>
            <a:chExt cx="5099538" cy="2196717"/>
          </a:xfrm>
        </p:grpSpPr>
        <p:grpSp>
          <p:nvGrpSpPr>
            <p:cNvPr id="11" name="Group 10"/>
            <p:cNvGrpSpPr/>
            <p:nvPr/>
          </p:nvGrpSpPr>
          <p:grpSpPr>
            <a:xfrm>
              <a:off x="2357894" y="3915508"/>
              <a:ext cx="4396153" cy="1488831"/>
              <a:chOff x="1312985" y="4419600"/>
              <a:chExt cx="4396153" cy="148883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12985" y="4419600"/>
                <a:ext cx="2555630" cy="1488831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868615" y="4419600"/>
                <a:ext cx="1840523" cy="1488831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654509" y="4196862"/>
              <a:ext cx="7033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4016" y="5404339"/>
              <a:ext cx="7033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0100" y="5404339"/>
              <a:ext cx="7033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2a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92370" y="3431990"/>
            <a:ext cx="35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মোটক্ষেত্রফল কত ?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68229" y="4039672"/>
                <a:ext cx="1333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দ্বারা </a:t>
                </a:r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29" y="4039672"/>
                <a:ext cx="1333891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3333" r="-4566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21" y="369174"/>
            <a:ext cx="5015315" cy="12687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016" y="2495188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কর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0715" y="3415240"/>
            <a:ext cx="4562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)x2+xy+y2,x2-xy+y2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50714" y="4272540"/>
                <a:ext cx="390004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খ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+1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14" y="4272540"/>
                <a:ext cx="3900042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5156" t="-27358" r="-4531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50714" y="4918871"/>
                <a:ext cx="7155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গ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দেখাও যে, 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x+y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)(x-y)(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14" y="4918871"/>
                <a:ext cx="7155357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811" t="-27358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9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0645" y="504092"/>
            <a:ext cx="8217877" cy="19460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8" y="3616658"/>
            <a:ext cx="8321503" cy="287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952163" y="2216839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151687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4707423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7673" y="2864164"/>
            <a:ext cx="4237934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আনিছুর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963" y="3403751"/>
            <a:ext cx="44994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 ) </a:t>
            </a:r>
            <a:endParaRPr lang="en-US" sz="32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গোড়ল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01723314138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shabujnamuri@gmail.com</a:t>
            </a:r>
          </a:p>
          <a:p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398724"/>
            <a:ext cx="4921623" cy="6046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5712" y="2995049"/>
            <a:ext cx="3659633" cy="17432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1400" dirty="0" smtClean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অধ্যায়-4</a:t>
            </a:r>
          </a:p>
          <a:p>
            <a:pPr algn="ctr"/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অনুশীলনী-4.</a:t>
            </a:r>
            <a:r>
              <a:rPr lang="bn-BD" sz="14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14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69" y="939764"/>
            <a:ext cx="1649820" cy="2055285"/>
          </a:xfrm>
          <a:prstGeom prst="roundRect">
            <a:avLst>
              <a:gd name="adj" fmla="val 45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64" y="939764"/>
            <a:ext cx="1647296" cy="18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" y="164123"/>
            <a:ext cx="8867430" cy="6550636"/>
          </a:xfrm>
          <a:prstGeom prst="rect">
            <a:avLst/>
          </a:prstGeom>
          <a:blipFill dpi="0" rotWithShape="1">
            <a:blip r:embed="rId4"/>
            <a:srcRect/>
            <a:stretch>
              <a:fillRect b="18000"/>
            </a:stretch>
          </a:blipFill>
        </p:spPr>
      </p:pic>
      <p:grpSp>
        <p:nvGrpSpPr>
          <p:cNvPr id="5" name="Group 4"/>
          <p:cNvGrpSpPr/>
          <p:nvPr/>
        </p:nvGrpSpPr>
        <p:grpSpPr>
          <a:xfrm>
            <a:off x="832340" y="1141847"/>
            <a:ext cx="3112826" cy="2321789"/>
            <a:chOff x="5697417" y="2407939"/>
            <a:chExt cx="1981200" cy="31164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417" y="2407939"/>
              <a:ext cx="1981200" cy="311649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119445" y="3540369"/>
              <a:ext cx="914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৫টাকা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16581" y="1254370"/>
            <a:ext cx="4308764" cy="2874285"/>
            <a:chOff x="2570125" y="1742270"/>
            <a:chExt cx="5919727" cy="33943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6431">
              <a:off x="2570125" y="1742270"/>
              <a:ext cx="5919727" cy="33943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17557" y="2634000"/>
              <a:ext cx="267616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এরুপ ২০সেট বেলুনের দাম কত ? </a:t>
              </a:r>
              <a:endPara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2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4960" y="1921477"/>
            <a:ext cx="6830458" cy="14542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bn-BD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গাণিতীয় </a:t>
            </a:r>
            <a:r>
              <a:rPr lang="bn-BD" sz="4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bn-BD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8" y="5197011"/>
            <a:ext cx="890285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244" y="1751742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566" y="3765632"/>
            <a:ext cx="819589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বহুপদী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রাশিকে একপদী রাশি দ্বারা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গুণ করতে পারবে।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566" y="4569863"/>
            <a:ext cx="819589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বহুপদী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রাশিকে বহুপদী রাশি দ্বারা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গুণ করতে পারবে।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042365" y="256654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4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47" y="5413786"/>
            <a:ext cx="8664318" cy="957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16" y="2148289"/>
            <a:ext cx="2365319" cy="107965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3975" cmpd="sng">
            <a:solidFill>
              <a:srgbClr val="C00000">
                <a:alpha val="81000"/>
              </a:srgb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91" y="2148290"/>
            <a:ext cx="1894901" cy="107965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3975" cmpd="sng">
            <a:solidFill>
              <a:schemeClr val="tx1">
                <a:alpha val="81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21175" y="2174788"/>
            <a:ext cx="72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69808" y="1393634"/>
                <a:ext cx="11589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08" y="1393634"/>
                <a:ext cx="1158972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1308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14536" y="1393634"/>
            <a:ext cx="1158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57997" y="2286742"/>
                <a:ext cx="1520609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bn-BD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97" y="2286742"/>
                <a:ext cx="1520609" cy="658898"/>
              </a:xfrm>
              <a:prstGeom prst="rect">
                <a:avLst/>
              </a:prstGeom>
              <a:blipFill rotWithShape="0">
                <a:blip r:embed="rId8"/>
                <a:stretch>
                  <a:fillRect l="-13253" t="-14815" b="-39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14536" y="2395728"/>
                <a:ext cx="1454754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bn-BD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536" y="2395728"/>
                <a:ext cx="1454754" cy="658898"/>
              </a:xfrm>
              <a:prstGeom prst="rect">
                <a:avLst/>
              </a:prstGeom>
              <a:blipFill rotWithShape="0">
                <a:blip r:embed="rId9"/>
                <a:stretch>
                  <a:fillRect l="-13866" t="-13889" b="-39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506558" y="1427565"/>
            <a:ext cx="4445084" cy="684807"/>
            <a:chOff x="2473509" y="1146306"/>
            <a:chExt cx="4445084" cy="684807"/>
          </a:xfrm>
        </p:grpSpPr>
        <p:sp>
          <p:nvSpPr>
            <p:cNvPr id="17" name="Right Brace 16"/>
            <p:cNvSpPr/>
            <p:nvPr/>
          </p:nvSpPr>
          <p:spPr>
            <a:xfrm rot="16200000">
              <a:off x="4537739" y="-549740"/>
              <a:ext cx="316623" cy="4445084"/>
            </a:xfrm>
            <a:prstGeom prst="rightBrace">
              <a:avLst>
                <a:gd name="adj1" fmla="val 71856"/>
                <a:gd name="adj2" fmla="val 55700"/>
              </a:avLst>
            </a:prstGeom>
            <a:ln w="381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lus 17"/>
            <p:cNvSpPr/>
            <p:nvPr/>
          </p:nvSpPr>
          <p:spPr>
            <a:xfrm>
              <a:off x="4674240" y="1146306"/>
              <a:ext cx="550844" cy="528810"/>
            </a:xfrm>
            <a:prstGeom prst="mathPlus">
              <a:avLst>
                <a:gd name="adj1" fmla="val 685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Right Brace 19"/>
          <p:cNvSpPr/>
          <p:nvPr/>
        </p:nvSpPr>
        <p:spPr>
          <a:xfrm rot="10800000">
            <a:off x="2234909" y="2129393"/>
            <a:ext cx="178890" cy="1098549"/>
          </a:xfrm>
          <a:prstGeom prst="rightBrace">
            <a:avLst>
              <a:gd name="adj1" fmla="val 71856"/>
              <a:gd name="adj2" fmla="val 56284"/>
            </a:avLst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35095" y="402613"/>
                <a:ext cx="68360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2xy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40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xy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কর ।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095" y="402613"/>
                <a:ext cx="6836042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3301" t="-20690" b="-4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40373" y="3512320"/>
                <a:ext cx="52289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2xy</a:t>
                </a:r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xy</a:t>
                </a:r>
                <a:endParaRPr lang="en-US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373" y="3512320"/>
                <a:ext cx="5228917" cy="7078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40373" y="4474392"/>
                <a:ext cx="5761179" cy="82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bn-BD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373" y="4474392"/>
                <a:ext cx="5761179" cy="82881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1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repeatCount="indefinit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10" grpId="0"/>
      <p:bldP spid="10" grpId="1"/>
      <p:bldP spid="11" grpId="0"/>
      <p:bldP spid="11" grpId="1"/>
      <p:bldP spid="12" grpId="0"/>
      <p:bldP spid="13" grpId="0" build="p"/>
      <p:bldP spid="20" grpId="0" animBg="1"/>
      <p:bldP spid="23" grpId="0" build="p"/>
      <p:bldP spid="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6453" y="2705138"/>
                <a:ext cx="68360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 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কর ।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53" y="2705138"/>
                <a:ext cx="6836042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3209" t="-26724" b="-45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6453" y="3597504"/>
                <a:ext cx="79851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খ 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কর ।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53" y="3597504"/>
                <a:ext cx="7985175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2748" t="-26724" r="-2901" b="-45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6453" y="4622073"/>
                <a:ext cx="79851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গ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কর ।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53" y="4622073"/>
                <a:ext cx="7985175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2748" t="-26724" b="-45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790091" y="344242"/>
            <a:ext cx="3245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19" y="2148290"/>
            <a:ext cx="2365319" cy="1079653"/>
          </a:xfrm>
          <a:prstGeom prst="rect">
            <a:avLst/>
          </a:prstGeom>
          <a:solidFill>
            <a:schemeClr val="accent2"/>
          </a:solidFill>
          <a:ln w="53975" cmpd="sng">
            <a:solidFill>
              <a:srgbClr val="C00000">
                <a:alpha val="81000"/>
              </a:srgb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91" y="2148290"/>
            <a:ext cx="1894901" cy="1079653"/>
          </a:xfrm>
          <a:prstGeom prst="rect">
            <a:avLst/>
          </a:prstGeom>
          <a:solidFill>
            <a:schemeClr val="accent2"/>
          </a:solidFill>
          <a:ln w="53975" cmpd="sng">
            <a:solidFill>
              <a:schemeClr val="tx1">
                <a:alpha val="81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18" y="3327097"/>
            <a:ext cx="2365319" cy="1388125"/>
          </a:xfrm>
          <a:prstGeom prst="rect">
            <a:avLst/>
          </a:prstGeom>
          <a:solidFill>
            <a:schemeClr val="accent2"/>
          </a:solidFill>
          <a:ln w="53975" cmpd="sng">
            <a:solidFill>
              <a:schemeClr val="tx1">
                <a:alpha val="81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90" y="3327097"/>
            <a:ext cx="1894901" cy="1388125"/>
          </a:xfrm>
          <a:prstGeom prst="rect">
            <a:avLst/>
          </a:prstGeom>
          <a:solidFill>
            <a:schemeClr val="accent2"/>
          </a:solidFill>
          <a:ln w="53975" cmpd="sng">
            <a:solidFill>
              <a:srgbClr val="C00000">
                <a:alpha val="81000"/>
              </a:srgb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94234" y="2297901"/>
            <a:ext cx="34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2497" y="3619044"/>
            <a:ext cx="34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69808" y="1393634"/>
                <a:ext cx="11589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08" y="1393634"/>
                <a:ext cx="1158972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308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14536" y="1393634"/>
                <a:ext cx="11589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bn-BD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536" y="1393634"/>
                <a:ext cx="1158972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26588" y="2297899"/>
                <a:ext cx="11589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ln w="10160">
                      <a:solidFill>
                        <a:srgbClr val="C00000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 smtClean="0">
                            <a:ln w="10160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1" i="1" smtClean="0">
                            <a:ln w="10160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bn-BD" sz="3200" b="1" i="1" smtClean="0">
                            <a:ln w="10160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bn-BD" sz="3200" b="1" i="1" smtClean="0">
                        <a:ln w="10160">
                          <a:solidFill>
                            <a:srgbClr val="C00000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b="1" dirty="0">
                  <a:ln w="10160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88" y="2297899"/>
                <a:ext cx="1158972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14536" y="2395728"/>
                <a:ext cx="11589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200" b="1" i="1" smtClean="0">
                              <a:ln w="10160">
                                <a:solidFill>
                                  <a:srgbClr val="C00000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1" i="1" smtClean="0">
                              <a:ln w="10160">
                                <a:solidFill>
                                  <a:srgbClr val="C00000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3200" b="1" i="1" smtClean="0">
                              <a:ln w="10160">
                                <a:solidFill>
                                  <a:srgbClr val="C00000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bn-BD" sz="3200" b="1" i="1" smtClean="0">
                              <a:ln w="10160">
                                <a:solidFill>
                                  <a:srgbClr val="C00000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1" i="1" smtClean="0">
                              <a:ln w="10160">
                                <a:solidFill>
                                  <a:srgbClr val="C00000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bn-BD" sz="3200" b="1" i="1" smtClean="0">
                              <a:ln w="10160">
                                <a:solidFill>
                                  <a:srgbClr val="C00000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ln w="10160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536" y="2395728"/>
                <a:ext cx="115897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26587" y="3591940"/>
                <a:ext cx="1445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ln w="10160">
                      <a:solidFill>
                        <a:srgbClr val="00206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14300">
                        <a:prstClr val="black"/>
                      </a:innerShdw>
                    </a:effectLst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 smtClean="0">
                            <a:ln w="1016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innerShdw blurRad="114300">
                                <a:prstClr val="black"/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1" i="1" smtClean="0">
                            <a:ln w="1016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innerShdw blurRad="114300">
                                <a:prstClr val="black"/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bn-BD" sz="3200" b="1" i="1" smtClean="0">
                            <a:ln w="1016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innerShdw blurRad="114300">
                                <a:prstClr val="black"/>
                              </a:inn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bn-BD" sz="3200" b="1" i="1" smtClean="0">
                            <a:ln w="1016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innerShdw blurRad="114300">
                                <a:prstClr val="black"/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1" i="1" smtClean="0">
                            <a:ln w="1016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innerShdw blurRad="114300">
                                <a:prstClr val="black"/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bn-BD" sz="3200" b="1" i="1" smtClean="0">
                            <a:ln w="1016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innerShdw blurRad="114300">
                                <a:prstClr val="black"/>
                              </a:inn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1" dirty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87" y="3591940"/>
                <a:ext cx="1445411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48435" y="3591940"/>
                <a:ext cx="1445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200" b="1" i="1" smtClean="0">
                              <a:ln w="10160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002060"/>
                              </a:solidFill>
                              <a:effectLst>
                                <a:innerShdw blurRad="114300">
                                  <a:prstClr val="black"/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1" i="1" smtClean="0">
                              <a:ln w="10160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002060"/>
                              </a:solidFill>
                              <a:effectLst>
                                <a:innerShdw blurRad="114300">
                                  <a:prstClr val="black"/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3200" b="1" i="1" smtClean="0">
                              <a:ln w="10160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002060"/>
                              </a:solidFill>
                              <a:effectLst>
                                <a:innerShdw blurRad="114300">
                                  <a:prstClr val="black"/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bn-BD" sz="3200" b="1" i="1" smtClean="0">
                              <a:ln w="10160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002060"/>
                              </a:solidFill>
                              <a:effectLst>
                                <a:innerShdw blurRad="114300">
                                  <a:prstClr val="black"/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1" i="1" smtClean="0">
                              <a:ln w="10160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002060"/>
                              </a:solidFill>
                              <a:effectLst>
                                <a:innerShdw blurRad="114300">
                                  <a:prstClr val="black"/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bn-BD" sz="3200" b="1" i="1" smtClean="0">
                              <a:ln w="10160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002060"/>
                              </a:solidFill>
                              <a:effectLst>
                                <a:innerShdw blurRad="114300">
                                  <a:prstClr val="black"/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5" y="3591940"/>
                <a:ext cx="1445411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506558" y="1427565"/>
            <a:ext cx="4445084" cy="684807"/>
            <a:chOff x="2473509" y="1146306"/>
            <a:chExt cx="4445084" cy="684807"/>
          </a:xfrm>
        </p:grpSpPr>
        <p:sp>
          <p:nvSpPr>
            <p:cNvPr id="15" name="Right Brace 14"/>
            <p:cNvSpPr/>
            <p:nvPr/>
          </p:nvSpPr>
          <p:spPr>
            <a:xfrm rot="16200000">
              <a:off x="4537739" y="-549740"/>
              <a:ext cx="316623" cy="4445084"/>
            </a:xfrm>
            <a:prstGeom prst="rightBrace">
              <a:avLst>
                <a:gd name="adj1" fmla="val 71856"/>
                <a:gd name="adj2" fmla="val 55700"/>
              </a:avLst>
            </a:prstGeom>
            <a:ln w="381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lus 15"/>
            <p:cNvSpPr/>
            <p:nvPr/>
          </p:nvSpPr>
          <p:spPr>
            <a:xfrm>
              <a:off x="4674240" y="1146306"/>
              <a:ext cx="550844" cy="528810"/>
            </a:xfrm>
            <a:prstGeom prst="mathPlus">
              <a:avLst>
                <a:gd name="adj1" fmla="val 685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16200000">
            <a:off x="726764" y="3072253"/>
            <a:ext cx="2629894" cy="744177"/>
            <a:chOff x="2473511" y="1164958"/>
            <a:chExt cx="4445084" cy="666156"/>
          </a:xfrm>
        </p:grpSpPr>
        <p:sp>
          <p:nvSpPr>
            <p:cNvPr id="19" name="Right Brace 18"/>
            <p:cNvSpPr/>
            <p:nvPr/>
          </p:nvSpPr>
          <p:spPr>
            <a:xfrm rot="16200000">
              <a:off x="4546222" y="-541259"/>
              <a:ext cx="299662" cy="4445084"/>
            </a:xfrm>
            <a:prstGeom prst="rightBrace">
              <a:avLst>
                <a:gd name="adj1" fmla="val 71856"/>
                <a:gd name="adj2" fmla="val 56284"/>
              </a:avLst>
            </a:prstGeom>
            <a:ln w="381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lus 19"/>
            <p:cNvSpPr/>
            <p:nvPr/>
          </p:nvSpPr>
          <p:spPr>
            <a:xfrm>
              <a:off x="4675815" y="1164958"/>
              <a:ext cx="623028" cy="528810"/>
            </a:xfrm>
            <a:prstGeom prst="mathPlus">
              <a:avLst>
                <a:gd name="adj1" fmla="val 1346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335095" y="402613"/>
                <a:ext cx="68360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3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x+y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কর ।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095" y="402613"/>
                <a:ext cx="6836042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2855" t="-20755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72151" y="5079580"/>
                <a:ext cx="86702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lang="bn-BD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BD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3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BD" sz="32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(</a:t>
                </a:r>
                <a:r>
                  <a:rPr lang="en-US" sz="32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32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</a:t>
                </a:r>
                <a:r>
                  <a:rPr lang="bn-BD" sz="32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r>
                  <a:rPr lang="en-US" sz="3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1" y="5079580"/>
                <a:ext cx="8670275" cy="584775"/>
              </a:xfrm>
              <a:prstGeom prst="rect">
                <a:avLst/>
              </a:prstGeom>
              <a:blipFill rotWithShape="0">
                <a:blip r:embed="rId11"/>
                <a:stretch>
                  <a:fillRect l="-1828" t="-18750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13571" y="5946690"/>
                <a:ext cx="66566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  <a:r>
                  <a:rPr lang="en-US" sz="32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BD" sz="3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3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71" y="5946690"/>
                <a:ext cx="6656611" cy="707886"/>
              </a:xfrm>
              <a:prstGeom prst="rect">
                <a:avLst/>
              </a:prstGeom>
              <a:blipFill rotWithShape="0">
                <a:blip r:embed="rId12"/>
                <a:stretch>
                  <a:fillRect l="-2473" t="-4310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3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repeatCount="indefinit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9" grpId="0"/>
      <p:bldP spid="9" grpId="1"/>
      <p:bldP spid="10" grpId="0"/>
      <p:bldP spid="10" grpId="1"/>
      <p:bldP spid="11" grpId="0"/>
      <p:bldP spid="12" grpId="0" build="p"/>
      <p:bldP spid="13" grpId="0" build="p"/>
      <p:bldP spid="14" grpId="0" build="p"/>
      <p:bldP spid="23" grpId="0" build="p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88" y="122829"/>
            <a:ext cx="8766808" cy="224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7943161" y="2390660"/>
            <a:ext cx="991518" cy="35254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54178" y="2894752"/>
            <a:ext cx="991518" cy="35254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22" y="2318758"/>
            <a:ext cx="4701534" cy="77795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51" y="3184751"/>
            <a:ext cx="5792008" cy="1057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77" y="4304095"/>
            <a:ext cx="5134692" cy="476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01" y="4774060"/>
            <a:ext cx="5087060" cy="619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27" y="5433719"/>
            <a:ext cx="5915851" cy="533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60" y="5967192"/>
            <a:ext cx="4044438" cy="6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296</Words>
  <Application>Microsoft Office PowerPoint</Application>
  <PresentationFormat>On-screen Show (4:3)</PresentationFormat>
  <Paragraphs>78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SHABUJ</cp:lastModifiedBy>
  <cp:revision>119</cp:revision>
  <dcterms:created xsi:type="dcterms:W3CDTF">2014-10-15T05:08:14Z</dcterms:created>
  <dcterms:modified xsi:type="dcterms:W3CDTF">2019-11-17T16:51:00Z</dcterms:modified>
</cp:coreProperties>
</file>