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79" r:id="rId3"/>
    <p:sldId id="28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343" autoAdjust="0"/>
  </p:normalViewPr>
  <p:slideViewPr>
    <p:cSldViewPr snapToGrid="0">
      <p:cViewPr varScale="1">
        <p:scale>
          <a:sx n="67" d="100"/>
          <a:sy n="67" d="100"/>
        </p:scale>
        <p:origin x="12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53526-9FAF-4EFC-8887-1B51F3AABB5B}" type="doc">
      <dgm:prSet loTypeId="urn:microsoft.com/office/officeart/2005/8/layout/process4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414AA-465A-4F1D-BFD3-519F9C289D4B}">
      <dgm:prSet phldrT="[Text]"/>
      <dgm:spPr>
        <a:solidFill>
          <a:srgbClr val="7030A0"/>
        </a:solidFill>
      </dgm:spPr>
      <dgm:t>
        <a:bodyPr/>
        <a:lstStyle/>
        <a:p>
          <a:r>
            <a:rPr lang="en-US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formation of </a:t>
          </a:r>
          <a:r>
            <a:rPr lang="en-US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Articles</a:t>
          </a:r>
          <a:endParaRPr lang="en-US" b="1" cap="none" spc="0" dirty="0">
            <a:ln w="12700">
              <a:solidFill>
                <a:schemeClr val="accent5"/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908931D4-0F32-4F30-8129-57701B454A1C}" type="parTrans" cxnId="{6F477CAA-F544-43F7-A7B6-171275C6AAFA}">
      <dgm:prSet/>
      <dgm:spPr/>
      <dgm:t>
        <a:bodyPr/>
        <a:lstStyle/>
        <a:p>
          <a:endParaRPr lang="en-US"/>
        </a:p>
      </dgm:t>
    </dgm:pt>
    <dgm:pt modelId="{81F3B9F5-3D1D-4EB4-9A92-D6E43A039304}" type="sibTrans" cxnId="{6F477CAA-F544-43F7-A7B6-171275C6AAFA}">
      <dgm:prSet/>
      <dgm:spPr/>
      <dgm:t>
        <a:bodyPr/>
        <a:lstStyle/>
        <a:p>
          <a:endParaRPr lang="en-US"/>
        </a:p>
      </dgm:t>
    </dgm:pt>
    <dgm:pt modelId="{088F1AD9-3479-4B49-B89C-1472D6B572E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40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define </a:t>
          </a:r>
          <a:r>
            <a:rPr lang="en-US" sz="40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Articles and </a:t>
          </a:r>
          <a:r>
            <a:rPr lang="en-US" sz="40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its classification</a:t>
          </a:r>
          <a:endParaRPr lang="en-US" sz="4000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2ABD9D5F-5601-4834-A23A-8E9CD28C4D9D}" type="parTrans" cxnId="{D8E45326-284E-4736-945F-77B7581DB91F}">
      <dgm:prSet/>
      <dgm:spPr/>
      <dgm:t>
        <a:bodyPr/>
        <a:lstStyle/>
        <a:p>
          <a:endParaRPr lang="en-US"/>
        </a:p>
      </dgm:t>
    </dgm:pt>
    <dgm:pt modelId="{4DE33F0C-9CAB-4E23-B2AA-0844DDAA2BC6}" type="sibTrans" cxnId="{D8E45326-284E-4736-945F-77B7581DB91F}">
      <dgm:prSet/>
      <dgm:spPr/>
      <dgm:t>
        <a:bodyPr/>
        <a:lstStyle/>
        <a:p>
          <a:endParaRPr lang="en-US"/>
        </a:p>
      </dgm:t>
    </dgm:pt>
    <dgm:pt modelId="{6595D66F-5C92-435C-85AB-84CEAAB8C840}" type="pres">
      <dgm:prSet presAssocID="{D3453526-9FAF-4EFC-8887-1B51F3AABB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A0E6-196F-4E5C-95B0-2479F6ACECCB}" type="pres">
      <dgm:prSet presAssocID="{C6D414AA-465A-4F1D-BFD3-519F9C289D4B}" presName="boxAndChildren" presStyleCnt="0"/>
      <dgm:spPr/>
      <dgm:t>
        <a:bodyPr/>
        <a:lstStyle/>
        <a:p>
          <a:endParaRPr lang="en-US"/>
        </a:p>
      </dgm:t>
    </dgm:pt>
    <dgm:pt modelId="{5BF53209-D300-4A29-8925-CFE9680F5896}" type="pres">
      <dgm:prSet presAssocID="{C6D414AA-465A-4F1D-BFD3-519F9C289D4B}" presName="parentTextBox" presStyleLbl="node1" presStyleIdx="0" presStyleCnt="2"/>
      <dgm:spPr/>
      <dgm:t>
        <a:bodyPr/>
        <a:lstStyle/>
        <a:p>
          <a:endParaRPr lang="en-US"/>
        </a:p>
      </dgm:t>
    </dgm:pt>
    <dgm:pt modelId="{A7DC16B0-75F2-448C-B2C8-C3721903B831}" type="pres">
      <dgm:prSet presAssocID="{4DE33F0C-9CAB-4E23-B2AA-0844DDAA2BC6}" presName="sp" presStyleCnt="0"/>
      <dgm:spPr/>
      <dgm:t>
        <a:bodyPr/>
        <a:lstStyle/>
        <a:p>
          <a:endParaRPr lang="en-US"/>
        </a:p>
      </dgm:t>
    </dgm:pt>
    <dgm:pt modelId="{AC9535D2-CC8E-4056-B91E-24EE7491A8E0}" type="pres">
      <dgm:prSet presAssocID="{088F1AD9-3479-4B49-B89C-1472D6B572EE}" presName="arrowAndChildren" presStyleCnt="0"/>
      <dgm:spPr/>
      <dgm:t>
        <a:bodyPr/>
        <a:lstStyle/>
        <a:p>
          <a:endParaRPr lang="en-US"/>
        </a:p>
      </dgm:t>
    </dgm:pt>
    <dgm:pt modelId="{752BB30E-B051-4F38-99E1-DEE0B65C34E2}" type="pres">
      <dgm:prSet presAssocID="{088F1AD9-3479-4B49-B89C-1472D6B572EE}" presName="parentTextArrow" presStyleLbl="node1" presStyleIdx="1" presStyleCnt="2" custLinFactNeighborY="-4034"/>
      <dgm:spPr/>
      <dgm:t>
        <a:bodyPr/>
        <a:lstStyle/>
        <a:p>
          <a:endParaRPr lang="en-US"/>
        </a:p>
      </dgm:t>
    </dgm:pt>
  </dgm:ptLst>
  <dgm:cxnLst>
    <dgm:cxn modelId="{F49314BB-C56A-4073-8987-2CA589762737}" type="presOf" srcId="{D3453526-9FAF-4EFC-8887-1B51F3AABB5B}" destId="{6595D66F-5C92-435C-85AB-84CEAAB8C840}" srcOrd="0" destOrd="0" presId="urn:microsoft.com/office/officeart/2005/8/layout/process4"/>
    <dgm:cxn modelId="{B4E1C836-16AE-44D5-8396-B056B065FFB3}" type="presOf" srcId="{C6D414AA-465A-4F1D-BFD3-519F9C289D4B}" destId="{5BF53209-D300-4A29-8925-CFE9680F5896}" srcOrd="0" destOrd="0" presId="urn:microsoft.com/office/officeart/2005/8/layout/process4"/>
    <dgm:cxn modelId="{6F477CAA-F544-43F7-A7B6-171275C6AAFA}" srcId="{D3453526-9FAF-4EFC-8887-1B51F3AABB5B}" destId="{C6D414AA-465A-4F1D-BFD3-519F9C289D4B}" srcOrd="1" destOrd="0" parTransId="{908931D4-0F32-4F30-8129-57701B454A1C}" sibTransId="{81F3B9F5-3D1D-4EB4-9A92-D6E43A039304}"/>
    <dgm:cxn modelId="{56E9C864-2401-4F86-B4C8-813AF20E2FC8}" type="presOf" srcId="{088F1AD9-3479-4B49-B89C-1472D6B572EE}" destId="{752BB30E-B051-4F38-99E1-DEE0B65C34E2}" srcOrd="0" destOrd="0" presId="urn:microsoft.com/office/officeart/2005/8/layout/process4"/>
    <dgm:cxn modelId="{D8E45326-284E-4736-945F-77B7581DB91F}" srcId="{D3453526-9FAF-4EFC-8887-1B51F3AABB5B}" destId="{088F1AD9-3479-4B49-B89C-1472D6B572EE}" srcOrd="0" destOrd="0" parTransId="{2ABD9D5F-5601-4834-A23A-8E9CD28C4D9D}" sibTransId="{4DE33F0C-9CAB-4E23-B2AA-0844DDAA2BC6}"/>
    <dgm:cxn modelId="{1C00BE08-4DED-4A90-85D0-FB280CF64713}" type="presParOf" srcId="{6595D66F-5C92-435C-85AB-84CEAAB8C840}" destId="{2AB7A0E6-196F-4E5C-95B0-2479F6ACECCB}" srcOrd="0" destOrd="0" presId="urn:microsoft.com/office/officeart/2005/8/layout/process4"/>
    <dgm:cxn modelId="{73E8B156-9F24-4666-BB0B-BF15B9F0F203}" type="presParOf" srcId="{2AB7A0E6-196F-4E5C-95B0-2479F6ACECCB}" destId="{5BF53209-D300-4A29-8925-CFE9680F5896}" srcOrd="0" destOrd="0" presId="urn:microsoft.com/office/officeart/2005/8/layout/process4"/>
    <dgm:cxn modelId="{9967CE7A-CDBA-478A-A003-7E82116343BC}" type="presParOf" srcId="{6595D66F-5C92-435C-85AB-84CEAAB8C840}" destId="{A7DC16B0-75F2-448C-B2C8-C3721903B831}" srcOrd="1" destOrd="0" presId="urn:microsoft.com/office/officeart/2005/8/layout/process4"/>
    <dgm:cxn modelId="{2533C722-E783-4A39-997A-F5D0CBB142C4}" type="presParOf" srcId="{6595D66F-5C92-435C-85AB-84CEAAB8C840}" destId="{AC9535D2-CC8E-4056-B91E-24EE7491A8E0}" srcOrd="2" destOrd="0" presId="urn:microsoft.com/office/officeart/2005/8/layout/process4"/>
    <dgm:cxn modelId="{FD8CA997-C1EB-40E3-9519-171BAA6B5B05}" type="presParOf" srcId="{AC9535D2-CC8E-4056-B91E-24EE7491A8E0}" destId="{752BB30E-B051-4F38-99E1-DEE0B65C34E2}" srcOrd="0" destOrd="0" presId="urn:microsoft.com/office/officeart/2005/8/layout/process4"/>
  </dgm:cxnLst>
  <dgm:bg>
    <a:effectLst>
      <a:glow rad="1397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53209-D300-4A29-8925-CFE9680F5896}">
      <dsp:nvSpPr>
        <dsp:cNvPr id="0" name=""/>
        <dsp:cNvSpPr/>
      </dsp:nvSpPr>
      <dsp:spPr>
        <a:xfrm>
          <a:off x="0" y="2130904"/>
          <a:ext cx="6096000" cy="1398103"/>
        </a:xfrm>
        <a:prstGeom prst="rect">
          <a:avLst/>
        </a:prstGeom>
        <a:solidFill>
          <a:srgbClr val="7030A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formation of </a:t>
          </a:r>
          <a:r>
            <a:rPr lang="en-US" sz="4900" b="1" kern="1200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Articles</a:t>
          </a:r>
          <a:endParaRPr lang="en-US" sz="4900" b="1" kern="1200" cap="none" spc="0" dirty="0">
            <a:ln w="12700">
              <a:solidFill>
                <a:schemeClr val="accent5"/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sp:txBody>
      <dsp:txXfrm>
        <a:off x="0" y="2130904"/>
        <a:ext cx="6096000" cy="1398103"/>
      </dsp:txXfrm>
    </dsp:sp>
    <dsp:sp modelId="{752BB30E-B051-4F38-99E1-DEE0B65C34E2}">
      <dsp:nvSpPr>
        <dsp:cNvPr id="0" name=""/>
        <dsp:cNvSpPr/>
      </dsp:nvSpPr>
      <dsp:spPr>
        <a:xfrm rot="10800000">
          <a:off x="0" y="0"/>
          <a:ext cx="6096000" cy="2150283"/>
        </a:xfrm>
        <a:prstGeom prst="upArrowCallout">
          <a:avLst/>
        </a:prstGeom>
        <a:solidFill>
          <a:srgbClr val="7030A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define </a:t>
          </a:r>
          <a:r>
            <a:rPr lang="en-US" sz="40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Articles and </a:t>
          </a:r>
          <a:r>
            <a:rPr lang="en-US" sz="40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its classification</a:t>
          </a:r>
          <a:endParaRPr lang="en-US" sz="4000" b="1" kern="1200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sp:txBody>
      <dsp:txXfrm rot="10800000">
        <a:off x="0" y="0"/>
        <a:ext cx="6096000" cy="1397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99F57-1CE0-4F3E-8CC2-802BE4331FF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87700-C44F-43E6-8A53-85C36A9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5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44343-E5FE-4171-922A-E446410EA6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7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401D-99A4-4A41-9C50-FE124AC041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7BCC09-4373-4842-8E4F-E40C42CF348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937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8F3-10FD-41BC-9722-0AAAFB654E5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4480-57AA-4B42-90C4-95E5F8DE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8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8F3-10FD-41BC-9722-0AAAFB654E5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4480-57AA-4B42-90C4-95E5F8DE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9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8F3-10FD-41BC-9722-0AAAFB654E5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4480-57AA-4B42-90C4-95E5F8DE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8F3-10FD-41BC-9722-0AAAFB654E5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4480-57AA-4B42-90C4-95E5F8DE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2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8F3-10FD-41BC-9722-0AAAFB654E5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4480-57AA-4B42-90C4-95E5F8DE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7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8F3-10FD-41BC-9722-0AAAFB654E5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4480-57AA-4B42-90C4-95E5F8DE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9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8F3-10FD-41BC-9722-0AAAFB654E5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4480-57AA-4B42-90C4-95E5F8DE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1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8F3-10FD-41BC-9722-0AAAFB654E5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4480-57AA-4B42-90C4-95E5F8DE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8F3-10FD-41BC-9722-0AAAFB654E5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4480-57AA-4B42-90C4-95E5F8DE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4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8F3-10FD-41BC-9722-0AAAFB654E5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4480-57AA-4B42-90C4-95E5F8DE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8F3-10FD-41BC-9722-0AAAFB654E5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4480-57AA-4B42-90C4-95E5F8DE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8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D48F3-10FD-41BC-9722-0AAAFB654E5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4480-57AA-4B42-90C4-95E5F8DE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2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38600" y="1219200"/>
            <a:ext cx="5943600" cy="3219450"/>
          </a:xfrm>
          <a:prstGeom prst="rect">
            <a:avLst/>
          </a:prstGeom>
        </p:spPr>
      </p:pic>
      <p:pic>
        <p:nvPicPr>
          <p:cNvPr id="8" name="Picture 7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86400" y="1143000"/>
            <a:ext cx="5943600" cy="3219450"/>
          </a:xfrm>
          <a:prstGeom prst="rect">
            <a:avLst/>
          </a:prstGeom>
        </p:spPr>
      </p:pic>
      <p:pic>
        <p:nvPicPr>
          <p:cNvPr id="10" name="Picture 9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2400" y="0"/>
            <a:ext cx="5943600" cy="3219450"/>
          </a:xfrm>
          <a:prstGeom prst="rect">
            <a:avLst/>
          </a:prstGeom>
        </p:spPr>
      </p:pic>
      <p:pic>
        <p:nvPicPr>
          <p:cNvPr id="11" name="Picture 10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53200" y="0"/>
            <a:ext cx="5943600" cy="3219450"/>
          </a:xfrm>
          <a:prstGeom prst="rect">
            <a:avLst/>
          </a:prstGeom>
        </p:spPr>
      </p:pic>
      <p:pic>
        <p:nvPicPr>
          <p:cNvPr id="12" name="Picture 11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" y="-304800"/>
            <a:ext cx="5943600" cy="3219450"/>
          </a:xfrm>
          <a:prstGeom prst="rect">
            <a:avLst/>
          </a:prstGeom>
        </p:spPr>
      </p:pic>
      <p:pic>
        <p:nvPicPr>
          <p:cNvPr id="13" name="Picture 12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05600" y="-304800"/>
            <a:ext cx="5943600" cy="3219450"/>
          </a:xfrm>
          <a:prstGeom prst="rect">
            <a:avLst/>
          </a:prstGeom>
        </p:spPr>
      </p:pic>
      <p:pic>
        <p:nvPicPr>
          <p:cNvPr id="14" name="Picture 13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91200" y="685800"/>
            <a:ext cx="5943600" cy="3219450"/>
          </a:xfrm>
          <a:prstGeom prst="rect">
            <a:avLst/>
          </a:prstGeom>
        </p:spPr>
      </p:pic>
      <p:pic>
        <p:nvPicPr>
          <p:cNvPr id="15" name="Picture 14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53000" y="1066800"/>
            <a:ext cx="5943600" cy="3219450"/>
          </a:xfrm>
          <a:prstGeom prst="rect">
            <a:avLst/>
          </a:prstGeom>
        </p:spPr>
      </p:pic>
      <p:pic>
        <p:nvPicPr>
          <p:cNvPr id="19" name="Picture 18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29200" y="1524000"/>
            <a:ext cx="5943600" cy="3219450"/>
          </a:xfrm>
          <a:prstGeom prst="rect">
            <a:avLst/>
          </a:prstGeom>
        </p:spPr>
      </p:pic>
      <p:pic>
        <p:nvPicPr>
          <p:cNvPr id="20" name="Picture 19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24600" y="609600"/>
            <a:ext cx="5943600" cy="3219450"/>
          </a:xfrm>
          <a:prstGeom prst="rect">
            <a:avLst/>
          </a:prstGeom>
        </p:spPr>
      </p:pic>
      <p:sp>
        <p:nvSpPr>
          <p:cNvPr id="37" name="Flowchart: Terminator 36"/>
          <p:cNvSpPr/>
          <p:nvPr/>
        </p:nvSpPr>
        <p:spPr>
          <a:xfrm>
            <a:off x="1981200" y="4876800"/>
            <a:ext cx="8458200" cy="1981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" name="Picture 47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29000" y="-304800"/>
            <a:ext cx="5867400" cy="3219450"/>
          </a:xfrm>
          <a:prstGeom prst="rect">
            <a:avLst/>
          </a:prstGeom>
        </p:spPr>
      </p:pic>
      <p:pic>
        <p:nvPicPr>
          <p:cNvPr id="64" name="Picture 63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48000" y="1524000"/>
            <a:ext cx="5943600" cy="3219450"/>
          </a:xfrm>
          <a:prstGeom prst="rect">
            <a:avLst/>
          </a:prstGeom>
        </p:spPr>
      </p:pic>
      <p:pic>
        <p:nvPicPr>
          <p:cNvPr id="65" name="Picture 64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24000" y="1371600"/>
            <a:ext cx="5943600" cy="3219450"/>
          </a:xfrm>
          <a:prstGeom prst="rect">
            <a:avLst/>
          </a:prstGeom>
        </p:spPr>
      </p:pic>
      <p:pic>
        <p:nvPicPr>
          <p:cNvPr id="66" name="Picture 65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200" y="914400"/>
            <a:ext cx="5943600" cy="3219450"/>
          </a:xfrm>
          <a:prstGeom prst="rect">
            <a:avLst/>
          </a:prstGeom>
        </p:spPr>
      </p:pic>
      <p:pic>
        <p:nvPicPr>
          <p:cNvPr id="67" name="Picture 66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09800" y="1371600"/>
            <a:ext cx="5943600" cy="3219450"/>
          </a:xfrm>
          <a:prstGeom prst="rect">
            <a:avLst/>
          </a:prstGeom>
        </p:spPr>
      </p:pic>
      <p:pic>
        <p:nvPicPr>
          <p:cNvPr id="68" name="Picture 67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33800" y="1600200"/>
            <a:ext cx="5943600" cy="3219450"/>
          </a:xfrm>
          <a:prstGeom prst="rect">
            <a:avLst/>
          </a:prstGeom>
        </p:spPr>
      </p:pic>
      <p:pic>
        <p:nvPicPr>
          <p:cNvPr id="69" name="Picture 68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43400" y="1524000"/>
            <a:ext cx="5943600" cy="3219450"/>
          </a:xfrm>
          <a:prstGeom prst="rect">
            <a:avLst/>
          </a:prstGeom>
        </p:spPr>
      </p:pic>
      <p:pic>
        <p:nvPicPr>
          <p:cNvPr id="70" name="Picture 69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6800" y="1066800"/>
            <a:ext cx="5943600" cy="3219450"/>
          </a:xfrm>
          <a:prstGeom prst="rect">
            <a:avLst/>
          </a:prstGeom>
        </p:spPr>
      </p:pic>
      <p:pic>
        <p:nvPicPr>
          <p:cNvPr id="71" name="Picture 70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8600" y="609600"/>
            <a:ext cx="5943600" cy="3219450"/>
          </a:xfrm>
          <a:prstGeom prst="rect">
            <a:avLst/>
          </a:prstGeom>
        </p:spPr>
      </p:pic>
      <p:pic>
        <p:nvPicPr>
          <p:cNvPr id="72" name="Picture 71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1000" y="762000"/>
            <a:ext cx="5943600" cy="3219450"/>
          </a:xfrm>
          <a:prstGeom prst="rect">
            <a:avLst/>
          </a:prstGeom>
        </p:spPr>
      </p:pic>
      <p:pic>
        <p:nvPicPr>
          <p:cNvPr id="73" name="Picture 72" descr="animat ros  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43600" y="1143000"/>
            <a:ext cx="59436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8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6344" y="539863"/>
            <a:ext cx="11335656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Preposition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অর্থে কখনো কখনো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ব্যবহৃত হয়। এরূপ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কে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disguised preposition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বলে।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6829" y="1862992"/>
            <a:ext cx="7378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went a (on) fishing, She went a (on) shopping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56343" y="2496455"/>
            <a:ext cx="104647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Few, little, good many, lot of, great many, good deal,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ইত্যাদি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plural noun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/an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 মাঝে মাঝে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many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পরে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/an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</a:t>
            </a:r>
            <a:r>
              <a:rPr lang="bn-IN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627115" y="3592427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284035" y="3749102"/>
            <a:ext cx="5047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I have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few friends here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440461" y="4487765"/>
            <a:ext cx="686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The library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has  a 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lot of books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6343" y="5368294"/>
            <a:ext cx="1110342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সংখ্যাবাচক শব্দ-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dozen, hundred, thousand, million, couple, score,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ইত্যাদির পূর্বে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bn-IN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1357" y="1677482"/>
            <a:ext cx="1255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যেমন-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4659084" y="3758339"/>
            <a:ext cx="1219202" cy="61232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11543" y="4578258"/>
            <a:ext cx="522516" cy="53894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repeatCount="indefinite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647" y="130674"/>
            <a:ext cx="11509353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7.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Exclamation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অর্থাৎ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what, how, why,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ইত্যাদির পরে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9376" y="1214706"/>
            <a:ext cx="296106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How nice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bird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9376" y="1736567"/>
            <a:ext cx="3998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  a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beautiful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lady!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38770" y="851599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33400" y="2289749"/>
            <a:ext cx="1114049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8.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Singular common noun – quite, many, rather, but, more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a/an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9563" y="3629218"/>
            <a:ext cx="3522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He is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rather  a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gentleman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129563" y="4116943"/>
            <a:ext cx="3274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You are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but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child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406154" y="3470613"/>
            <a:ext cx="173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964236" y="4645044"/>
            <a:ext cx="6096000" cy="5458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9.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Mr./Mrs./Miss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a/an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12236" y="6115902"/>
            <a:ext cx="5068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Ashik called in his house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140924" y="5518945"/>
            <a:ext cx="4939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Mrs.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Habiba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sought his help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406154" y="5229819"/>
            <a:ext cx="173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4643902" y="1287157"/>
            <a:ext cx="424411" cy="4354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01629" y="1856808"/>
            <a:ext cx="340894" cy="37337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64333" y="3714146"/>
            <a:ext cx="340894" cy="37337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33200" y="4244122"/>
            <a:ext cx="340894" cy="37337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79116" y="5532045"/>
            <a:ext cx="497684" cy="5101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42523" y="6145019"/>
            <a:ext cx="497684" cy="5101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6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5478" y="247004"/>
            <a:ext cx="398774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Articles (Use and Omission):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546" y="836283"/>
            <a:ext cx="256993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Omission of a/an: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1453" y="1687429"/>
            <a:ext cx="993836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খাবারের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meals)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a/an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 না। তবে খাবারের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meals)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adjective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বসলে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a/an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বসে.</a:t>
            </a:r>
            <a:r>
              <a:rPr lang="bn-IN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3093" y="2534389"/>
            <a:ext cx="5392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Incorrect- We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have a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dinner at 8.00 pm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83573" y="3067257"/>
            <a:ext cx="4642874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Correct- We have dinner at 8.00 pm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8813" y="34707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Incorrect- We had good breakfast yesterday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444533" y="4141238"/>
            <a:ext cx="5625514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Correct- We had a good breakfast yesterday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1453" y="4846045"/>
            <a:ext cx="6096000" cy="4810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Plural noun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a/an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 না।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1442" y="5526141"/>
            <a:ext cx="276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Birds are beautiful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26432" y="5987806"/>
            <a:ext cx="2404826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Cows are useful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61453" y="5553071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629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" y="503300"/>
            <a:ext cx="1159764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Uncountable noun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হিসেবে গণ্য যেমন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advice, information, news, baggage, water, milk, oil, tea, paper,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ইত্যাদি এর</a:t>
            </a:r>
            <a:r>
              <a:rPr lang="bn-IN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a/an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 না।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5156" y="2211120"/>
            <a:ext cx="3306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We take tea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013834" y="2823132"/>
            <a:ext cx="3046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He drinks water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65156" y="1586559"/>
            <a:ext cx="7405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He gave me some information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27640" y="3723173"/>
            <a:ext cx="1146624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তবে পরিমাপ করা যায় এমন কিছু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measure words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থাকলে তার পূর্বে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a/an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2894" y="5232575"/>
            <a:ext cx="4882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Give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glass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water.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33377" y="1426003"/>
            <a:ext cx="127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77973" y="4970965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3881657" y="5361192"/>
            <a:ext cx="424411" cy="4354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9" grpId="1"/>
      <p:bldP spid="3" grpId="0"/>
      <p:bldP spid="3" grpId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7935" y="233121"/>
            <a:ext cx="4647426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Use of definite article: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485" y="946733"/>
            <a:ext cx="1139759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নির্দিষ্ট করে বুঝায় এমন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common noun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singular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ও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plural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উভয়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number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2107" y="2444837"/>
            <a:ext cx="322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The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girl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 singing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031147" y="1906377"/>
            <a:ext cx="342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boy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 reading.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72485" y="2998353"/>
            <a:ext cx="9292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এক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জাতীয় সকলকে বুঝাতে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singular common noun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</a:t>
            </a:r>
            <a:r>
              <a:rPr lang="bn-IN" dirty="0">
                <a:latin typeface="Times New Roman" panose="02020603050405020304" pitchFamily="18" charset="0"/>
                <a:ea typeface="Times New Roman" panose="02020603050405020304" pitchFamily="18" charset="0"/>
              </a:rPr>
              <a:t>।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21970" y="3579427"/>
            <a:ext cx="381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The  cow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gives us milk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021970" y="4178847"/>
            <a:ext cx="453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The  rose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beautiful flower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312565" y="4741262"/>
            <a:ext cx="918779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মানবজাতি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 and women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 না।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0875" y="5324743"/>
            <a:ext cx="3898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Incorrect – The man is mortal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95322" y="5924180"/>
            <a:ext cx="324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Correct - Man is mortal.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770213" y="1772227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843762" y="3495912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331237" y="1874438"/>
            <a:ext cx="707363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31237" y="2453800"/>
            <a:ext cx="707363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92197" y="3566658"/>
            <a:ext cx="600684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392197" y="4176376"/>
            <a:ext cx="600684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2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2" grpId="1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644" y="371743"/>
            <a:ext cx="977358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নদী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সাগর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উপসাগর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পর্বতশ্রেণী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দীপপুঞ্জ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জাহাজ ইত্যাদি নামের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1534" y="962617"/>
            <a:ext cx="5990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Andamans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The Himalayas, The Titanic.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39644" y="1555637"/>
            <a:ext cx="67066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ধর্মগ্রন্থ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ও পত্রিকার নামের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।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0791" y="2202356"/>
            <a:ext cx="442787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The  holy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Quran, The Daily sun.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645" y="2938289"/>
            <a:ext cx="9773588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6.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একক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বস্তু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পৃথিবী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চন্দ্র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সূর্য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পূর্ব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পশ্চিম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উত্তর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দক্ষিন ইত্যাদি নামের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5067" y="3917923"/>
            <a:ext cx="467717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The  sun,  The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earth,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moon.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2009" y="3632431"/>
            <a:ext cx="106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9644" y="4603818"/>
            <a:ext cx="6096000" cy="487506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বর্ণনামূলক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বা অর্থপূর্ণ নামের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9663" y="5370213"/>
            <a:ext cx="3263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The  U.S.A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the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panjab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812009" y="5097729"/>
            <a:ext cx="106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965899" y="792215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965898" y="1981468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3111241" y="900534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45638" y="914599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80035" y="928593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36027" y="2146920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76118" y="2194936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85625" y="3877766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38319" y="3894812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19851" y="3894812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94867" y="5328561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236" y="275257"/>
            <a:ext cx="6096000" cy="487506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তারিখের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নামের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3384" y="973263"/>
            <a:ext cx="257076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 The  10th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1094" y="1373698"/>
            <a:ext cx="6096000" cy="487506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জাতি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ও সম্প্রদায়ের নামের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7648" y="2228386"/>
            <a:ext cx="484921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The  rich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The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poor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Muslims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1094" y="2837906"/>
            <a:ext cx="7069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10.  Superlative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degree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তে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adjective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053384" y="3421585"/>
            <a:ext cx="420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 the best boy in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 class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1094" y="4119405"/>
            <a:ext cx="10815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11. Material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noun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 না। তবে নির্দিষ্ট স্থানের বা প্রকারের বুঝালে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940478" y="5032565"/>
            <a:ext cx="5400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The  Diamond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Africa is famous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03201" y="762763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101787" y="1869403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024843" y="3344744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024843" y="4872238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4366836" y="938351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6836" y="2219200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19044" y="2173918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30701" y="2185439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95621" y="3384906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87762" y="4977433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5" grpId="0"/>
      <p:bldP spid="11" grpId="0"/>
      <p:bldP spid="12" grpId="0"/>
      <p:bldP spid="13" grpId="0"/>
      <p:bldP spid="13" grpId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131" y="589908"/>
            <a:ext cx="851441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12. Proper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noun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adjective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থাকলে তার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6865" y="1599246"/>
            <a:ext cx="4807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The  great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Akbar was a mighty ruler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62131" y="2339185"/>
            <a:ext cx="9203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13.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বংশ বা পরিবারের পরিচয়জ্ঞাপক নাম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plural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হলে তার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01134" y="3313854"/>
            <a:ext cx="3368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The  khans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The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Pathans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14530" y="4147600"/>
            <a:ext cx="920396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সংখ্যা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প্রকাশক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word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যদি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unit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অর্থে বসে তাহলে তার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5946" y="5332844"/>
            <a:ext cx="4607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-Eggs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are sold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by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dozens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951004" y="1324813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995808" y="3021466"/>
            <a:ext cx="1035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164365" y="4990705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230706" y="1571183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45945" y="3246491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09192" y="3272970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40318" y="5332844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157" y="688883"/>
            <a:ext cx="6096000" cy="481094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15. Musical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instrument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2954" y="1545639"/>
            <a:ext cx="754546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can’t play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Guitar.The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cowboy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can play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flute well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157" y="2597940"/>
            <a:ext cx="706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16.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কোন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কোন যন্ত্র এবং আবিস্কারের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15243" y="3494146"/>
            <a:ext cx="940582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Markoni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invented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 radio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The bicycles is an easy means of transport.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157" y="3981652"/>
            <a:ext cx="6096000" cy="481094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17.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ingular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designation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2671" y="5206060"/>
            <a:ext cx="6845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 president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The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Prime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Minister,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headmaster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203273" y="1284029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203273" y="2988584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323499" y="4768583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3775038" y="1498239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74598" y="1528399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03846" y="3479862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48077" y="3443809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15334" y="5206060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53957" y="5138951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66473" y="5143545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2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8958" y="233082"/>
            <a:ext cx="51523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Omission of definite article: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347" y="939891"/>
            <a:ext cx="11441373" cy="916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বিখ্যাত গ্রন্থের লেখকের নাম গ্রন্থের পূর্বে থাকলে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 না। কিন্তু লেখকের নাম পূর্বে না থাকলে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</a:t>
            </a:r>
            <a:r>
              <a:rPr lang="bn-IN" dirty="0">
                <a:latin typeface="Times New Roman" panose="02020603050405020304" pitchFamily="18" charset="0"/>
                <a:ea typeface="Times New Roman" panose="02020603050405020304" pitchFamily="18" charset="0"/>
              </a:rPr>
              <a:t>।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1276" y="1927244"/>
            <a:ext cx="4165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The 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Gitanjoli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Robindranath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15347" y="2402263"/>
            <a:ext cx="822573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রাস্তা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এভিনু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স্কয়ার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পার্কের নামের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 না।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8220" y="3160405"/>
            <a:ext cx="2645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-He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 going to park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15347" y="367952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ভাষার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নামের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 না।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973935" y="4411821"/>
            <a:ext cx="8469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Bangla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our mother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lsnguge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English is an international language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15347" y="4944418"/>
            <a:ext cx="897524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কিন্তু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ভাষার নামের পরে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language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শব্দ টা উল্লেখ থাকলে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3935" y="5715914"/>
            <a:ext cx="5026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The  English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language is international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260649" y="1746074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260650" y="2960701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320764" y="4081136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287405" y="5493849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3209537" y="5670522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23742" y="1861690"/>
            <a:ext cx="561599" cy="5576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8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9072" y="334745"/>
            <a:ext cx="8436565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Welcome to my presentation</a:t>
            </a:r>
          </a:p>
        </p:txBody>
      </p:sp>
      <p:pic>
        <p:nvPicPr>
          <p:cNvPr id="2052" name="Picture 3" descr="blue_ros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057401"/>
            <a:ext cx="41148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029200" y="51054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Presented by-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4495800" y="5497513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Md. </a:t>
            </a:r>
            <a:r>
              <a:rPr lang="en-US" dirty="0">
                <a:solidFill>
                  <a:srgbClr val="7030A0"/>
                </a:solidFill>
              </a:rPr>
              <a:t>Alamgir </a:t>
            </a:r>
            <a:r>
              <a:rPr lang="en-US" dirty="0">
                <a:solidFill>
                  <a:srgbClr val="7030A0"/>
                </a:solidFill>
              </a:rPr>
              <a:t>Hossain</a:t>
            </a:r>
          </a:p>
          <a:p>
            <a:pPr algn="ctr"/>
            <a:r>
              <a:rPr lang="en-US" dirty="0" err="1">
                <a:solidFill>
                  <a:srgbClr val="7030A0"/>
                </a:solidFill>
              </a:rPr>
              <a:t>Asstt</a:t>
            </a:r>
            <a:r>
              <a:rPr lang="en-US" dirty="0">
                <a:solidFill>
                  <a:srgbClr val="7030A0"/>
                </a:solidFill>
              </a:rPr>
              <a:t>. Teacher (Computer)</a:t>
            </a:r>
          </a:p>
          <a:p>
            <a:pPr algn="ctr"/>
            <a:r>
              <a:rPr lang="en-US" dirty="0" err="1">
                <a:solidFill>
                  <a:srgbClr val="7030A0"/>
                </a:solidFill>
              </a:rPr>
              <a:t>Rahimapur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Fazil</a:t>
            </a:r>
            <a:r>
              <a:rPr lang="en-US" dirty="0">
                <a:solidFill>
                  <a:srgbClr val="7030A0"/>
                </a:solidFill>
              </a:rPr>
              <a:t> madrasah</a:t>
            </a:r>
            <a:endParaRPr lang="en-US" dirty="0">
              <a:solidFill>
                <a:srgbClr val="7030A0"/>
              </a:solidFill>
            </a:endParaRPr>
          </a:p>
          <a:p>
            <a:pPr algn="ctr"/>
            <a:r>
              <a:rPr lang="en-US" dirty="0" err="1">
                <a:solidFill>
                  <a:srgbClr val="7030A0"/>
                </a:solidFill>
              </a:rPr>
              <a:t>patnitala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Naogaon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1681" y="325055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Class VIII</a:t>
            </a:r>
            <a:endParaRPr lang="en-US" sz="2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229320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Sub: English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r>
              <a:rPr lang="en-US" sz="2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Paper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24200"/>
            <a:ext cx="1219200" cy="91440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17" y="2349500"/>
            <a:ext cx="2198688" cy="2095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848928" y="4163339"/>
            <a:ext cx="1895071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Articles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94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3" grpId="0"/>
      <p:bldP spid="2054" grpId="0"/>
      <p:bldP spid="7" grpId="0"/>
      <p:bldP spid="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345" y="861459"/>
            <a:ext cx="6096000" cy="481094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হ্রদের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নামের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 না।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4088" y="1742576"/>
            <a:ext cx="6510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Lake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Superior, Lake Baikal, Lake Caspian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48345" y="237271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দিন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বা মাসের নামের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 না</a:t>
            </a:r>
            <a:r>
              <a:rPr lang="bn-IN" dirty="0">
                <a:latin typeface="Times New Roman" panose="02020603050405020304" pitchFamily="18" charset="0"/>
                <a:ea typeface="Times New Roman" panose="02020603050405020304" pitchFamily="18" charset="0"/>
              </a:rPr>
              <a:t>।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31806" y="3372172"/>
            <a:ext cx="3614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Friday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 holyday.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48345" y="4133111"/>
            <a:ext cx="6096000" cy="481094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রোগের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নামের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 না।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1216" y="4968174"/>
            <a:ext cx="519725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Fever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has broken out in the home.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4596" y="1426790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181540" y="2991703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181540" y="4621091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8701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380" y="715400"/>
            <a:ext cx="6096000" cy="481094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8. Allah or God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নামের পূর্বে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 না।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8856" y="1598742"/>
            <a:ext cx="288732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Allah has created us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380" y="2557205"/>
            <a:ext cx="9488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শরীরের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অঙ্গ-প্রতঙ্গ এবং পোশাক- পরিচ্ছেদ ইত্যাদির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 না।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948856" y="3430981"/>
            <a:ext cx="535678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Raise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your right hand. Put off your shirt.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126" y="4347147"/>
            <a:ext cx="7793537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মন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সম্পর্কিত যানবাহন বা ভ্রমন পথের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 না।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5684" y="5236901"/>
            <a:ext cx="361669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by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bus, by train, by launch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4857" y="1490941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034857" y="3028162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19182" y="4759185"/>
            <a:ext cx="114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322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79248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90" y="1607234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473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048000" y="381000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By the end of the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lesson the </a:t>
            </a:r>
          </a:p>
          <a:p>
            <a:pPr lvl="0" algn="ctr" eaLnBrk="0" hangingPunct="0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learners will be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able-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88614451"/>
              </p:ext>
            </p:extLst>
          </p:nvPr>
        </p:nvGraphicFramePr>
        <p:xfrm>
          <a:off x="3124200" y="1981200"/>
          <a:ext cx="60960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359770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6391" y="410394"/>
            <a:ext cx="1895071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Articles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3504" y="1630053"/>
            <a:ext cx="7303602" cy="805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A, an </a:t>
            </a:r>
            <a:r>
              <a:rPr lang="bn-IN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এবং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কে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Article </a:t>
            </a:r>
            <a:r>
              <a:rPr lang="bn-IN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বলে।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425" y="3153179"/>
            <a:ext cx="3653163" cy="61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Article </a:t>
            </a:r>
            <a:r>
              <a:rPr lang="bn-I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দুই </a:t>
            </a:r>
            <a:r>
              <a:rPr lang="bn-I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প্রকার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3643" y="4275138"/>
            <a:ext cx="5403018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Indefinite Article and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3643" y="5219899"/>
            <a:ext cx="4633897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Definite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Article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60035" y="4275138"/>
            <a:ext cx="6261652" cy="190700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97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779" y="281314"/>
            <a:ext cx="4633897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Indefinite Article: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950" y="1393627"/>
            <a:ext cx="11926957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এবং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কে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Indefinite Article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বলে কারন তারা কোন অনির্দিষ্ট ব্যক্তি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প্রাণী বা বস্তুকে বুঝায়। সচরাচর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singular countable noun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অথবা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।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8085" y="3448987"/>
            <a:ext cx="40895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 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has 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  pen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3251200" y="4702629"/>
            <a:ext cx="5254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This 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elephant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419061" y="4387562"/>
            <a:ext cx="463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I bought 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  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book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467682" y="3204128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5746839" y="3607375"/>
            <a:ext cx="575665" cy="70210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55635" y="5381717"/>
            <a:ext cx="738061" cy="71271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86595" y="4478703"/>
            <a:ext cx="575665" cy="70210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4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8164" y="404066"/>
            <a:ext cx="4199868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Definite Article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4269" y="1504453"/>
            <a:ext cx="10032701" cy="126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কে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definite Article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বলে কারন ইহা কোন নির্দিষ্ট ব্যক্তি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প্রাণী বা বস্তুকে বুঝায়।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4269" y="4921467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9264" y="3341808"/>
            <a:ext cx="3514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saw  the 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bird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679264" y="4326047"/>
            <a:ext cx="3908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I read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book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384833" y="5285672"/>
            <a:ext cx="7360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Dhaka is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capital of Bangladesh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262136" y="2688853"/>
            <a:ext cx="2122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Example</a:t>
            </a:r>
            <a:endParaRPr lang="en-US" sz="4000" dirty="0"/>
          </a:p>
        </p:txBody>
      </p:sp>
      <p:sp>
        <p:nvSpPr>
          <p:cNvPr id="9" name="Oval 8"/>
          <p:cNvSpPr/>
          <p:nvPr/>
        </p:nvSpPr>
        <p:spPr>
          <a:xfrm>
            <a:off x="6062002" y="3288560"/>
            <a:ext cx="687141" cy="7241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07963" y="4301709"/>
            <a:ext cx="787923" cy="75775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36579" y="5247135"/>
            <a:ext cx="773690" cy="7456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0902" y="330305"/>
            <a:ext cx="298934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Use of A and An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805" y="1140101"/>
            <a:ext cx="836619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সাধারণত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consonant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এবং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vowel (a, e,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bn-I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যেমন-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ewe, a European, a uniform, a university, a useful metal o, u)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b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0007" y="2541289"/>
            <a:ext cx="8203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book,  a   pen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an apple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an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egg,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orange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77805" y="3074926"/>
            <a:ext cx="961037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শব্দের শুরুতে যদি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থাকে এবং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উচ্চারণ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মত</a:t>
            </a:r>
            <a:r>
              <a:rPr lang="bn-IN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হলে তার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 কিন্তু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উচ্চারণ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বা অন্য কোন উচ্চারণ হলে তার</a:t>
            </a:r>
            <a:r>
              <a:rPr lang="bn-IN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2477" y="4061807"/>
            <a:ext cx="7818615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horse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a 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historian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an  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honest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man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an 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hour.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7663" y="4767400"/>
            <a:ext cx="961037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শব্দের শুরুতে যদি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Vowel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থাকে এবং তার উচ্চারণ যদি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মত হয় তাহলে তার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4327" y="5905724"/>
            <a:ext cx="947418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ewe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a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European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a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uniform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a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university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a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useful metal.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3002" y="2342877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150532" y="3845236"/>
            <a:ext cx="1103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যেমন-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227108" y="5574982"/>
            <a:ext cx="1103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যেমন-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5799762" y="2631280"/>
            <a:ext cx="433397" cy="41564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63220" y="2617378"/>
            <a:ext cx="381948" cy="44221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99036" y="2617489"/>
            <a:ext cx="448993" cy="42943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05921" y="2616852"/>
            <a:ext cx="408039" cy="43007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58932" y="2640797"/>
            <a:ext cx="433397" cy="41564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39727" y="2628231"/>
            <a:ext cx="433397" cy="41564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72477" y="4251290"/>
            <a:ext cx="433397" cy="41564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93749" y="4247520"/>
            <a:ext cx="421051" cy="43262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73223" y="4236096"/>
            <a:ext cx="473244" cy="5108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448664" y="4231090"/>
            <a:ext cx="473244" cy="5108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77060" y="5994430"/>
            <a:ext cx="483094" cy="4327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440219" y="5997418"/>
            <a:ext cx="434308" cy="41221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162800" y="6036647"/>
            <a:ext cx="375779" cy="38703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156002" y="6002946"/>
            <a:ext cx="399478" cy="38703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61065" y="6011462"/>
            <a:ext cx="434308" cy="41221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489" y="764862"/>
            <a:ext cx="776490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দিয়ে গঠিত শব্দের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 শুধুমাত্র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one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শব্দের পূর্বে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</a:t>
            </a:r>
            <a:r>
              <a:rPr lang="bn-IN" dirty="0">
                <a:latin typeface="Times New Roman" panose="02020603050405020304" pitchFamily="18" charset="0"/>
                <a:ea typeface="Times New Roman" panose="02020603050405020304" pitchFamily="18" charset="0"/>
              </a:rPr>
              <a:t>।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0002" y="2050856"/>
            <a:ext cx="10381997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  open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field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an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open heart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surgery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opera,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orange,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one taka note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a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one eyed man.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488" y="3197004"/>
            <a:ext cx="11006111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সংক্ষিপ্ত রূপ অর্থাৎ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abbreviation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প্রথম অক্ষর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vowel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মত উচ্চারিত হলে তার পূর্বে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 কিন্তু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abbreviation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</a:t>
            </a:r>
            <a:r>
              <a:rPr lang="bn-IN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প্রথম অক্ষর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consonant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মত উচ্চারিত হলে তার পূর্বে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</a:t>
            </a:r>
            <a:r>
              <a:rPr lang="b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।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3747" y="5550455"/>
            <a:ext cx="879458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  M.B.B.S,  an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F.C.P.S,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M.A, a B.A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B.SC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560" y="1849118"/>
            <a:ext cx="1103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যেমন-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60791" y="5222520"/>
            <a:ext cx="1255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যেমন-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11079480" y="2247216"/>
            <a:ext cx="457200" cy="435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28541" y="2249092"/>
            <a:ext cx="457200" cy="435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61686" y="2260915"/>
            <a:ext cx="457200" cy="435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425600" y="2233934"/>
            <a:ext cx="457200" cy="435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26703" y="2248339"/>
            <a:ext cx="457200" cy="435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91840" y="2707808"/>
            <a:ext cx="457200" cy="435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9467" y="5671558"/>
            <a:ext cx="457200" cy="435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226307" y="5650180"/>
            <a:ext cx="457200" cy="435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43800" y="5675088"/>
            <a:ext cx="457200" cy="435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27503" y="5688241"/>
            <a:ext cx="457200" cy="435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1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repeatCount="indefinite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  <p:bldP spid="7" grpId="0"/>
      <p:bldP spid="7" grpId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0915" y="380138"/>
            <a:ext cx="422423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Other uses of A and An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1472" y="1087679"/>
            <a:ext cx="1108058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এক জাতীয় সকল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singular common noun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a/an </a:t>
            </a:r>
            <a:r>
              <a:rPr lang="b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0994" y="1790744"/>
            <a:ext cx="9262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tiger is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dangerous animal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An ant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industrious insect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61472" y="2405050"/>
            <a:ext cx="1061612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একজন ব্যক্তি বা বস্তুকে বুঝালে তার পূর্বে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a/an </a:t>
            </a:r>
            <a:r>
              <a:rPr lang="bn-I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2592" y="3303865"/>
            <a:ext cx="7019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bought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orange, He lives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 a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tiny room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1471" y="3917831"/>
            <a:ext cx="11080585" cy="105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সমজাতীয় কিছু(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same, the certain)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ইত্যাদি অর্থ প্রকাশ করতে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singular common noun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পূর্বে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a/an </a:t>
            </a:r>
            <a:r>
              <a:rPr lang="bn-I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বসে।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0995" y="5074461"/>
            <a:ext cx="7271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Birds of  a 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feather flock together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449039" y="4970756"/>
            <a:ext cx="1245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449039" y="1774962"/>
            <a:ext cx="1103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যেমন-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519405" y="3090174"/>
            <a:ext cx="1103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যেমন-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740995" y="5798413"/>
            <a:ext cx="4403963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There lived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farmer.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8690" y="5139795"/>
            <a:ext cx="544286" cy="5809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42976" y="5835856"/>
            <a:ext cx="544286" cy="5809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93982" y="3364548"/>
            <a:ext cx="524761" cy="4931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03909" y="1915774"/>
            <a:ext cx="397119" cy="40793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703338" y="1823774"/>
            <a:ext cx="469692" cy="51347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46781" y="3394128"/>
            <a:ext cx="386424" cy="4329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9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repeatCount="indefinite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1499</Words>
  <Application>Microsoft Office PowerPoint</Application>
  <PresentationFormat>Widescreen</PresentationFormat>
  <Paragraphs>188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Alamgir</cp:lastModifiedBy>
  <cp:revision>76</cp:revision>
  <dcterms:created xsi:type="dcterms:W3CDTF">2006-02-17T00:04:41Z</dcterms:created>
  <dcterms:modified xsi:type="dcterms:W3CDTF">2019-11-17T11:23:16Z</dcterms:modified>
</cp:coreProperties>
</file>