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329" r:id="rId3"/>
    <p:sldId id="260" r:id="rId4"/>
    <p:sldId id="262" r:id="rId5"/>
    <p:sldId id="261" r:id="rId6"/>
    <p:sldId id="269" r:id="rId7"/>
    <p:sldId id="302" r:id="rId8"/>
    <p:sldId id="305" r:id="rId9"/>
    <p:sldId id="303" r:id="rId10"/>
    <p:sldId id="304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6" r:id="rId31"/>
    <p:sldId id="327" r:id="rId32"/>
    <p:sldId id="325" r:id="rId33"/>
    <p:sldId id="275" r:id="rId34"/>
    <p:sldId id="328" r:id="rId35"/>
    <p:sldId id="27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46" autoAdjust="0"/>
    <p:restoredTop sz="94660"/>
  </p:normalViewPr>
  <p:slideViewPr>
    <p:cSldViewPr>
      <p:cViewPr>
        <p:scale>
          <a:sx n="60" d="100"/>
          <a:sy n="60" d="100"/>
        </p:scale>
        <p:origin x="-62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BEB92-0138-4FF8-A3E7-A91C67A4D78E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78A3D-A686-42CD-AA82-1DD3B5E7F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49E7-5516-4DD3-A6A6-84DD6EA09634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149E7-5516-4DD3-A6A6-84DD6EA09634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6140-2FD1-4E3C-AC55-A0BF2DDB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jpeg"/><Relationship Id="rId5" Type="http://schemas.openxmlformats.org/officeDocument/2006/relationships/image" Target="../media/image42.png"/><Relationship Id="rId4" Type="http://schemas.openxmlformats.org/officeDocument/2006/relationships/image" Target="../media/image41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আজকের পৌরনীতি ও সুশাসন ক্লাসে সবাইকে-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62200" y="5181600"/>
            <a:ext cx="3733800" cy="1371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accent6">
                <a:lumMod val="75000"/>
              </a:schemeClr>
            </a:solidFill>
            <a:prstDash val="lg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11500" dirty="0" smtClean="0"/>
              <a:t> </a:t>
            </a:r>
            <a:endParaRPr lang="en-US" sz="11500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2209800"/>
            <a:ext cx="2743200" cy="251460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8600" y="2209800"/>
            <a:ext cx="2743200" cy="251460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0" y="2286000"/>
            <a:ext cx="2743200" cy="2514600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399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Acqv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cÖwZeÜxi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gyL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k©b‡K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Ag½j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Aïf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my¯’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m`m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¨‡`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AvPvi-Abôv‡b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3779838"/>
            <a:ext cx="8229600" cy="2773362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Font typeface="Wingdings" pitchFamily="2" charset="2"/>
              <a:buChar char="Ø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cÖwZeÜx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wK‡kvix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gwnjv‡`i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we`¨gvb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bwZevPK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`„wófw½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Amnvq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858962"/>
          </a:xfrm>
          <a:ln w="5715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cÖwZeÜx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wK‡kvix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gwnjviv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evav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cvivq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ewki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hŠb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wbh©vZ‡bi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wkKvi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40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362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105835"/>
            <a:ext cx="8458200" cy="3170099"/>
          </a:xfrm>
          <a:prstGeom prst="rect">
            <a:avLst/>
          </a:prstGeom>
          <a:ln w="571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we`¨gvb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Kzms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¯‹vi I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msKxY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© `„wófw½i </a:t>
            </a:r>
            <a:r>
              <a:rPr lang="bn-IN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cÖwZeÜx‡`i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m¤ú~Y©fv‡e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cwievi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mgvR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wew”Qbœ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ivLv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GgbwK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wbR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cwiev‡i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Zviv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AhZœ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Ae‡njvq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nb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fv‡Mi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cÖwZeÜx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wkïiv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eÂbvi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wkKvi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cÖwZeÜxiv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gvbevwaKvi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†_‡KI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ewÂZ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GRb¨B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Zviv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hŠb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wbcxob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wbcxo‡bi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wkKvi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2971800"/>
            <a:ext cx="8229600" cy="358140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cÖwZeÜxiv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mgv‡Ri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mKj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Kv‡R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AskMÖnY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Ki‡Z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cv‡ibv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|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PvKwi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ev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Drcv`b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Kg©Kv‡Û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AskMÖnb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Ki‡Z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cv‡ibv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|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ciwbf©ikxjZvB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hb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Zv‡`i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A`„ówjwc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|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mgv‡R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Zviv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A‡bK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mgq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Ae‡nwjZ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myweavewÂZ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Ah‡Zœ-Abv`‡i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g„Zz¨i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w`b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¸Y‡Z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eva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nb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| G GK `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ywe©ln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Rxeb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350838"/>
            <a:ext cx="7848600" cy="944562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প্রতিবন্ধীজনিত সমস্যা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সমাধানের উপায় 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2057400"/>
            <a:ext cx="8382000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cÖwZeÜxiv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Avgv‡`iB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Avgv‡`iB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AvcbRb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wb¤œwjwLZ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bRi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n‡et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4648200"/>
            <a:ext cx="83820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latin typeface="SutonnyMJ" pitchFamily="2" charset="0"/>
                <a:cs typeface="NikoshBAN" pitchFamily="2" charset="0"/>
              </a:rPr>
              <a:t>c½yZ¡‡K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Avjøvni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Awfkvc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MRe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Avjøvn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cÖ`Ë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g‡b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bv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wPwKrmv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cÖwZKvi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cÖwZ‡iv‡ai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জন্য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Kvh©Ki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MÖnb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n‡e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76400" y="1371600"/>
            <a:ext cx="5410200" cy="31242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350838"/>
            <a:ext cx="7848600" cy="944562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প্রতিবন্ধী জনিত সমস্যা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সমাধানের উপায় 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81000" y="4648200"/>
            <a:ext cx="83820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SutonnyMJ" pitchFamily="2" charset="0"/>
                <a:cs typeface="NikoshBAN" pitchFamily="2" charset="0"/>
              </a:rPr>
              <a:t>বেপরোয়া যানবাহন পরিচালনার জন্য কঠোর শাস্তির বিধান করতে হবে। 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76400" y="1371600"/>
            <a:ext cx="5410200" cy="31242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50838"/>
            <a:ext cx="7848600" cy="9445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প্রতিবন্ধী জনিত সমস্যা</a:t>
            </a:r>
            <a:r>
              <a:rPr kumimoji="0" lang="en-US" sz="5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IN" sz="5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সমাধানের উপায়  </a:t>
            </a:r>
            <a:endParaRPr kumimoji="0" lang="en-US" sz="5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4724400"/>
            <a:ext cx="83820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c_Pvix‡`i‡K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iv¯Ív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cvivcv‡ii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mgq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IfviweªR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SutonnyMJ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, †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Reªv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µ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wms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w`‡q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iv¯Ív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AwZµg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iv¯Ívi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wbw`©ó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w`K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a‡i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mveav‡b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PjvPj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Kivi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bn-IN" sz="3600" smtClean="0">
                <a:latin typeface="SutonnyMJ" pitchFamily="2" charset="0"/>
                <a:cs typeface="NikoshBAN" pitchFamily="2" charset="0"/>
              </a:rPr>
              <a:t>জন্য</a:t>
            </a:r>
            <a:r>
              <a:rPr lang="en-US" sz="360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m‡PZbZv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m„wó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n‡e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350838"/>
            <a:ext cx="7848600" cy="944562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প্রতিবন্ধী জনিত সমস্যা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সমাধানের উপায় 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ut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4038600" cy="2895600"/>
          </a:xfrm>
          <a:prstGeom prst="rect">
            <a:avLst/>
          </a:prstGeom>
        </p:spPr>
      </p:pic>
      <p:pic>
        <p:nvPicPr>
          <p:cNvPr id="7" name="Picture 6" descr="jebra cross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600200"/>
            <a:ext cx="44196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4724400"/>
            <a:ext cx="83820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Kj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KviLvbv‡K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SuzwK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gy³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ivL‡Z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me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ai‡bi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mZK©Zvg~jK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SutonnyMJ" pitchFamily="2" charset="0"/>
                <a:cs typeface="NikoshBAN" pitchFamily="2" charset="0"/>
              </a:rPr>
              <a:t>ব্যবস্থা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MÖnY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n‡e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50838"/>
            <a:ext cx="7848600" cy="944562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প্রতিবন্ধী জনিত সমস্যা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সমাধানের উপায় 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factory 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08760"/>
            <a:ext cx="7315200" cy="2987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4724400"/>
            <a:ext cx="83820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Mf©Kvjxb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f~wgó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nevi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AvNvZ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mw`‡K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gvÕ‡K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mveavbx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50838"/>
            <a:ext cx="7848600" cy="9445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প্রতিবন্ধী জনিত সমস্যা</a:t>
            </a:r>
            <a:r>
              <a:rPr kumimoji="0" lang="en-US" sz="5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IN" sz="5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সমাধানের উপায়  </a:t>
            </a:r>
            <a:endParaRPr kumimoji="0" lang="en-US" sz="5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6" name="Picture 5" descr="m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657" y="1447800"/>
            <a:ext cx="3575143" cy="295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4724400"/>
            <a:ext cx="83820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mšÍvb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cÖme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Kiv‡bvi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bn-IN" sz="3100" dirty="0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cÖwkÿYcÖvß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AwfÁ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wPwKrmK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bvm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ev</a:t>
            </a:r>
            <a:r>
              <a:rPr lang="bn-IN" sz="3600" dirty="0" smtClean="0">
                <a:latin typeface="SutonnyMJ" pitchFamily="2" charset="0"/>
                <a:cs typeface="NikoshBAN" pitchFamily="2" charset="0"/>
              </a:rPr>
              <a:t> ধাত্রীর 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সাহায্য 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I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civgk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wb‡Z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n‡e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50838"/>
            <a:ext cx="7848600" cy="944562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প্রতিবন্ধী জনিত সমস্যা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সমাধানের উপায় 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39624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nur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410" y="1524000"/>
            <a:ext cx="3878965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234950"/>
            <a:ext cx="7772400" cy="1143000"/>
          </a:xfrm>
          <a:prstGeom prst="rect">
            <a:avLst/>
          </a:prstGeom>
          <a:ln w="762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bn-IN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62000" y="1606550"/>
            <a:ext cx="3429000" cy="707886"/>
          </a:xfrm>
          <a:prstGeom prst="rect">
            <a:avLst/>
          </a:prstGeom>
          <a:ln/>
          <a:extLst>
            <a:ext uri="{909E8E84-426E-40DD-AFC4-6F175D3DCCD1}"/>
            <a:ext uri="{91240B29-F687-4F45-9708-019B960494DF}"/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শিক্ষক</a:t>
            </a:r>
            <a:r>
              <a:rPr lang="en-US" sz="40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40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0" y="1530350"/>
            <a:ext cx="4114800" cy="830997"/>
          </a:xfrm>
          <a:prstGeom prst="rect">
            <a:avLst/>
          </a:prstGeom>
          <a:ln/>
          <a:extLst>
            <a:ext uri="{909E8E84-426E-40DD-AFC4-6F175D3DCCD1}"/>
            <a:ext uri="{91240B29-F687-4F45-9708-019B960494DF}"/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8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পাঠ</a:t>
            </a:r>
            <a:r>
              <a:rPr lang="en-US" sz="48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48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r>
              <a:rPr lang="en-US" sz="48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endParaRPr lang="en-US" sz="4800" b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57200" y="4794250"/>
            <a:ext cx="4038600" cy="182880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হাবিবুর রহমান</a:t>
            </a:r>
            <a:r>
              <a:rPr lang="as-IN" sz="2400" dirty="0"/>
              <a:t> </a:t>
            </a:r>
            <a:endParaRPr lang="en-US" sz="2400" dirty="0"/>
          </a:p>
          <a:p>
            <a:pPr algn="ctr">
              <a:defRPr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প্রভাষক, রাষ্ট্রবিজ্ঞান বিভাগ</a:t>
            </a:r>
            <a:endParaRPr lang="as-IN" sz="2400" dirty="0"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defRPr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কুশিয়ারা ডিগ্রি কলেজ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2400" dirty="0">
                <a:latin typeface="NikoshBAN" pitchFamily="2" charset="0"/>
                <a:cs typeface="NikoshBAN" pitchFamily="2" charset="0"/>
              </a:rPr>
            </a:b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গোলাপগঞ্জ, সিলেট।</a:t>
            </a:r>
            <a:endParaRPr lang="en-US" sz="2400" dirty="0"/>
          </a:p>
        </p:txBody>
      </p:sp>
      <p:sp>
        <p:nvSpPr>
          <p:cNvPr id="8" name="TextBox 8"/>
          <p:cNvSpPr txBox="1"/>
          <p:nvPr/>
        </p:nvSpPr>
        <p:spPr>
          <a:xfrm>
            <a:off x="4876800" y="4803775"/>
            <a:ext cx="3657600" cy="163195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bn-IN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: </a:t>
            </a:r>
            <a:r>
              <a:rPr lang="bn-IN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দ্বাদশ  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: </a:t>
            </a:r>
            <a:r>
              <a:rPr lang="bn-IN" b="1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পৌরনীতি ও সুশাসন ২য়  পত্র </a:t>
            </a:r>
            <a:endParaRPr lang="en-US" sz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IN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১০ম   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: </a:t>
            </a:r>
            <a:r>
              <a:rPr lang="bn-IN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৬০ </a:t>
            </a:r>
            <a:r>
              <a:rPr lang="en-US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IN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:  </a:t>
            </a:r>
            <a:r>
              <a:rPr lang="bn-IN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১৬</a:t>
            </a:r>
            <a:r>
              <a:rPr lang="en-US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bn-IN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১১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/২০১</a:t>
            </a:r>
            <a:r>
              <a:rPr lang="bn-IN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৯ইং</a:t>
            </a:r>
            <a:endParaRPr lang="en-US" dirty="0"/>
          </a:p>
        </p:txBody>
      </p:sp>
      <p:pic>
        <p:nvPicPr>
          <p:cNvPr id="9" name="Picture 8" descr="E:\Job Application\Application Picture\Habib n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2052" y="2439988"/>
            <a:ext cx="2209808" cy="22098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5908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4724400"/>
            <a:ext cx="83820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গর্ভাবস্থায় মায়ের প্রয়জনীয় চিকিৎসা ও পুষ্টিকর খাবার দিতে হবে।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50838"/>
            <a:ext cx="7848600" cy="944562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প্রতিবন্ধী জনিত সমস্যা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সমাধানের উপায় 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good food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600200"/>
            <a:ext cx="29718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good foo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0"/>
            <a:ext cx="55626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4724400"/>
            <a:ext cx="83820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cÖv_wgK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I </a:t>
            </a:r>
            <a:r>
              <a:rPr lang="bn-IN" sz="3600" dirty="0" smtClean="0">
                <a:latin typeface="SutonnyMJ" pitchFamily="2" charset="0"/>
                <a:cs typeface="NikoshBAN" pitchFamily="2" charset="0"/>
              </a:rPr>
              <a:t>মাধ্যমিক 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¯‹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zj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cvVµg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mgvR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cwieviwfwËK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we‡kl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Kvh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©µ‡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SutonnyMJ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cywó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wkÿvi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SutonnyMJ" pitchFamily="2" charset="0"/>
                <a:cs typeface="NikoshBAN" pitchFamily="2" charset="0"/>
              </a:rPr>
              <a:t>ব্যবস্থা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MÖnY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NikoshBAN" pitchFamily="2" charset="0"/>
              </a:rPr>
              <a:t>n‡e</a:t>
            </a:r>
            <a:r>
              <a:rPr lang="en-US" sz="3600" dirty="0" smtClean="0">
                <a:latin typeface="SutonnyMJ" pitchFamily="2" charset="0"/>
                <a:cs typeface="NikoshBAN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50838"/>
            <a:ext cx="7848600" cy="944562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প্রতিবন্ধী জনিত সমস্যা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সমাধানের উপায় 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4069237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1" y="1524000"/>
            <a:ext cx="4419599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5029200"/>
            <a:ext cx="83820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SutonnyMJ" pitchFamily="2" charset="0"/>
                <a:cs typeface="NikoshBAN" pitchFamily="2" charset="0"/>
              </a:rPr>
              <a:t>নিরাপদ পানি ও আয়োডিন ও যুক্ত লবণ উৎপাদন ও সরবরাহ করতে হবে।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350838"/>
            <a:ext cx="7848600" cy="944562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প্রতিবন্ধী জনিত সমস্যা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সমাধানের উপায় 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wa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5170714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Sa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524000"/>
            <a:ext cx="3417176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" y="4724400"/>
            <a:ext cx="8915400" cy="1828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SutonnyMJ" pitchFamily="2" charset="0"/>
                <a:cs typeface="NikoshBAN" pitchFamily="2" charset="0"/>
              </a:rPr>
              <a:t> প্রতিবন্ধীদের জন্য বিশেষ শিক্ষার ব্যবস্থা করতে হবে। দৃষ্টি প্রতিবন্ধীদের জন্য ‘ব্রেইল পদ্ধতি’র শিক্ষাদান চালু করতে হবে। 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1371600"/>
            <a:ext cx="7467600" cy="31242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350838"/>
            <a:ext cx="7848600" cy="944562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প্রতিবন্ধী জনিত সমস্যা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সমাধানের উপায় 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5410200"/>
            <a:ext cx="8382000" cy="1219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SutonnyMJ" pitchFamily="2" charset="0"/>
                <a:cs typeface="NikoshBAN" pitchFamily="2" charset="0"/>
              </a:rPr>
              <a:t>প্রতিবন্ধীদের জন্য উপযোগী কর্মসংস্থানের সুযোগ সৃষ্টি করতে হবে।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47800" y="1371600"/>
            <a:ext cx="6172200" cy="38100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350838"/>
            <a:ext cx="7848600" cy="944562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প্রতিবন্ধী জনিত সমস্যা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সমাধানের উপায় 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1000" y="4648200"/>
            <a:ext cx="83820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smtClean="0">
                <a:latin typeface="SutonnyMJ" pitchFamily="2" charset="0"/>
                <a:cs typeface="NikoshBAN" pitchFamily="2" charset="0"/>
              </a:rPr>
              <a:t>শিক্ষা প্রতিষ্ঠান চাকরি সহ সব ক্ষেত্রে প্রদিবন্ধীদের জন্য কোটা সংরক্ষণ করতে হবে।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350838"/>
            <a:ext cx="7848600" cy="944562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প্রতিবন্ধী জনিত সমস্যা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সমাধানের উপায় 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mc colle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4575419" cy="2971800"/>
          </a:xfrm>
          <a:prstGeom prst="rect">
            <a:avLst/>
          </a:prstGeom>
        </p:spPr>
      </p:pic>
      <p:pic>
        <p:nvPicPr>
          <p:cNvPr id="11" name="Picture 10" descr="wheel cha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524000"/>
            <a:ext cx="3893279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4876800"/>
            <a:ext cx="83820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3600" dirty="0" smtClean="0">
                <a:latin typeface="SutonnyMJ" pitchFamily="2" charset="0"/>
                <a:cs typeface="NikoshBAN" pitchFamily="2" charset="0"/>
              </a:rPr>
              <a:t>প্রতিবন্ধীদের প্রতি পরিবার, সমাজ, রাষ্ট্র ও এনজিও এবং আন্তর্জাতিক প্রতিষ্ঠানগুলোকে আরও কার্যকর ভূমিকা পালন করতে হবে।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50838"/>
            <a:ext cx="7848600" cy="9445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প্রতিবন্ধী জনিত সমস্যা</a:t>
            </a:r>
            <a:r>
              <a:rPr kumimoji="0" lang="en-US" sz="5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IN" sz="5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সমাধানের উপায়  </a:t>
            </a:r>
            <a:endParaRPr kumimoji="0" lang="en-US" sz="5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7" name="Picture 6" descr="fami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47800"/>
            <a:ext cx="4870938" cy="3200400"/>
          </a:xfrm>
          <a:prstGeom prst="rect">
            <a:avLst/>
          </a:prstGeom>
        </p:spPr>
      </p:pic>
      <p:pic>
        <p:nvPicPr>
          <p:cNvPr id="8" name="Picture 7" descr="socit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799" y="1447800"/>
            <a:ext cx="3677971" cy="3276600"/>
          </a:xfrm>
          <a:prstGeom prst="rect">
            <a:avLst/>
          </a:prstGeom>
        </p:spPr>
      </p:pic>
      <p:pic>
        <p:nvPicPr>
          <p:cNvPr id="9" name="Picture 8" descr="international organizati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447800"/>
            <a:ext cx="2950197" cy="3276600"/>
          </a:xfrm>
          <a:prstGeom prst="rect">
            <a:avLst/>
          </a:prstGeom>
        </p:spPr>
      </p:pic>
      <p:pic>
        <p:nvPicPr>
          <p:cNvPr id="10" name="Picture 9" descr="international organization 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1447800"/>
            <a:ext cx="2971800" cy="3200400"/>
          </a:xfrm>
          <a:prstGeom prst="rect">
            <a:avLst/>
          </a:prstGeom>
        </p:spPr>
      </p:pic>
      <p:pic>
        <p:nvPicPr>
          <p:cNvPr id="11" name="Picture 10" descr="NG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5550" y="1447800"/>
            <a:ext cx="253365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4876800"/>
            <a:ext cx="83820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3600" dirty="0" smtClean="0">
                <a:latin typeface="SutonnyMJ" pitchFamily="2" charset="0"/>
                <a:cs typeface="NikoshBAN" pitchFamily="2" charset="0"/>
              </a:rPr>
              <a:t>প্রতিবন্ধীদের চিকিৎসা সহযোগিতা, চিকিৎসা পুনর্বাসন, প্রযুক্তিগত, বৃত্তিমূলক ও সামাজিক পুনর্বাসনের জন্য সরকার ও বেসরকারি উদ্যোগ গ্রহণ করতে হবে। 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50838"/>
            <a:ext cx="7848600" cy="944562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প্রতিবন্ধী জনিত সমস্যা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সমাধানের উপায় 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 descr="C:\Users\ASUS\Desktop\New folder (2)\images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181600" cy="32704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81000" y="350838"/>
            <a:ext cx="5486400" cy="944562"/>
          </a:xfrm>
          <a:solidFill>
            <a:schemeClr val="accent2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19800" y="350838"/>
            <a:ext cx="2667000" cy="9445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</a:t>
            </a:r>
            <a:r>
              <a:rPr kumimoji="0" lang="bn-IN" sz="3200" b="1" i="0" u="none" strike="noStrike" kern="1200" cap="all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৫ মিনিট</a:t>
            </a:r>
            <a:endParaRPr kumimoji="0" lang="en-US" sz="32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7526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নিচের প্রশ্নগুলোর উত্তর খাতায় লিখঃ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3622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1" indent="-742950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1) </a:t>
            </a: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প্রতিবন্ধী কারা?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971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1" indent="-742950"/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2) </a:t>
            </a:r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বিশেষ চাহিদাসম্পন্ন জঙ্গোষ্ঠীর দুটি সমস্যা ব্যাখা কর।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76200" y="36576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1" indent="-742950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3) </a:t>
            </a:r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অটিজমের দুটি লক্ষণ লিখ।  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7" grpId="0"/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9050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228600"/>
            <a:ext cx="8686800" cy="6324600"/>
          </a:xfrm>
          <a:prstGeom prst="round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90600" y="990600"/>
            <a:ext cx="7010400" cy="4800600"/>
          </a:xfrm>
          <a:prstGeom prst="round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28800" y="1676400"/>
            <a:ext cx="5410200" cy="35814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52650" y="3505200"/>
            <a:ext cx="3505200" cy="1020762"/>
          </a:xfrm>
          <a:solidFill>
            <a:schemeClr val="bg2">
              <a:lumMod val="75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667000"/>
            <a:ext cx="6858000" cy="99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Let’s watch some picture</a:t>
            </a:r>
            <a:endParaRPr 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0" y="2209800"/>
            <a:ext cx="5943600" cy="32766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228600"/>
            <a:ext cx="8534400" cy="21336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ব্রেইল সামগ্রী কাদের শিক্ষা উপকরণ?  </a:t>
            </a:r>
            <a:endParaRPr lang="en-US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52599" y="2490716"/>
            <a:ext cx="5334000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 প্রতিবন্ধী   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52599" y="5867400"/>
            <a:ext cx="5410201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শ্রবণ প্রতিবন্ধী </a:t>
            </a:r>
            <a:r>
              <a:rPr lang="bn-IN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3735" y="4708477"/>
            <a:ext cx="5409064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মানষিক প্রতিবন্ধী   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52599" y="3599028"/>
            <a:ext cx="5410200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দৃষ্টি প্রতিবন্ধী   </a:t>
            </a:r>
            <a:endParaRPr 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" y="2585966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62000" y="5867400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61999" y="478865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1999" y="364565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2000" y="5867400"/>
            <a:ext cx="762000" cy="709684"/>
          </a:xfrm>
          <a:prstGeom prst="ellipse">
            <a:avLst/>
          </a:prstGeom>
          <a:solidFill>
            <a:schemeClr val="tx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228600"/>
            <a:ext cx="8534400" cy="1600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বাংলাদেশ সরকার প্রতিবন্ধীদের কত টাকা করে ভাতা দেয়? 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52599" y="2490716"/>
            <a:ext cx="5334000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৩০০  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52599" y="5867400"/>
            <a:ext cx="5410201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৪০০ </a:t>
            </a:r>
            <a:endParaRPr lang="en-US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3735" y="4708477"/>
            <a:ext cx="5409064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২০০ </a:t>
            </a:r>
            <a:r>
              <a:rPr lang="bn-IN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E0108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52599" y="3599028"/>
            <a:ext cx="5410200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১০০ </a:t>
            </a:r>
            <a:endParaRPr lang="en-U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" y="2585966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61999" y="588104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61999" y="478865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1999" y="364565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2000" y="2605016"/>
            <a:ext cx="762000" cy="709684"/>
          </a:xfrm>
          <a:prstGeom prst="ellipse">
            <a:avLst/>
          </a:prstGeom>
          <a:solidFill>
            <a:schemeClr val="tx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228600"/>
            <a:ext cx="8534400" cy="18288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MJ" pitchFamily="2" charset="0"/>
                <a:cs typeface="SutonnyMJ" pitchFamily="2" charset="0"/>
              </a:rPr>
              <a:t>বিশ্ব স্বাস্থ্য সংস্থা বিকলাঙ্গ ও প্রতিবন্ধী সমস্যাকে কয় ভাগে বিভক্ত করেছে?  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52599" y="2490716"/>
            <a:ext cx="5334000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 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52599" y="5867400"/>
            <a:ext cx="5410201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NikoshBAN" pitchFamily="2" charset="0"/>
              </a:rPr>
              <a:t>২ 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3735" y="4708477"/>
            <a:ext cx="5409064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NikoshBAN" pitchFamily="2" charset="0"/>
              </a:rPr>
              <a:t>৬</a:t>
            </a:r>
            <a:endParaRPr lang="en-US" sz="4000" dirty="0">
              <a:solidFill>
                <a:srgbClr val="E0108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52599" y="3599028"/>
            <a:ext cx="5410200" cy="838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NikoshBAN" pitchFamily="2" charset="0"/>
              </a:rPr>
              <a:t>৫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" y="2585966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61999" y="588104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61999" y="478865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1999" y="3645657"/>
            <a:ext cx="762000" cy="70968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2000" y="2605016"/>
            <a:ext cx="762000" cy="709684"/>
          </a:xfrm>
          <a:prstGeom prst="ellipse">
            <a:avLst/>
          </a:prstGeom>
          <a:solidFill>
            <a:schemeClr val="tx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4488" y="5715000"/>
            <a:ext cx="8915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‘প্রতিবন্ধিত্ব অভিশাপ বা আল্লাহ্‌র গজব নয়’  আলোচনা কর।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hhh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1459523"/>
            <a:ext cx="7302500" cy="4103077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1981200" y="152400"/>
            <a:ext cx="4648200" cy="12192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5105400"/>
            <a:ext cx="8229600" cy="1371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dirty="0" smtClean="0"/>
              <a:t>I wish you well on your travels as you climb the hills of success!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533400"/>
            <a:ext cx="8153400" cy="38862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76800"/>
            <a:ext cx="7467600" cy="18288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9600" dirty="0" smtClean="0"/>
              <a:t>  </a:t>
            </a:r>
            <a:r>
              <a:rPr lang="bn-BD" sz="9600" dirty="0" smtClean="0"/>
              <a:t>ধন্যবাদ</a:t>
            </a:r>
            <a:endParaRPr lang="en-US" sz="9600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4582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3733800" cy="32004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" y="3733800"/>
            <a:ext cx="3581400" cy="289560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800600" y="228600"/>
            <a:ext cx="3810000" cy="289560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76800" y="3505200"/>
            <a:ext cx="3810000" cy="3048000"/>
          </a:xfrm>
          <a:prstGeom prst="round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5400" b="1" dirty="0" smtClean="0"/>
              <a:t>আমাদের আজকের পাঠ- </a:t>
            </a:r>
            <a:endParaRPr lang="en-US" sz="54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5257800"/>
            <a:ext cx="85344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বিশেষ চাহিদার জনগোষ্ঠীঃ প্রতিবন্ধী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question mar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447800"/>
            <a:ext cx="41148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457200"/>
            <a:ext cx="5562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2286000"/>
            <a:ext cx="8001000" cy="3581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#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আজকের পাঠ শেষে শিক্ষার্থীরা</a:t>
            </a: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প্রতিবন্ধীজনিত সমস্যা চিহ্নিত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 পারবে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বিশেষ চাহিদার জনগোষ্ঠীর সমস্যা ব্যাখ্যা করতে পারবে</a:t>
            </a:r>
            <a:b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প্রতিবন্ধীজনিত সমস্যা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সমাধানের উপায় বিশ্লেষণ করতে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5486400" cy="9445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প্রতিবন্ধী জনিত সমস্যা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1752600"/>
            <a:ext cx="7391400" cy="426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cÖwZewÜiv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wb‡R‡`i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Rxeb‡K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Awfkvc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MÖ¯’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nZvkvq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wbgw¾Z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ax‡i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ax‡i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cÖwZewÜ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yN©Ubvq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c½y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hvIqv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cÖwZeÜxiv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nviv‡bv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myL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-¯§„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92562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wkÿv‡ÿ‡Î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eû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co‡Z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e¨w³,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wkÿvcÖwôvb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cwiPvjbvi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e¨w³‡`i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AÁZv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bwZevPK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g‡bvfv‡ei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cÖwZeÜx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wkïiv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wkÿv‡ÿ‡Î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Ae‡nwjZ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n‡”Q|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ÔBkviv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fvlvÕ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Pvjy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eªBj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mvgMÖx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eªBj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Pvjy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mnRjf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cÖwZeÜx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wkï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/>
          </a:p>
        </p:txBody>
      </p:sp>
      <p:pic>
        <p:nvPicPr>
          <p:cNvPr id="3" name="Picture 2" descr="b.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" y="4419600"/>
            <a:ext cx="3217889" cy="2133600"/>
          </a:xfrm>
          <a:prstGeom prst="rect">
            <a:avLst/>
          </a:prstGeom>
        </p:spPr>
      </p:pic>
      <p:pic>
        <p:nvPicPr>
          <p:cNvPr id="4" name="Picture 3" descr="ûe„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9" y="4343400"/>
            <a:ext cx="5334001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4238"/>
            <a:ext cx="8229600" cy="1858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cÖwZeÜx‡`i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ckv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Kg©ms¯’v‡bi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mxwgZ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Kg©¯’‡j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m¤§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eZb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3505200"/>
            <a:ext cx="8229600" cy="228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  <a:buFont typeface="Wingdings" pitchFamily="2" charset="2"/>
              <a:buChar char="Ø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hyw³K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Kvib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QvovB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cÖwZeÜx‡`i‡K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QvUvB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nv‡i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gRywi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887</Words>
  <Application>Microsoft Office PowerPoint</Application>
  <PresentationFormat>On-screen Show (4:3)</PresentationFormat>
  <Paragraphs>98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আজকের পৌরনীতি ও সুশাসন ক্লাসে সবাইকে-</vt:lpstr>
      <vt:lpstr>Slide 2</vt:lpstr>
      <vt:lpstr>Let’s watch some picture</vt:lpstr>
      <vt:lpstr>Slide 4</vt:lpstr>
      <vt:lpstr>আমাদের আজকের পাঠ- </vt:lpstr>
      <vt:lpstr>Slide 6</vt:lpstr>
      <vt:lpstr>প্রতিবন্ধী জনিত সমস্যা </vt:lpstr>
      <vt:lpstr>wkÿv‡ÿ‡Î Zv‡`i‡K eû mgm¨vi g‡a¨ co‡Z nq| e¨w³, mgvR Ges wkÿvcÖwôvb cwiPvjbvi mv‡_ mswkøó e¨w³‡`i AÁZv I †bwZevPK g‡bvfv‡ei Kvi‡Y cÖwZeÜx wkïiv wkÿv‡ÿ‡Î Ae‡nwjZ n‡”Q| wkÿv cÖwZôvb¸‡jv‡Z ÔBkviv fvlvÕ Pvjy Ges ‡eªBj mvgMÖx, †eªBj eB Pvjy I mnRjf¨ Ki‡Z cvi‡j cÖwZeÜx wkï wkÿvi my‡hvM cv‡e|</vt:lpstr>
      <vt:lpstr>cÖwZeÜx‡`i †ckv I Kg©ms¯’v‡bi my‡hvM I mxwgZ| A‡bK †ÿ‡Î Zv‡`i‡K Kg©¯’‡j cÖvß m¤§vb I †eZb †`qv nq bv|</vt:lpstr>
      <vt:lpstr>mgv‡Ri gvbyl Zv‡`i Acqv g‡b K‡i| cÖwZeÜxi gyL `k©b‡K Ag½j I Aïf g‡b Kiv nq| cwiev‡ii my¯’ m`m¨‡`i gZ mvgvwRK AvPvi-Abôv‡b Zviv †h‡Z cv‡i bv|</vt:lpstr>
      <vt:lpstr>cÖwZeÜx wK‡kvix I gwnjviv evav w`‡Z bv cvivq †ewki fvM mgq †hŠb wbh©vZ‡bi wkKvi nq| </vt:lpstr>
      <vt:lpstr>cÖwZeÜxiv gvbevwaKvi mswkøó welq †_‡KI ewÂZ| GRb¨B Zviv †hŠb wbcxob I kvixwiK wbcxo‡bi wkKvi nq| </vt:lpstr>
      <vt:lpstr>প্রতিবন্ধীজনিত সমস্যা সমাধানের উপায়  </vt:lpstr>
      <vt:lpstr>প্রতিবন্ধী জনিত সমস্যা সমাধানের উপায়  </vt:lpstr>
      <vt:lpstr>Slide 15</vt:lpstr>
      <vt:lpstr>প্রতিবন্ধী জনিত সমস্যা সমাধানের উপায়  </vt:lpstr>
      <vt:lpstr>প্রতিবন্ধী জনিত সমস্যা সমাধানের উপায়  </vt:lpstr>
      <vt:lpstr>Slide 18</vt:lpstr>
      <vt:lpstr>প্রতিবন্ধী জনিত সমস্যা সমাধানের উপায়  </vt:lpstr>
      <vt:lpstr>প্রতিবন্ধী জনিত সমস্যা সমাধানের উপায়  </vt:lpstr>
      <vt:lpstr>প্রতিবন্ধী জনিত সমস্যা সমাধানের উপায়  </vt:lpstr>
      <vt:lpstr>প্রতিবন্ধী জনিত সমস্যা সমাধানের উপায়  </vt:lpstr>
      <vt:lpstr>প্রতিবন্ধী জনিত সমস্যা সমাধানের উপায়  </vt:lpstr>
      <vt:lpstr>প্রতিবন্ধী জনিত সমস্যা সমাধানের উপায়  </vt:lpstr>
      <vt:lpstr>প্রতিবন্ধী জনিত সমস্যা সমাধানের উপায়  </vt:lpstr>
      <vt:lpstr>Slide 26</vt:lpstr>
      <vt:lpstr>প্রতিবন্ধী জনিত সমস্যা সমাধানের উপায়  </vt:lpstr>
      <vt:lpstr>একক কাজ </vt:lpstr>
      <vt:lpstr>মূল্যায়ন </vt:lpstr>
      <vt:lpstr>Slide 30</vt:lpstr>
      <vt:lpstr>Slide 31</vt:lpstr>
      <vt:lpstr>Slide 32</vt:lpstr>
      <vt:lpstr>Slide 33</vt:lpstr>
      <vt:lpstr>I wish you well on your travels as you climb the hills of success!</vt:lpstr>
      <vt:lpstr>  ধন্যবাদ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স্বাগতম সবাই কে ফুলেল শুভেচ্ছা   </dc:title>
  <dc:creator>ASUS</dc:creator>
  <cp:lastModifiedBy>User</cp:lastModifiedBy>
  <cp:revision>137</cp:revision>
  <dcterms:created xsi:type="dcterms:W3CDTF">2017-07-07T12:48:40Z</dcterms:created>
  <dcterms:modified xsi:type="dcterms:W3CDTF">2019-11-16T17:08:30Z</dcterms:modified>
</cp:coreProperties>
</file>