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60" r:id="rId2"/>
    <p:sldId id="261" r:id="rId3"/>
    <p:sldId id="263" r:id="rId4"/>
    <p:sldId id="264" r:id="rId5"/>
    <p:sldId id="265" r:id="rId6"/>
    <p:sldId id="256" r:id="rId7"/>
    <p:sldId id="276" r:id="rId8"/>
    <p:sldId id="270" r:id="rId9"/>
    <p:sldId id="271" r:id="rId10"/>
    <p:sldId id="27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C57DB3-E42E-4E05-8DC7-20BFC6A2651F}" type="datetimeFigureOut">
              <a:rPr lang="en-US" smtClean="0"/>
              <a:t>11/17/2019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693729-ABA5-405A-8979-BDB7C8559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222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0CBD7-3C4A-44B6-80DA-01F41944BDA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312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8FFB6C-5DF5-4F13-8746-A3B4A29609AA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10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D8BD707-D9CF-40AE-B4C6-C98DA3205C09}" type="datetimeFigureOut">
              <a:rPr lang="en-US" smtClean="0"/>
              <a:pPr/>
              <a:t>11/17/2019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image" Target="../media/image13.png"/><Relationship Id="rId16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5" Type="http://schemas.openxmlformats.org/officeDocument/2006/relationships/image" Target="../media/image2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Relationship Id="rId14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0.png"/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04801"/>
            <a:ext cx="8229600" cy="62484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357188" y="990600"/>
            <a:ext cx="6429624" cy="1569660"/>
          </a:xfrm>
          <a:prstGeom prst="rect">
            <a:avLst/>
          </a:prstGeom>
          <a:noFill/>
          <a:ln w="57150"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IN" sz="9600" b="1" dirty="0" smtClean="0">
                <a:ln/>
                <a:latin typeface="NikoshBAN" pitchFamily="2" charset="0"/>
                <a:cs typeface="NikoshBAN" pitchFamily="2" charset="0"/>
              </a:rPr>
              <a:t>স্বাগতম </a:t>
            </a:r>
            <a:endParaRPr lang="en-US" sz="9600" b="1" dirty="0">
              <a:ln/>
            </a:endParaRPr>
          </a:p>
        </p:txBody>
      </p:sp>
    </p:spTree>
    <p:extLst>
      <p:ext uri="{BB962C8B-B14F-4D97-AF65-F5344CB8AC3E}">
        <p14:creationId xmlns:p14="http://schemas.microsoft.com/office/powerpoint/2010/main" val="3557606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199" y="403286"/>
            <a:ext cx="6071602" cy="6051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827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 descr="cvvc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80556">
            <a:off x="3890740" y="1564144"/>
            <a:ext cx="771525" cy="49179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304800"/>
            <a:ext cx="8229600" cy="112331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bn-IN" sz="7200" dirty="0" smtClean="0">
                <a:solidFill>
                  <a:srgbClr val="00B050"/>
                </a:solidFill>
                <a:latin typeface="Shonar Bangla" panose="020B0502040204020203" pitchFamily="34" charset="0"/>
                <a:cs typeface="Shonar Bangla" panose="020B0502040204020203" pitchFamily="34" charset="0"/>
              </a:rPr>
              <a:t> </a:t>
            </a:r>
            <a:r>
              <a:rPr lang="bn-IN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Shonar Bangla" panose="020B0502040204020203" pitchFamily="34" charset="0"/>
                <a:cs typeface="Shonar Bangla" panose="020B0502040204020203" pitchFamily="34" charset="0"/>
              </a:rPr>
              <a:t>পরিচিতি</a:t>
            </a:r>
            <a:endParaRPr lang="en-US" sz="6600" b="1" dirty="0">
              <a:solidFill>
                <a:schemeClr val="tx1">
                  <a:lumMod val="95000"/>
                  <a:lumOff val="5000"/>
                </a:schemeClr>
              </a:solidFill>
              <a:latin typeface="Shonar Bangla" panose="020B0502040204020203" pitchFamily="34" charset="0"/>
              <a:cs typeface="Shonar Bangla" panose="020B05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2532" y="3804241"/>
            <a:ext cx="3333668" cy="298543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bn-IN" sz="3200" b="1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IN" sz="4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জিয়াউল হক ভূঁঞা</a:t>
            </a:r>
          </a:p>
          <a:p>
            <a:r>
              <a:rPr lang="bn-IN" sz="28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সহকারী শিক্ষক </a:t>
            </a:r>
            <a:r>
              <a:rPr lang="en-US" sz="28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bn-IN" sz="28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গণিত </a:t>
            </a:r>
          </a:p>
          <a:p>
            <a:r>
              <a:rPr lang="bn-IN" sz="28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ফেনী আলীয়া কামিল মাদ্রাসা</a:t>
            </a:r>
            <a:endParaRPr lang="en-US" sz="2800" b="1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8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01830123185</a:t>
            </a:r>
            <a:endParaRPr lang="bn-IN" sz="2800" b="1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endParaRPr lang="bn-IN" sz="3200" b="1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184" y="1572682"/>
            <a:ext cx="1932572" cy="244792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5" name="Group 4"/>
          <p:cNvGrpSpPr/>
          <p:nvPr/>
        </p:nvGrpSpPr>
        <p:grpSpPr>
          <a:xfrm>
            <a:off x="4610100" y="2105618"/>
            <a:ext cx="3838327" cy="3416320"/>
            <a:chOff x="4610100" y="2105618"/>
            <a:chExt cx="3838327" cy="3416320"/>
          </a:xfrm>
        </p:grpSpPr>
        <p:sp>
          <p:nvSpPr>
            <p:cNvPr id="3" name="TextBox 2"/>
            <p:cNvSpPr txBox="1"/>
            <p:nvPr/>
          </p:nvSpPr>
          <p:spPr>
            <a:xfrm>
              <a:off x="4790827" y="2105618"/>
              <a:ext cx="3657600" cy="3416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4800" b="1" dirty="0" smtClean="0">
                  <a:latin typeface="NikoshBAN" pitchFamily="2" charset="0"/>
                  <a:cs typeface="NikoshBAN" pitchFamily="2" charset="0"/>
                </a:rPr>
                <a:t>পাঠ পরিচিতি </a:t>
              </a:r>
            </a:p>
            <a:p>
              <a:r>
                <a:rPr lang="bn-IN" sz="2800" b="1" dirty="0" smtClean="0">
                  <a:latin typeface="NikoshBAN" pitchFamily="2" charset="0"/>
                  <a:cs typeface="NikoshBAN" pitchFamily="2" charset="0"/>
                </a:rPr>
                <a:t>অষ্টম শ্রেণি </a:t>
              </a:r>
            </a:p>
            <a:p>
              <a:r>
                <a:rPr lang="bn-IN" sz="2800" b="1" dirty="0" smtClean="0">
                  <a:latin typeface="NikoshBAN" pitchFamily="2" charset="0"/>
                  <a:cs typeface="NikoshBAN" pitchFamily="2" charset="0"/>
                </a:rPr>
                <a:t>বিষয়ঃ গণিত </a:t>
              </a:r>
            </a:p>
            <a:p>
              <a:r>
                <a:rPr lang="bn-IN" sz="2800" b="1" smtClean="0">
                  <a:latin typeface="NikoshBAN" pitchFamily="2" charset="0"/>
                  <a:cs typeface="NikoshBAN" pitchFamily="2" charset="0"/>
                </a:rPr>
                <a:t>অধ্যায়ঃ চতুর্থ </a:t>
              </a:r>
              <a:endParaRPr lang="bn-IN" sz="2800" b="1" dirty="0">
                <a:latin typeface="NikoshBAN" pitchFamily="2" charset="0"/>
                <a:cs typeface="NikoshBAN" pitchFamily="2" charset="0"/>
              </a:endParaRPr>
            </a:p>
            <a:p>
              <a:r>
                <a:rPr lang="en-US" sz="2800" b="1" dirty="0" err="1" smtClean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সময়ঃ</a:t>
              </a:r>
              <a:r>
                <a:rPr lang="en-US" sz="2800" b="1" dirty="0" smtClean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 </a:t>
              </a:r>
              <a:r>
                <a:rPr lang="bn-IN" sz="2800" b="1" dirty="0" smtClean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৪</a:t>
              </a:r>
              <a:r>
                <a:rPr lang="bn-IN" sz="2800" b="1" dirty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৫</a:t>
              </a:r>
              <a:r>
                <a:rPr lang="en-US" sz="2800" b="1" dirty="0" smtClean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মিনিট</a:t>
              </a:r>
              <a:endParaRPr lang="bn-IN" sz="2800" b="1" dirty="0">
                <a:solidFill>
                  <a:prstClr val="black"/>
                </a:solidFill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  <a:p>
              <a:r>
                <a:rPr lang="bn-IN" sz="2800" b="1" dirty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তারিখঃ </a:t>
              </a:r>
              <a:r>
                <a:rPr lang="bn-IN" sz="2800" b="1" dirty="0" smtClean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০৮/১১/১৯</a:t>
              </a:r>
              <a:endParaRPr lang="en-US" sz="2800" b="1" dirty="0">
                <a:solidFill>
                  <a:prstClr val="black"/>
                </a:solidFill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  <a:p>
              <a:endParaRPr lang="bn-IN" sz="2800" b="1" dirty="0" smtClean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4610100" y="2128837"/>
              <a:ext cx="3657600" cy="6858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183357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29"/>
          <p:cNvGrpSpPr/>
          <p:nvPr/>
        </p:nvGrpSpPr>
        <p:grpSpPr>
          <a:xfrm>
            <a:off x="2742341" y="2223005"/>
            <a:ext cx="4783885" cy="973800"/>
            <a:chOff x="685874" y="5113782"/>
            <a:chExt cx="4755105" cy="609600"/>
          </a:xfrm>
        </p:grpSpPr>
        <p:sp>
          <p:nvSpPr>
            <p:cNvPr id="31" name="Rounded Rectangle 30"/>
            <p:cNvSpPr/>
            <p:nvPr/>
          </p:nvSpPr>
          <p:spPr>
            <a:xfrm>
              <a:off x="685874" y="5113782"/>
              <a:ext cx="3962400" cy="6096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868979" y="5206423"/>
                  <a:ext cx="4572000" cy="40460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3600" i="1" smtClean="0"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  <a:cs typeface="NikoshBAN" pitchFamily="2" charset="0"/>
                            </a:rPr>
                            <m:t>𝑥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  <a:cs typeface="NikoshBAN" pitchFamily="2" charset="0"/>
                            </a:rPr>
                            <m:t>2</m:t>
                          </m:r>
                        </m:sup>
                      </m:sSup>
                      <m:r>
                        <a:rPr lang="en-US" sz="3600" b="0" i="1" smtClean="0">
                          <a:latin typeface="Cambria Math"/>
                          <a:cs typeface="NikoshBAN" pitchFamily="2" charset="0"/>
                        </a:rPr>
                        <m:t>+</m:t>
                      </m:r>
                      <m:r>
                        <a:rPr lang="en-US" sz="3600" b="0" i="1" smtClean="0">
                          <a:latin typeface="Cambria Math"/>
                          <a:cs typeface="NikoshBAN" pitchFamily="2" charset="0"/>
                        </a:rPr>
                        <m:t>2</m:t>
                      </m:r>
                      <m:r>
                        <a:rPr lang="en-US" sz="3600" b="0" i="1" smtClean="0">
                          <a:latin typeface="Cambria Math"/>
                          <a:cs typeface="NikoshBAN" pitchFamily="2" charset="0"/>
                        </a:rPr>
                        <m:t>𝑥𝑦</m:t>
                      </m:r>
                      <m:r>
                        <a:rPr lang="en-US" sz="3600" b="0" i="1" smtClean="0">
                          <a:latin typeface="Cambria Math"/>
                          <a:cs typeface="NikoshBAN" pitchFamily="2" charset="0"/>
                        </a:rPr>
                        <m:t>+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  <a:cs typeface="NikoshBAN" pitchFamily="2" charset="0"/>
                            </a:rPr>
                            <m:t>𝑦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  <a:cs typeface="NikoshBAN" pitchFamily="2" charset="0"/>
                            </a:rPr>
                            <m:t>2</m:t>
                          </m:r>
                        </m:sup>
                      </m:sSup>
                    </m:oMath>
                  </a14:m>
                  <a:r>
                    <a:rPr lang="en-US" sz="3600" dirty="0" smtClean="0">
                      <a:latin typeface="NikoshBAN" pitchFamily="2" charset="0"/>
                      <a:cs typeface="NikoshBAN" pitchFamily="2" charset="0"/>
                    </a:rPr>
                    <a:t>=?</a:t>
                  </a:r>
                  <a:endParaRPr lang="en-US" sz="3600" dirty="0">
                    <a:latin typeface="NikoshBAN" pitchFamily="2" charset="0"/>
                    <a:cs typeface="NikoshBAN" pitchFamily="2" charset="0"/>
                  </a:endParaRPr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8979" y="5206423"/>
                  <a:ext cx="4572000" cy="404604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t="-12264" b="-3679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3" name="Group 32"/>
          <p:cNvGrpSpPr/>
          <p:nvPr/>
        </p:nvGrpSpPr>
        <p:grpSpPr>
          <a:xfrm>
            <a:off x="2597967" y="1995622"/>
            <a:ext cx="4495726" cy="973800"/>
            <a:chOff x="420461" y="5113782"/>
            <a:chExt cx="4572000" cy="609600"/>
          </a:xfrm>
        </p:grpSpPr>
        <p:sp>
          <p:nvSpPr>
            <p:cNvPr id="34" name="Rounded Rectangle 33"/>
            <p:cNvSpPr/>
            <p:nvPr/>
          </p:nvSpPr>
          <p:spPr>
            <a:xfrm>
              <a:off x="685874" y="5113782"/>
              <a:ext cx="3962400" cy="6096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420461" y="5224972"/>
                  <a:ext cx="4572000" cy="40460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36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𝑥𝑦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 i="0" smtClean="0">
                            <a:latin typeface="Cambria Math"/>
                            <a:cs typeface="NikoshBAN" pitchFamily="2" charset="0"/>
                          </a:rPr>
                          <m:t>=?</m:t>
                        </m:r>
                      </m:oMath>
                    </m:oMathPara>
                  </a14:m>
                  <a:endParaRPr lang="en-US" sz="3600" dirty="0">
                    <a:latin typeface="NikoshBAN" pitchFamily="2" charset="0"/>
                    <a:cs typeface="NikoshBAN" pitchFamily="2" charset="0"/>
                  </a:endParaRPr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461" y="5224972"/>
                  <a:ext cx="4572000" cy="40460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t="-12264" b="-3679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0" name="Group 19"/>
          <p:cNvGrpSpPr/>
          <p:nvPr/>
        </p:nvGrpSpPr>
        <p:grpSpPr>
          <a:xfrm>
            <a:off x="2760555" y="2995288"/>
            <a:ext cx="4031600" cy="990600"/>
            <a:chOff x="1219200" y="609600"/>
            <a:chExt cx="7239000" cy="990600"/>
          </a:xfrm>
        </p:grpSpPr>
        <p:sp>
          <p:nvSpPr>
            <p:cNvPr id="4" name="Rounded Rectangle 3"/>
            <p:cNvSpPr/>
            <p:nvPr/>
          </p:nvSpPr>
          <p:spPr>
            <a:xfrm>
              <a:off x="1219200" y="609600"/>
              <a:ext cx="7239000" cy="990600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Rectangle 2"/>
                <p:cNvSpPr/>
                <p:nvPr/>
              </p:nvSpPr>
              <p:spPr>
                <a:xfrm>
                  <a:off x="1524000" y="720179"/>
                  <a:ext cx="6629400" cy="78476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𝒂</m:t>
                            </m:r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𝒃</m:t>
                            </m:r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US" sz="4400" b="1" dirty="0">
                    <a:solidFill>
                      <a:schemeClr val="tx2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endParaRPr>
                </a:p>
              </p:txBody>
            </p:sp>
          </mc:Choice>
          <mc:Fallback xmlns="">
            <p:sp>
              <p:nvSpPr>
                <p:cNvPr id="3" name="Rectangle 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4000" y="720179"/>
                  <a:ext cx="6629400" cy="78476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t="-11628" b="-3798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9" name="Group 18"/>
          <p:cNvGrpSpPr/>
          <p:nvPr/>
        </p:nvGrpSpPr>
        <p:grpSpPr>
          <a:xfrm>
            <a:off x="2819400" y="1834242"/>
            <a:ext cx="4496924" cy="973800"/>
            <a:chOff x="609600" y="5105399"/>
            <a:chExt cx="4572000" cy="609600"/>
          </a:xfrm>
        </p:grpSpPr>
        <p:sp>
          <p:nvSpPr>
            <p:cNvPr id="17" name="Rounded Rectangle 16"/>
            <p:cNvSpPr/>
            <p:nvPr/>
          </p:nvSpPr>
          <p:spPr>
            <a:xfrm>
              <a:off x="609600" y="5105399"/>
              <a:ext cx="3962400" cy="6096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609600" y="5206423"/>
                  <a:ext cx="4572000" cy="40460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3600" i="1" smtClean="0"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  <a:cs typeface="NikoshBAN" pitchFamily="2" charset="0"/>
                            </a:rPr>
                            <m:t>𝑎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  <a:cs typeface="NikoshBAN" pitchFamily="2" charset="0"/>
                            </a:rPr>
                            <m:t>2</m:t>
                          </m:r>
                        </m:sup>
                      </m:sSup>
                      <m:r>
                        <a:rPr lang="en-US" sz="3600" b="0" i="1" smtClean="0">
                          <a:latin typeface="Cambria Math"/>
                          <a:cs typeface="NikoshBAN" pitchFamily="2" charset="0"/>
                        </a:rPr>
                        <m:t>+</m:t>
                      </m:r>
                      <m:r>
                        <a:rPr lang="en-US" sz="3600" b="0" i="1" smtClean="0">
                          <a:latin typeface="Cambria Math"/>
                          <a:cs typeface="NikoshBAN" pitchFamily="2" charset="0"/>
                        </a:rPr>
                        <m:t>2</m:t>
                      </m:r>
                      <m:r>
                        <a:rPr lang="en-US" sz="3600" b="0" i="1" smtClean="0">
                          <a:latin typeface="Cambria Math"/>
                          <a:cs typeface="NikoshBAN" pitchFamily="2" charset="0"/>
                        </a:rPr>
                        <m:t>𝑎𝑏</m:t>
                      </m:r>
                      <m:r>
                        <a:rPr lang="en-US" sz="3600" b="0" i="1" smtClean="0">
                          <a:latin typeface="Cambria Math"/>
                          <a:cs typeface="NikoshBAN" pitchFamily="2" charset="0"/>
                        </a:rPr>
                        <m:t>+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  <a:cs typeface="NikoshBAN" pitchFamily="2" charset="0"/>
                            </a:rPr>
                            <m:t>𝑏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  <a:cs typeface="NikoshBAN" pitchFamily="2" charset="0"/>
                            </a:rPr>
                            <m:t>2</m:t>
                          </m:r>
                        </m:sup>
                      </m:sSup>
                    </m:oMath>
                  </a14:m>
                  <a:r>
                    <a:rPr lang="en-US" sz="3600" dirty="0" smtClean="0">
                      <a:latin typeface="NikoshBAN" pitchFamily="2" charset="0"/>
                      <a:cs typeface="NikoshBAN" pitchFamily="2" charset="0"/>
                    </a:rPr>
                    <a:t>=?</a:t>
                  </a:r>
                  <a:endParaRPr lang="en-US" sz="3600" dirty="0">
                    <a:latin typeface="NikoshBAN" pitchFamily="2" charset="0"/>
                    <a:cs typeface="NikoshBAN" pitchFamily="2" charset="0"/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" y="5206423"/>
                  <a:ext cx="4572000" cy="404604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t="-12264" b="-3679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" name="Group 10"/>
          <p:cNvGrpSpPr/>
          <p:nvPr/>
        </p:nvGrpSpPr>
        <p:grpSpPr>
          <a:xfrm>
            <a:off x="2742341" y="3167423"/>
            <a:ext cx="4114800" cy="990600"/>
            <a:chOff x="1219200" y="609600"/>
            <a:chExt cx="7239000" cy="990600"/>
          </a:xfrm>
        </p:grpSpPr>
        <p:sp>
          <p:nvSpPr>
            <p:cNvPr id="13" name="Rounded Rectangle 12"/>
            <p:cNvSpPr/>
            <p:nvPr/>
          </p:nvSpPr>
          <p:spPr>
            <a:xfrm>
              <a:off x="1219200" y="609600"/>
              <a:ext cx="7239000" cy="990600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Rectangle 13"/>
                <p:cNvSpPr/>
                <p:nvPr/>
              </p:nvSpPr>
              <p:spPr>
                <a:xfrm>
                  <a:off x="1524000" y="720179"/>
                  <a:ext cx="6629400" cy="78476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𝒙</m:t>
                            </m:r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𝒚</m:t>
                            </m:r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US" sz="4400" b="1" dirty="0">
                    <a:solidFill>
                      <a:schemeClr val="tx2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endParaRPr>
                </a:p>
              </p:txBody>
            </p:sp>
          </mc:Choice>
          <mc:Fallback xmlns="">
            <p:sp>
              <p:nvSpPr>
                <p:cNvPr id="14" name="Rectangle 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4000" y="720179"/>
                  <a:ext cx="6629400" cy="784767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t="-11719" b="-3906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Group 14"/>
          <p:cNvGrpSpPr/>
          <p:nvPr/>
        </p:nvGrpSpPr>
        <p:grpSpPr>
          <a:xfrm>
            <a:off x="2830030" y="3247154"/>
            <a:ext cx="4031600" cy="990600"/>
            <a:chOff x="1219200" y="609600"/>
            <a:chExt cx="7239000" cy="990600"/>
          </a:xfrm>
        </p:grpSpPr>
        <p:sp>
          <p:nvSpPr>
            <p:cNvPr id="22" name="Rounded Rectangle 21"/>
            <p:cNvSpPr/>
            <p:nvPr/>
          </p:nvSpPr>
          <p:spPr>
            <a:xfrm>
              <a:off x="1219200" y="609600"/>
              <a:ext cx="7239000" cy="990600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Rectangle 22"/>
                <p:cNvSpPr/>
                <p:nvPr/>
              </p:nvSpPr>
              <p:spPr>
                <a:xfrm>
                  <a:off x="1524000" y="720179"/>
                  <a:ext cx="6629400" cy="78476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𝒙</m:t>
                            </m:r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𝒚</m:t>
                            </m:r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US" sz="4400" b="1" dirty="0">
                    <a:solidFill>
                      <a:schemeClr val="tx2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endParaRPr>
                </a:p>
              </p:txBody>
            </p:sp>
          </mc:Choice>
          <mc:Fallback xmlns="">
            <p:sp>
              <p:nvSpPr>
                <p:cNvPr id="23" name="Rectangle 2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4000" y="720179"/>
                  <a:ext cx="6629400" cy="784767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t="-11628" b="-3798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4" name="Group 23"/>
          <p:cNvGrpSpPr/>
          <p:nvPr/>
        </p:nvGrpSpPr>
        <p:grpSpPr>
          <a:xfrm>
            <a:off x="2780753" y="3649603"/>
            <a:ext cx="4066236" cy="990600"/>
            <a:chOff x="1219200" y="609600"/>
            <a:chExt cx="7239000" cy="990600"/>
          </a:xfrm>
        </p:grpSpPr>
        <p:sp>
          <p:nvSpPr>
            <p:cNvPr id="25" name="Rounded Rectangle 24"/>
            <p:cNvSpPr/>
            <p:nvPr/>
          </p:nvSpPr>
          <p:spPr>
            <a:xfrm>
              <a:off x="1219200" y="609600"/>
              <a:ext cx="7239000" cy="990600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Rectangle 25"/>
                <p:cNvSpPr/>
                <p:nvPr/>
              </p:nvSpPr>
              <p:spPr>
                <a:xfrm>
                  <a:off x="1524000" y="720179"/>
                  <a:ext cx="6629400" cy="78476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𝒂</m:t>
                            </m:r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𝒃</m:t>
                            </m:r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n-US" sz="4400" b="1" dirty="0">
                    <a:solidFill>
                      <a:schemeClr val="tx2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endParaRPr>
                </a:p>
              </p:txBody>
            </p:sp>
          </mc:Choice>
          <mc:Fallback xmlns="">
            <p:sp>
              <p:nvSpPr>
                <p:cNvPr id="26" name="Rectangle 2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4000" y="720179"/>
                  <a:ext cx="6629400" cy="784767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t="-11628" b="-3798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7" name="Group 26"/>
          <p:cNvGrpSpPr/>
          <p:nvPr/>
        </p:nvGrpSpPr>
        <p:grpSpPr>
          <a:xfrm>
            <a:off x="2638333" y="2641953"/>
            <a:ext cx="4455360" cy="973800"/>
            <a:chOff x="292021" y="5105400"/>
            <a:chExt cx="4572000" cy="609600"/>
          </a:xfrm>
        </p:grpSpPr>
        <p:sp>
          <p:nvSpPr>
            <p:cNvPr id="28" name="Rounded Rectangle 27"/>
            <p:cNvSpPr/>
            <p:nvPr/>
          </p:nvSpPr>
          <p:spPr>
            <a:xfrm>
              <a:off x="609600" y="5105400"/>
              <a:ext cx="3962400" cy="6096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292021" y="5192336"/>
                  <a:ext cx="4572000" cy="40460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36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𝑎𝑏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 i="0" smtClean="0">
                            <a:latin typeface="Cambria Math"/>
                            <a:cs typeface="NikoshBAN" pitchFamily="2" charset="0"/>
                          </a:rPr>
                          <m:t>=?</m:t>
                        </m:r>
                      </m:oMath>
                    </m:oMathPara>
                  </a14:m>
                  <a:endParaRPr lang="en-US" sz="3600" dirty="0">
                    <a:latin typeface="NikoshBAN" pitchFamily="2" charset="0"/>
                    <a:cs typeface="NikoshBAN" pitchFamily="2" charset="0"/>
                  </a:endParaRPr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2021" y="5192336"/>
                  <a:ext cx="4572000" cy="404604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t="-12264" b="-3679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474624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990600" y="381000"/>
            <a:ext cx="8005761" cy="2179162"/>
            <a:chOff x="990600" y="381000"/>
            <a:chExt cx="8005761" cy="2179162"/>
          </a:xfrm>
        </p:grpSpPr>
        <p:sp>
          <p:nvSpPr>
            <p:cNvPr id="3" name="Rounded Rectangle 2"/>
            <p:cNvSpPr/>
            <p:nvPr/>
          </p:nvSpPr>
          <p:spPr>
            <a:xfrm>
              <a:off x="990600" y="408709"/>
              <a:ext cx="6781800" cy="1219200"/>
            </a:xfrm>
            <a:prstGeom prst="round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Rectangle 1"/>
            <p:cNvSpPr/>
            <p:nvPr/>
          </p:nvSpPr>
          <p:spPr>
            <a:xfrm>
              <a:off x="1676400" y="399871"/>
              <a:ext cx="3990195" cy="12003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bn-BD" sz="7200" b="1" dirty="0">
                  <a:latin typeface="NikoshBAN" pitchFamily="2" charset="0"/>
                  <a:cs typeface="NikoshBAN" pitchFamily="2" charset="0"/>
                </a:rPr>
                <a:t>আজকের পাঠ</a:t>
              </a:r>
              <a:endParaRPr lang="en-US" sz="7200" dirty="0"/>
            </a:p>
          </p:txBody>
        </p:sp>
        <p:pic>
          <p:nvPicPr>
            <p:cNvPr id="4" name="Picture 2" descr="C:\Users\DOEL\Pictures\Books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548436" y="381000"/>
              <a:ext cx="2447925" cy="2179162"/>
            </a:xfrm>
            <a:prstGeom prst="rect">
              <a:avLst/>
            </a:prstGeom>
            <a:noFill/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</p:pic>
      </p:grpSp>
      <p:grpSp>
        <p:nvGrpSpPr>
          <p:cNvPr id="9" name="Group 8"/>
          <p:cNvGrpSpPr/>
          <p:nvPr/>
        </p:nvGrpSpPr>
        <p:grpSpPr>
          <a:xfrm>
            <a:off x="609600" y="3352800"/>
            <a:ext cx="8001000" cy="1676400"/>
            <a:chOff x="609600" y="3352800"/>
            <a:chExt cx="8001000" cy="1676400"/>
          </a:xfrm>
        </p:grpSpPr>
        <p:sp>
          <p:nvSpPr>
            <p:cNvPr id="7" name="Parallelogram 6"/>
            <p:cNvSpPr/>
            <p:nvPr/>
          </p:nvSpPr>
          <p:spPr>
            <a:xfrm>
              <a:off x="609600" y="3352800"/>
              <a:ext cx="7848600" cy="1676400"/>
            </a:xfrm>
            <a:prstGeom prst="parallelogram">
              <a:avLst/>
            </a:prstGeom>
            <a:solidFill>
              <a:srgbClr val="92D050"/>
            </a:solidFill>
            <a:ln w="762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70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921413" y="3683168"/>
              <a:ext cx="768918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6000" dirty="0" smtClean="0">
                  <a:latin typeface="NikoshBAN" pitchFamily="2" charset="0"/>
                  <a:cs typeface="NikoshBAN" pitchFamily="2" charset="0"/>
                </a:rPr>
                <a:t>বীজগণিতীয় সূত্রাবলি ও প্রয়োগ</a:t>
              </a:r>
              <a:endParaRPr lang="en-US" sz="6000" dirty="0">
                <a:latin typeface="NikoshBAN" pitchFamily="2" charset="0"/>
                <a:cs typeface="NikoshBAN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58511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2" name="Flowchart: Internal Storage 1"/>
            <p:cNvSpPr/>
            <p:nvPr/>
          </p:nvSpPr>
          <p:spPr>
            <a:xfrm>
              <a:off x="0" y="0"/>
              <a:ext cx="9144000" cy="6858000"/>
            </a:xfrm>
            <a:prstGeom prst="flowChartInternalStorage">
              <a:avLst/>
            </a:prstGeom>
            <a:ln w="76200" cmpd="tri">
              <a:solidFill>
                <a:schemeClr val="tx1">
                  <a:alpha val="8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524000" y="207818"/>
              <a:ext cx="54102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4000" b="1" dirty="0">
                  <a:latin typeface="Nikosh" pitchFamily="2" charset="0"/>
                  <a:cs typeface="Nikosh" pitchFamily="2" charset="0"/>
                </a:rPr>
                <a:t>পাঠ শেষে শিক্ষার্থীরা</a:t>
              </a:r>
              <a:r>
                <a:rPr lang="bn-IN" sz="4000" b="1" dirty="0">
                  <a:latin typeface="Nikosh" pitchFamily="2" charset="0"/>
                  <a:cs typeface="Nikosh" pitchFamily="2" charset="0"/>
                </a:rPr>
                <a:t>------ </a:t>
              </a:r>
              <a:endParaRPr lang="en-US" sz="4000" b="1" dirty="0">
                <a:latin typeface="Nikosh" pitchFamily="2" charset="0"/>
                <a:cs typeface="Nikosh" pitchFamily="2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295400" y="1219200"/>
            <a:ext cx="762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১।   বর্গের সূত্র প্রয়োগ করে বীজগাণিতীয়      	রাশির সমাধান করতে পারবে ।</a:t>
            </a:r>
            <a:endParaRPr lang="bn-IN" sz="4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102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ound Diagonal Corner Rectangle 41"/>
          <p:cNvSpPr/>
          <p:nvPr/>
        </p:nvSpPr>
        <p:spPr>
          <a:xfrm>
            <a:off x="587000" y="2212925"/>
            <a:ext cx="7150123" cy="4231719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762000" y="2401215"/>
            <a:ext cx="51054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সমাধান 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: </a:t>
            </a:r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মনে করি </a:t>
            </a:r>
          </a:p>
          <a:p>
            <a:r>
              <a:rPr lang="bn-IN" sz="3600" b="1" dirty="0">
                <a:latin typeface="NikoshBAN" pitchFamily="2" charset="0"/>
                <a:cs typeface="NikoshBAN" pitchFamily="2" charset="0"/>
              </a:rPr>
              <a:t>	</a:t>
            </a:r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		</a:t>
            </a:r>
            <a:endParaRPr lang="en-US" sz="3600" b="1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3600" b="1" dirty="0">
                <a:latin typeface="NikoshBAN" pitchFamily="2" charset="0"/>
                <a:cs typeface="NikoshBAN" pitchFamily="2" charset="0"/>
              </a:rPr>
              <a:t>	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		</a:t>
            </a:r>
          </a:p>
          <a:p>
            <a:r>
              <a:rPr lang="bn-IN" sz="4000" b="1" dirty="0" smtClean="0">
                <a:latin typeface="NikoshBAN" pitchFamily="2" charset="0"/>
                <a:cs typeface="NikoshBAN" pitchFamily="2" charset="0"/>
              </a:rPr>
              <a:t>      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77982" y="329204"/>
            <a:ext cx="8263370" cy="1438364"/>
            <a:chOff x="457200" y="347617"/>
            <a:chExt cx="8263370" cy="1438364"/>
          </a:xfrm>
        </p:grpSpPr>
        <p:sp>
          <p:nvSpPr>
            <p:cNvPr id="2" name="Round Diagonal Corner Rectangle 1"/>
            <p:cNvSpPr/>
            <p:nvPr/>
          </p:nvSpPr>
          <p:spPr>
            <a:xfrm>
              <a:off x="457200" y="347617"/>
              <a:ext cx="8263370" cy="1438364"/>
            </a:xfrm>
            <a:prstGeom prst="round2Diag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484909" y="442910"/>
                  <a:ext cx="7980393" cy="124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bn-IN" sz="3600" b="1" dirty="0" smtClean="0">
                      <a:latin typeface="NikoshBAN" pitchFamily="2" charset="0"/>
                      <a:cs typeface="NikoshBAN" pitchFamily="2" charset="0"/>
                    </a:rPr>
                    <a:t>স</a:t>
                  </a:r>
                  <a:r>
                    <a:rPr lang="bn-IN" sz="3600" dirty="0" smtClean="0">
                      <a:latin typeface="NikoshBAN" pitchFamily="2" charset="0"/>
                      <a:cs typeface="NikoshBAN" pitchFamily="2" charset="0"/>
                    </a:rPr>
                    <a:t>রল কর-</a:t>
                  </a:r>
                  <a:r>
                    <a:rPr lang="bn-IN" sz="3600" b="1" dirty="0">
                      <a:latin typeface="NikoshBAN" pitchFamily="2" charset="0"/>
                      <a:cs typeface="NikoshBAN" pitchFamily="2" charset="0"/>
                    </a:rPr>
                    <a:t> ২(ক) </a:t>
                  </a:r>
                  <a:r>
                    <a:rPr lang="en-US" sz="3600" b="1" dirty="0" smtClean="0">
                      <a:latin typeface="NikoshBAN" pitchFamily="2" charset="0"/>
                      <a:cs typeface="NikoshBAN" pitchFamily="2" charset="0"/>
                    </a:rPr>
                    <a:t>:</a:t>
                  </a:r>
                  <a:r>
                    <a:rPr lang="bn-IN" sz="3600" b="1" dirty="0" smtClean="0">
                      <a:latin typeface="NikoshBAN" pitchFamily="2" charset="0"/>
                      <a:cs typeface="NikoshBAN" pitchFamily="2" charset="0"/>
                    </a:rPr>
                    <a:t> </a:t>
                  </a:r>
                  <a:endParaRPr lang="en-US" dirty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bn-IN" sz="36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𝑦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 i="0" smtClean="0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a:rPr lang="en-US" sz="3600" b="0" i="0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d>
                          <m:dPr>
                            <m:ctrlP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3600" b="0" i="0" smtClean="0">
                                <a:latin typeface="Cambria Math"/>
                                <a:cs typeface="NikoshBAN" pitchFamily="2" charset="0"/>
                              </a:rPr>
                              <m:t>x</m:t>
                            </m:r>
                            <m:r>
                              <a:rPr lang="en-US" sz="3600" b="0" i="0" smtClean="0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m:rPr>
                                <m:sty m:val="p"/>
                              </m:rPr>
                              <a:rPr lang="en-US" sz="3600" b="0" i="0" smtClean="0">
                                <a:latin typeface="Cambria Math"/>
                                <a:cs typeface="NikoshBAN" pitchFamily="2" charset="0"/>
                              </a:rPr>
                              <m:t>y</m:t>
                            </m:r>
                          </m:e>
                        </m:d>
                        <m:d>
                          <m:dPr>
                            <m:ctrlP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3600" b="0" i="0" smtClean="0">
                                <a:latin typeface="Cambria Math"/>
                                <a:cs typeface="NikoshBAN" pitchFamily="2" charset="0"/>
                              </a:rPr>
                              <m:t>x</m:t>
                            </m:r>
                            <m:r>
                              <a:rPr lang="en-US" sz="3600" b="0" i="0" smtClean="0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m:rPr>
                                <m:sty m:val="p"/>
                              </m:rPr>
                              <a:rPr lang="en-US" sz="3600" b="0" i="0" smtClean="0">
                                <a:latin typeface="Cambria Math"/>
                                <a:cs typeface="NikoshBAN" pitchFamily="2" charset="0"/>
                              </a:rPr>
                              <m:t>y</m:t>
                            </m:r>
                          </m:e>
                        </m:d>
                        <m:r>
                          <a:rPr lang="en-US" sz="3600" b="0" i="0" smtClean="0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𝑦</m:t>
                            </m:r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bn-IN" sz="3600" dirty="0">
                    <a:latin typeface="Times New Roman" pitchFamily="18" charset="0"/>
                    <a:cs typeface="NikoshBAN" pitchFamily="2" charset="0"/>
                  </a:endParaRPr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4909" y="442910"/>
                  <a:ext cx="7980393" cy="1247777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l="-2368" t="-9804" b="-1519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" name="Group 11"/>
          <p:cNvGrpSpPr/>
          <p:nvPr/>
        </p:nvGrpSpPr>
        <p:grpSpPr>
          <a:xfrm>
            <a:off x="5872430" y="2169081"/>
            <a:ext cx="3525204" cy="2052948"/>
            <a:chOff x="4940789" y="2119745"/>
            <a:chExt cx="3525204" cy="2052948"/>
          </a:xfrm>
        </p:grpSpPr>
        <p:sp>
          <p:nvSpPr>
            <p:cNvPr id="10" name="Oval Callout 9"/>
            <p:cNvSpPr/>
            <p:nvPr/>
          </p:nvSpPr>
          <p:spPr>
            <a:xfrm>
              <a:off x="4940789" y="2119745"/>
              <a:ext cx="3525204" cy="1995625"/>
            </a:xfrm>
            <a:prstGeom prst="wedgeEllipseCallou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5331791" y="2591876"/>
                  <a:ext cx="2743200" cy="158081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𝑎𝑏</m:t>
                        </m:r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US" sz="3200" dirty="0" smtClean="0"/>
                </a:p>
                <a:p>
                  <a:r>
                    <a:rPr lang="en-US" sz="3200" b="1" dirty="0" smtClean="0">
                      <a:solidFill>
                        <a:schemeClr val="tx2">
                          <a:lumMod val="75000"/>
                        </a:schemeClr>
                      </a:solidFill>
                      <a:cs typeface="NikoshBAN" pitchFamily="2" charset="0"/>
                    </a:rPr>
                    <a:t>   =</a:t>
                  </a:r>
                  <a14:m>
                    <m:oMath xmlns:m="http://schemas.openxmlformats.org/officeDocument/2006/math">
                      <m:r>
                        <a:rPr lang="en-US" sz="3200" b="1" i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 Math"/>
                          <a:cs typeface="NikoshBAN" pitchFamily="2" charset="0"/>
                        </a:rPr>
                        <m:t>(</m:t>
                      </m:r>
                      <m:sSup>
                        <m:sSupPr>
                          <m:ctrlPr>
                            <a:rPr lang="en-US" sz="3200" b="1" i="1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en-US" sz="3200" b="1" i="1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  <m:t>𝒂</m:t>
                          </m:r>
                          <m:r>
                            <a:rPr lang="en-US" sz="3200" b="1" i="1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  <m:t>+</m:t>
                          </m:r>
                          <m:r>
                            <a:rPr lang="en-US" sz="3200" b="1" i="1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  <m:t>𝒃</m:t>
                          </m:r>
                          <m:r>
                            <a:rPr lang="en-US" sz="3200" b="1" i="1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  <m:t>)</m:t>
                          </m:r>
                        </m:e>
                        <m:sup>
                          <m:r>
                            <a:rPr lang="en-US" sz="3200" b="1" i="1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  <m:t>𝟐</m:t>
                          </m:r>
                        </m:sup>
                      </m:sSup>
                    </m:oMath>
                  </a14:m>
                  <a:endParaRPr lang="en-US" sz="3200" dirty="0"/>
                </a:p>
                <a:p>
                  <a:endParaRPr lang="en-US" sz="3200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1791" y="2591876"/>
                  <a:ext cx="2743200" cy="158081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5556" t="-5000" r="-8667" b="-1153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841998" y="936571"/>
                <a:ext cx="1524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>
                          <a:latin typeface="Cambria Math"/>
                          <a:cs typeface="NikoshBAN" pitchFamily="2" charset="0"/>
                        </a:rPr>
                        <m:t>𝑥</m:t>
                      </m:r>
                      <m:r>
                        <a:rPr lang="en-US" sz="3600" i="1">
                          <a:latin typeface="Cambria Math"/>
                          <a:cs typeface="NikoshBAN" pitchFamily="2" charset="0"/>
                        </a:rPr>
                        <m:t>+</m:t>
                      </m:r>
                      <m:r>
                        <a:rPr lang="en-US" sz="3600" i="1">
                          <a:latin typeface="Cambria Math"/>
                          <a:cs typeface="NikoshBAN" pitchFamily="2" charset="0"/>
                        </a:rPr>
                        <m:t>𝑦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998" y="936571"/>
                <a:ext cx="1524000" cy="646331"/>
              </a:xfrm>
              <a:prstGeom prst="rect">
                <a:avLst/>
              </a:prstGeom>
              <a:blipFill rotWithShape="1">
                <a:blip r:embed="rId4"/>
                <a:stretch>
                  <a:fillRect t="-14151" r="-12000" b="-34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385927" y="924835"/>
                <a:ext cx="156682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>
                          <a:latin typeface="Cambria Math"/>
                          <a:cs typeface="NikoshBAN" pitchFamily="2" charset="0"/>
                        </a:rPr>
                        <m:t>𝑥</m:t>
                      </m:r>
                      <m:r>
                        <a:rPr lang="en-US" sz="3600" i="1">
                          <a:latin typeface="Cambria Math"/>
                          <a:cs typeface="NikoshBAN" pitchFamily="2" charset="0"/>
                        </a:rPr>
                        <m:t>−</m:t>
                      </m:r>
                      <m:r>
                        <a:rPr lang="en-US" sz="3600" i="1">
                          <a:latin typeface="Cambria Math"/>
                          <a:cs typeface="NikoshBAN" pitchFamily="2" charset="0"/>
                        </a:rPr>
                        <m:t>𝑦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5927" y="924835"/>
                <a:ext cx="1566828" cy="646331"/>
              </a:xfrm>
              <a:prstGeom prst="rect">
                <a:avLst/>
              </a:prstGeom>
              <a:blipFill rotWithShape="1">
                <a:blip r:embed="rId5"/>
                <a:stretch>
                  <a:fillRect t="-14151" r="-9728" b="-34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274955" y="2886825"/>
                <a:ext cx="24003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  <a:cs typeface="NikoshBAN" pitchFamily="2" charset="0"/>
                      </a:rPr>
                      <m:t>𝑥</m:t>
                    </m:r>
                    <m:r>
                      <a:rPr lang="en-US" sz="3600" i="1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sz="3600" i="1">
                        <a:latin typeface="Cambria Math"/>
                        <a:cs typeface="NikoshBAN" pitchFamily="2" charset="0"/>
                      </a:rPr>
                      <m:t>𝑦</m:t>
                    </m:r>
                  </m:oMath>
                </a14:m>
                <a:r>
                  <a:rPr lang="bn-IN" sz="3600" b="1" dirty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3600" b="1" dirty="0">
                    <a:latin typeface="NikoshBAN" pitchFamily="2" charset="0"/>
                    <a:cs typeface="NikoshBAN" pitchFamily="2" charset="0"/>
                  </a:rPr>
                  <a:t>a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4955" y="2886825"/>
                <a:ext cx="2400300" cy="923330"/>
              </a:xfrm>
              <a:prstGeom prst="rect">
                <a:avLst/>
              </a:prstGeom>
              <a:blipFill rotWithShape="1">
                <a:blip r:embed="rId6"/>
                <a:stretch>
                  <a:fillRect l="-2030" t="-8609" b="-99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252355" y="3390163"/>
                <a:ext cx="24003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i="1" smtClean="0">
                        <a:latin typeface="Cambria Math"/>
                        <a:cs typeface="NikoshBAN" pitchFamily="2" charset="0"/>
                      </a:rPr>
                      <m:t>𝑥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−</m:t>
                    </m:r>
                    <m:r>
                      <a:rPr lang="en-US" sz="3600" i="1">
                        <a:latin typeface="Cambria Math"/>
                        <a:cs typeface="NikoshBAN" pitchFamily="2" charset="0"/>
                      </a:rPr>
                      <m:t>𝑦</m:t>
                    </m:r>
                  </m:oMath>
                </a14:m>
                <a:r>
                  <a:rPr lang="bn-IN" sz="3600" b="1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3600" b="1" dirty="0">
                    <a:latin typeface="NikoshBAN" pitchFamily="2" charset="0"/>
                    <a:cs typeface="NikoshBAN" pitchFamily="2" charset="0"/>
                  </a:rPr>
                  <a:t>b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2355" y="3390163"/>
                <a:ext cx="2400300" cy="923330"/>
              </a:xfrm>
              <a:prstGeom prst="rect">
                <a:avLst/>
              </a:prstGeom>
              <a:blipFill rotWithShape="1">
                <a:blip r:embed="rId7"/>
                <a:stretch>
                  <a:fillRect l="-2290" t="-8553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587000" y="3851828"/>
            <a:ext cx="26653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/>
              <a:t>প্রদত্ত রাশি</a:t>
            </a:r>
            <a:r>
              <a:rPr lang="en-US" sz="3600" dirty="0" smtClean="0"/>
              <a:t> :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190008" y="4021274"/>
                <a:ext cx="4191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600" b="0" i="1" smtClean="0">
                          <a:latin typeface="Cambria Math"/>
                        </a:rPr>
                        <m:t>+</m:t>
                      </m:r>
                      <m:r>
                        <a:rPr lang="en-US" sz="3600" b="0" i="1" smtClean="0">
                          <a:latin typeface="Cambria Math"/>
                        </a:rPr>
                        <m:t>2</m:t>
                      </m:r>
                      <m:r>
                        <a:rPr lang="en-US" sz="3600" b="0" i="1" smtClean="0">
                          <a:latin typeface="Cambria Math"/>
                        </a:rPr>
                        <m:t>𝑎𝑏</m:t>
                      </m:r>
                      <m:r>
                        <a:rPr lang="en-US" sz="36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008" y="4021274"/>
                <a:ext cx="4191000" cy="646331"/>
              </a:xfrm>
              <a:prstGeom prst="rect">
                <a:avLst/>
              </a:prstGeom>
              <a:blipFill rotWithShape="1">
                <a:blip r:embed="rId8"/>
                <a:stretch>
                  <a:fillRect t="-14151" b="-34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907143" y="1427249"/>
                <a:ext cx="100527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143" y="1427249"/>
                <a:ext cx="1005277" cy="646331"/>
              </a:xfrm>
              <a:prstGeom prst="rect">
                <a:avLst/>
              </a:prstGeom>
              <a:blipFill rotWithShape="1">
                <a:blip r:embed="rId9"/>
                <a:stretch>
                  <a:fillRect t="-14151" r="-13333" b="-34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2572549" y="1444402"/>
                <a:ext cx="679806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2549" y="1444402"/>
                <a:ext cx="679806" cy="646331"/>
              </a:xfrm>
              <a:prstGeom prst="rect">
                <a:avLst/>
              </a:prstGeom>
              <a:blipFill rotWithShape="1">
                <a:blip r:embed="rId10"/>
                <a:stretch>
                  <a:fillRect t="-14151" r="-27679" b="-34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3479298" y="1451750"/>
                <a:ext cx="580672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9298" y="1451750"/>
                <a:ext cx="580672" cy="646331"/>
              </a:xfrm>
              <a:prstGeom prst="rect">
                <a:avLst/>
              </a:prstGeom>
              <a:blipFill rotWithShape="1">
                <a:blip r:embed="rId11"/>
                <a:stretch>
                  <a:fillRect t="-14151" r="-43158" b="-34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4787086" y="1522750"/>
                <a:ext cx="571503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7086" y="1522750"/>
                <a:ext cx="571503" cy="646331"/>
              </a:xfrm>
              <a:prstGeom prst="rect">
                <a:avLst/>
              </a:prstGeom>
              <a:blipFill rotWithShape="1">
                <a:blip r:embed="rId12"/>
                <a:stretch>
                  <a:fillRect t="-14151" r="-43617" b="-34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507761" y="1566594"/>
                <a:ext cx="100527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7761" y="1566594"/>
                <a:ext cx="1005277" cy="646331"/>
              </a:xfrm>
              <a:prstGeom prst="rect">
                <a:avLst/>
              </a:prstGeom>
              <a:blipFill rotWithShape="1">
                <a:blip r:embed="rId13"/>
                <a:stretch>
                  <a:fillRect t="-14151" r="-14634" b="-34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352143" y="4528974"/>
                <a:ext cx="3690883" cy="9358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/>
                  <a:t>=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chemeClr val="tx2">
                            <a:lumMod val="75000"/>
                          </a:schemeClr>
                        </a:solidFill>
                        <a:latin typeface="Cambria Math"/>
                        <a:cs typeface="NikoshBAN" pitchFamily="2" charset="0"/>
                      </a:rPr>
                      <m:t>(</m:t>
                    </m:r>
                    <m:sSup>
                      <m:sSupPr>
                        <m:ctrlPr>
                          <a:rPr lang="en-US" sz="3600" b="1" i="1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b="1" i="1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𝒂</m:t>
                        </m:r>
                        <m:r>
                          <a:rPr lang="en-US" sz="3600" b="1" i="1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a:rPr lang="en-US" sz="3600" b="1" i="1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𝒃</m:t>
                        </m:r>
                        <m:r>
                          <a:rPr lang="en-US" sz="3600" b="1" i="1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sz="3600" b="1" i="1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sz="360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2143" y="4528974"/>
                <a:ext cx="3690883" cy="935897"/>
              </a:xfrm>
              <a:prstGeom prst="rect">
                <a:avLst/>
              </a:prstGeom>
              <a:blipFill rotWithShape="1">
                <a:blip r:embed="rId14"/>
                <a:stretch>
                  <a:fillRect l="-5124" t="-8497" b="-9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317507" y="5020062"/>
                <a:ext cx="4429657" cy="9358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 smtClean="0">
                    <a:solidFill>
                      <a:schemeClr val="tx2">
                        <a:lumMod val="75000"/>
                      </a:schemeClr>
                    </a:solidFill>
                    <a:cs typeface="NikoshBAN" pitchFamily="2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3600" b="1" i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Cambria Math"/>
                        <a:cs typeface="NikoshBAN" pitchFamily="2" charset="0"/>
                      </a:rPr>
                      <m:t> </m:t>
                    </m:r>
                    <m:r>
                      <a:rPr lang="en-US" sz="3600" b="1" i="1">
                        <a:solidFill>
                          <a:schemeClr val="tx2">
                            <a:lumMod val="75000"/>
                          </a:schemeClr>
                        </a:solidFill>
                        <a:latin typeface="Cambria Math"/>
                        <a:cs typeface="NikoshBAN" pitchFamily="2" charset="0"/>
                      </a:rPr>
                      <m:t>(</m:t>
                    </m:r>
                    <m:sSup>
                      <m:sSupPr>
                        <m:ctrlPr>
                          <a:rPr lang="en-US" sz="3600" b="1" i="1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𝒙</m:t>
                        </m:r>
                        <m:r>
                          <a:rPr lang="en-US" sz="36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a:rPr lang="en-US" sz="36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𝒚</m:t>
                        </m:r>
                        <m:r>
                          <a:rPr lang="en-US" sz="36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a:rPr lang="en-US" sz="36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𝒙</m:t>
                        </m:r>
                        <m:r>
                          <a:rPr lang="en-US" sz="36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sz="36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𝒚</m:t>
                        </m:r>
                        <m:r>
                          <a:rPr lang="en-US" sz="3600" b="1" i="1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sz="3600" b="1" i="1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sz="360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7507" y="5020062"/>
                <a:ext cx="4429657" cy="935897"/>
              </a:xfrm>
              <a:prstGeom prst="rect">
                <a:avLst/>
              </a:prstGeom>
              <a:blipFill rotWithShape="1">
                <a:blip r:embed="rId15"/>
                <a:stretch>
                  <a:fillRect l="-4127" t="-8497" b="-9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9" name="Group 28"/>
          <p:cNvGrpSpPr/>
          <p:nvPr/>
        </p:nvGrpSpPr>
        <p:grpSpPr>
          <a:xfrm>
            <a:off x="3746586" y="5150773"/>
            <a:ext cx="1850994" cy="471371"/>
            <a:chOff x="3746586" y="5150773"/>
            <a:chExt cx="1850994" cy="471371"/>
          </a:xfrm>
        </p:grpSpPr>
        <p:cxnSp>
          <p:nvCxnSpPr>
            <p:cNvPr id="28" name="Straight Connector 27"/>
            <p:cNvCxnSpPr/>
            <p:nvPr/>
          </p:nvCxnSpPr>
          <p:spPr>
            <a:xfrm flipH="1">
              <a:off x="3746586" y="5150773"/>
              <a:ext cx="228600" cy="47137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5368980" y="5150773"/>
              <a:ext cx="228600" cy="47137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/>
              <p:cNvSpPr txBox="1"/>
              <p:nvPr/>
            </p:nvSpPr>
            <p:spPr>
              <a:xfrm>
                <a:off x="2317507" y="5614470"/>
                <a:ext cx="3725519" cy="6588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/>
                  <a:t>=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chemeClr val="tx2">
                            <a:lumMod val="75000"/>
                          </a:schemeClr>
                        </a:solidFill>
                        <a:latin typeface="Cambria Math"/>
                        <a:cs typeface="NikoshBAN" pitchFamily="2" charset="0"/>
                      </a:rPr>
                      <m:t>(</m:t>
                    </m:r>
                    <m:sSup>
                      <m:sSupPr>
                        <m:ctrlPr>
                          <a:rPr lang="en-US" sz="3600" b="1" i="1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𝟐</m:t>
                        </m:r>
                        <m:r>
                          <a:rPr lang="en-US" sz="36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𝒙</m:t>
                        </m:r>
                        <m:r>
                          <a:rPr lang="en-US" sz="3600" b="1" i="1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sz="3600" b="1" i="1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600" dirty="0"/>
                  <a:t> = </a:t>
                </a:r>
                <a14:m>
                  <m:oMath xmlns:m="http://schemas.openxmlformats.org/officeDocument/2006/math">
                    <m:r>
                      <a:rPr lang="en-US" sz="3600" b="1" i="1" dirty="0">
                        <a:solidFill>
                          <a:schemeClr val="tx2">
                            <a:lumMod val="75000"/>
                          </a:schemeClr>
                        </a:solidFill>
                        <a:latin typeface="Cambria Math"/>
                        <a:cs typeface="NikoshBAN" pitchFamily="2" charset="0"/>
                      </a:rPr>
                      <m:t>4</m:t>
                    </m:r>
                    <m:sSup>
                      <m:sSupPr>
                        <m:ctrlPr>
                          <a:rPr lang="en-US" sz="3600" b="1" i="1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b="1" i="1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𝒙</m:t>
                        </m:r>
                      </m:e>
                      <m:sup>
                        <m:r>
                          <a:rPr lang="en-US" sz="3600" b="1" i="1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7507" y="5614470"/>
                <a:ext cx="3725519" cy="658898"/>
              </a:xfrm>
              <a:prstGeom prst="rect">
                <a:avLst/>
              </a:prstGeom>
              <a:blipFill rotWithShape="1">
                <a:blip r:embed="rId16"/>
                <a:stretch>
                  <a:fillRect l="-4910" t="-12037" b="-342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4335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0.00532 L 0.2493 0.277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83" y="135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0.00416 L -0.35903 0.3579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51" y="181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31214E-6 L 0.1875 0.3778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75" y="18890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04046E-6 L 0.12309 0.37526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46" y="18751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2.89017E-6 L 0.05452 0.3741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6" y="18705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5.20231E-7 L -0.05469 0.36393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43" y="18197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50867E-6 L -0.175 0.35746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50" y="178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8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/>
      <p:bldP spid="3" grpId="0"/>
      <p:bldP spid="4" grpId="0"/>
      <p:bldP spid="13" grpId="0"/>
      <p:bldP spid="16" grpId="0"/>
      <p:bldP spid="14" grpId="0"/>
      <p:bldP spid="15" grpId="0"/>
      <p:bldP spid="19" grpId="0"/>
      <p:bldP spid="19" grpId="1"/>
      <p:bldP spid="17" grpId="0"/>
      <p:bldP spid="17" grpId="1"/>
      <p:bldP spid="18" grpId="0"/>
      <p:bldP spid="18" grpId="1"/>
      <p:bldP spid="22" grpId="0"/>
      <p:bldP spid="22" grpId="1"/>
      <p:bldP spid="23" grpId="0"/>
      <p:bldP spid="23" grpId="1"/>
      <p:bldP spid="20" grpId="0"/>
      <p:bldP spid="21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00800" y="2514600"/>
            <a:ext cx="2286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>
                <a:latin typeface="NikoshBAN" pitchFamily="2" charset="0"/>
                <a:cs typeface="NikoshBAN" pitchFamily="2" charset="0"/>
              </a:rPr>
              <a:t>সময়ঃ </a:t>
            </a:r>
            <a:r>
              <a:rPr lang="bn-IN" sz="2400" dirty="0">
                <a:latin typeface="NikoshBAN" pitchFamily="2" charset="0"/>
                <a:cs typeface="NikoshBAN" pitchFamily="2" charset="0"/>
              </a:rPr>
              <a:t>৬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>
                <a:latin typeface="NikoshBAN" pitchFamily="2" charset="0"/>
                <a:cs typeface="NikoshBAN" pitchFamily="2" charset="0"/>
              </a:rPr>
              <a:t>মিনিট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152531" y="914400"/>
            <a:ext cx="4562545" cy="1175247"/>
            <a:chOff x="2362200" y="914400"/>
            <a:chExt cx="4562545" cy="1175247"/>
          </a:xfrm>
        </p:grpSpPr>
        <p:sp>
          <p:nvSpPr>
            <p:cNvPr id="5" name="Rounded Rectangle 4"/>
            <p:cNvSpPr/>
            <p:nvPr/>
          </p:nvSpPr>
          <p:spPr>
            <a:xfrm>
              <a:off x="2362200" y="914400"/>
              <a:ext cx="4562545" cy="990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567490" y="1043207"/>
              <a:ext cx="4267200" cy="10464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4400" b="1" dirty="0" smtClean="0">
                  <a:solidFill>
                    <a:srgbClr val="FFC000"/>
                  </a:solidFill>
                  <a:latin typeface="NikoshBAN" pitchFamily="2" charset="0"/>
                  <a:cs typeface="NikoshBAN" pitchFamily="2" charset="0"/>
                </a:rPr>
                <a:t>একক </a:t>
              </a:r>
              <a:r>
                <a:rPr lang="bn-BD" sz="4400" b="1" dirty="0" smtClean="0">
                  <a:solidFill>
                    <a:srgbClr val="FFC000"/>
                  </a:solidFill>
                  <a:latin typeface="NikoshBAN" pitchFamily="2" charset="0"/>
                  <a:cs typeface="NikoshBAN" pitchFamily="2" charset="0"/>
                </a:rPr>
                <a:t>কাজ </a:t>
              </a:r>
              <a:endParaRPr lang="en-US" sz="4400" b="1" dirty="0">
                <a:solidFill>
                  <a:srgbClr val="FFC000"/>
                </a:solidFill>
                <a:latin typeface="NikoshBAN" pitchFamily="2" charset="0"/>
                <a:cs typeface="NikoshBAN" pitchFamily="2" charset="0"/>
              </a:endParaRPr>
            </a:p>
            <a:p>
              <a:endParaRPr lang="en-US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23430" y="3346941"/>
            <a:ext cx="9226261" cy="1453659"/>
            <a:chOff x="457200" y="347617"/>
            <a:chExt cx="9226261" cy="1438364"/>
          </a:xfrm>
        </p:grpSpPr>
        <p:sp>
          <p:nvSpPr>
            <p:cNvPr id="12" name="Round Diagonal Corner Rectangle 11"/>
            <p:cNvSpPr/>
            <p:nvPr/>
          </p:nvSpPr>
          <p:spPr>
            <a:xfrm>
              <a:off x="457200" y="347617"/>
              <a:ext cx="8263370" cy="1438364"/>
            </a:xfrm>
            <a:prstGeom prst="round2Diag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457200" y="452641"/>
                  <a:ext cx="9226261" cy="83495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bn-IN" sz="3600" b="1" dirty="0" smtClean="0">
                      <a:latin typeface="NikoshBAN" pitchFamily="2" charset="0"/>
                      <a:cs typeface="NikoshBAN" pitchFamily="2" charset="0"/>
                    </a:rPr>
                    <a:t>স</a:t>
                  </a:r>
                  <a:r>
                    <a:rPr lang="bn-IN" sz="3600" dirty="0" smtClean="0">
                      <a:latin typeface="NikoshBAN" pitchFamily="2" charset="0"/>
                      <a:cs typeface="NikoshBAN" pitchFamily="2" charset="0"/>
                    </a:rPr>
                    <a:t>রল কর-</a:t>
                  </a:r>
                  <a:r>
                    <a:rPr lang="bn-IN" sz="3600" b="1" dirty="0"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bn-IN" sz="3600" b="1" dirty="0" smtClean="0">
                      <a:latin typeface="NikoshBAN" pitchFamily="2" charset="0"/>
                      <a:cs typeface="NikoshBAN" pitchFamily="2" charset="0"/>
                    </a:rPr>
                    <a:t>২(খ) </a:t>
                  </a:r>
                  <a:r>
                    <a:rPr lang="en-US" sz="3600" b="1" dirty="0" smtClean="0">
                      <a:latin typeface="NikoshBAN" pitchFamily="2" charset="0"/>
                      <a:cs typeface="NikoshBAN" pitchFamily="2" charset="0"/>
                    </a:rPr>
                    <a:t>:</a:t>
                  </a:r>
                  <a:r>
                    <a:rPr lang="bn-IN" sz="3600" b="1" dirty="0" smtClean="0">
                      <a:latin typeface="NikoshBAN" pitchFamily="2" charset="0"/>
                      <a:cs typeface="NikoshBAN" pitchFamily="2" charset="0"/>
                    </a:rPr>
                    <a:t> </a:t>
                  </a:r>
                  <a:endParaRPr lang="bn-IN" sz="3600" b="1" dirty="0">
                    <a:latin typeface="NikoshBAN" pitchFamily="2" charset="0"/>
                    <a:cs typeface="NikoshBAN" pitchFamily="2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bn-IN" sz="32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𝑎</m:t>
                            </m:r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𝑏</m:t>
                            </m:r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0" smtClean="0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a:rPr lang="en-US" sz="3200" b="0" i="0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d>
                          <m:dPr>
                            <m:ctrlP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dPr>
                          <m:e>
                            <m:r>
                              <a:rPr lang="en-US" sz="3200" b="0" i="0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latin typeface="Cambria Math"/>
                                <a:cs typeface="NikoshBAN" pitchFamily="2" charset="0"/>
                              </a:rPr>
                              <m:t>a</m:t>
                            </m:r>
                            <m:r>
                              <a:rPr lang="en-US" sz="3200" b="0" i="0" smtClean="0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200" b="0" i="0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latin typeface="Cambria Math"/>
                                <a:cs typeface="NikoshBAN" pitchFamily="2" charset="0"/>
                              </a:rPr>
                              <m:t>b</m:t>
                            </m:r>
                          </m:e>
                        </m:d>
                        <m:d>
                          <m:dPr>
                            <m:ctrlP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dPr>
                          <m:e>
                            <m:r>
                              <a:rPr lang="en-US" sz="3200" b="0" i="0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latin typeface="Cambria Math"/>
                                <a:cs typeface="NikoshBAN" pitchFamily="2" charset="0"/>
                              </a:rPr>
                              <m:t>b</m:t>
                            </m:r>
                            <m:r>
                              <a:rPr lang="en-US" sz="3200" b="0" i="0" smtClean="0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latin typeface="Cambria Math"/>
                                <a:cs typeface="NikoshBAN" pitchFamily="2" charset="0"/>
                              </a:rPr>
                              <m:t>a</m:t>
                            </m:r>
                          </m:e>
                        </m:d>
                        <m:r>
                          <a:rPr lang="en-US" sz="3200" b="0" i="0" smtClean="0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𝑏</m:t>
                            </m:r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𝑎</m:t>
                            </m:r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bn-IN" sz="3200" dirty="0">
                    <a:latin typeface="Times New Roman" pitchFamily="18" charset="0"/>
                    <a:cs typeface="NikoshBAN" pitchFamily="2" charset="0"/>
                  </a:endParaRPr>
                </a:p>
              </p:txBody>
            </p:sp>
          </mc:Choice>
          <mc:Fallback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7200" y="452641"/>
                  <a:ext cx="9226261" cy="834956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l="-1982" t="-10791" b="-5755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229760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76200" y="241995"/>
            <a:ext cx="8839200" cy="1715869"/>
            <a:chOff x="76200" y="241995"/>
            <a:chExt cx="8839200" cy="1715869"/>
          </a:xfrm>
        </p:grpSpPr>
        <p:sp>
          <p:nvSpPr>
            <p:cNvPr id="3" name="Round Diagonal Corner Rectangle 2"/>
            <p:cNvSpPr/>
            <p:nvPr/>
          </p:nvSpPr>
          <p:spPr>
            <a:xfrm>
              <a:off x="76200" y="241995"/>
              <a:ext cx="8839200" cy="1524000"/>
            </a:xfrm>
            <a:prstGeom prst="round2Diag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Rectangle 1"/>
            <p:cNvSpPr/>
            <p:nvPr/>
          </p:nvSpPr>
          <p:spPr>
            <a:xfrm>
              <a:off x="3165673" y="381000"/>
              <a:ext cx="2010487" cy="101566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bn-BD" sz="6000" b="1" dirty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মূল্যায়ন</a:t>
              </a:r>
              <a:endParaRPr lang="en-US" sz="60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6989618" y="1219200"/>
              <a:ext cx="1683327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400" dirty="0">
                  <a:latin typeface="NikoshBAN" pitchFamily="2" charset="0"/>
                  <a:cs typeface="NikoshBAN" pitchFamily="2" charset="0"/>
                </a:rPr>
                <a:t>সময়ঃ ৩ মিনিট  </a:t>
              </a:r>
              <a:endParaRPr lang="en-US" sz="2400" dirty="0">
                <a:latin typeface="NikoshBAN" pitchFamily="2" charset="0"/>
                <a:cs typeface="NikoshBAN" pitchFamily="2" charset="0"/>
              </a:endParaRPr>
            </a:p>
            <a:p>
              <a:endParaRPr lang="en-US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828800" y="3747647"/>
            <a:ext cx="4031600" cy="990600"/>
            <a:chOff x="1219200" y="609600"/>
            <a:chExt cx="7239000" cy="990600"/>
          </a:xfrm>
        </p:grpSpPr>
        <p:sp>
          <p:nvSpPr>
            <p:cNvPr id="8" name="Rounded Rectangle 7"/>
            <p:cNvSpPr/>
            <p:nvPr/>
          </p:nvSpPr>
          <p:spPr>
            <a:xfrm>
              <a:off x="1219200" y="609600"/>
              <a:ext cx="7239000" cy="990600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/>
                <p:cNvSpPr/>
                <p:nvPr/>
              </p:nvSpPr>
              <p:spPr>
                <a:xfrm>
                  <a:off x="1524001" y="720179"/>
                  <a:ext cx="6629400" cy="78476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bn-IN" sz="4400" b="1" dirty="0" smtClean="0">
                      <a:solidFill>
                        <a:schemeClr val="tx2">
                          <a:lumMod val="75000"/>
                        </a:schemeClr>
                      </a:solidFill>
                      <a:cs typeface="NikoshBAN" pitchFamily="2" charset="0"/>
                    </a:rPr>
                    <a:t>২</a:t>
                  </a:r>
                  <a:r>
                    <a:rPr lang="en-US" sz="4400" b="1" dirty="0" smtClean="0">
                      <a:solidFill>
                        <a:schemeClr val="tx2">
                          <a:lumMod val="75000"/>
                        </a:schemeClr>
                      </a:solidFill>
                      <a:cs typeface="NikoshBAN" pitchFamily="2" charset="0"/>
                    </a:rPr>
                    <a:t>.</a:t>
                  </a:r>
                  <a14:m>
                    <m:oMath xmlns:m="http://schemas.openxmlformats.org/officeDocument/2006/math">
                      <m:r>
                        <a:rPr lang="en-US" sz="4400" b="1" i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 Math"/>
                          <a:cs typeface="NikoshBAN" pitchFamily="2" charset="0"/>
                        </a:rPr>
                        <m:t>(</m:t>
                      </m:r>
                      <m:sSup>
                        <m:sSupPr>
                          <m:ctrlPr>
                            <a:rPr lang="en-US" sz="4400" b="1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  <m:t>𝒂</m:t>
                          </m:r>
                          <m:r>
                            <a:rPr lang="bn-IN" sz="4400" b="1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  <m:t>−</m:t>
                          </m:r>
                          <m:r>
                            <a:rPr lang="en-US" sz="4400" b="1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  <m:t>𝒃</m:t>
                          </m:r>
                          <m:r>
                            <a:rPr lang="en-US" sz="4400" b="1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  <m:t>)</m:t>
                          </m:r>
                        </m:e>
                        <m:sup>
                          <m:r>
                            <a:rPr lang="en-US" sz="4400" b="1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 Math"/>
                          <a:cs typeface="NikoshBAN" pitchFamily="2" charset="0"/>
                        </a:rPr>
                        <m:t>= ?</m:t>
                      </m:r>
                    </m:oMath>
                  </a14:m>
                  <a:endParaRPr lang="en-US" sz="4400" b="1" dirty="0">
                    <a:solidFill>
                      <a:schemeClr val="tx2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endParaRPr>
                </a:p>
              </p:txBody>
            </p:sp>
          </mc:Choice>
          <mc:Fallback xmlns="">
            <p:sp>
              <p:nvSpPr>
                <p:cNvPr id="9" name="Rectangle 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4001" y="720179"/>
                  <a:ext cx="6629400" cy="784767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l="-5776" t="-18605" r="-9241" b="-3798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" name="Group 9"/>
          <p:cNvGrpSpPr/>
          <p:nvPr/>
        </p:nvGrpSpPr>
        <p:grpSpPr>
          <a:xfrm>
            <a:off x="1828800" y="2452255"/>
            <a:ext cx="4031600" cy="990600"/>
            <a:chOff x="1219200" y="609600"/>
            <a:chExt cx="7239000" cy="990600"/>
          </a:xfrm>
        </p:grpSpPr>
        <p:sp>
          <p:nvSpPr>
            <p:cNvPr id="11" name="Rounded Rectangle 10"/>
            <p:cNvSpPr/>
            <p:nvPr/>
          </p:nvSpPr>
          <p:spPr>
            <a:xfrm>
              <a:off x="1219200" y="609600"/>
              <a:ext cx="7239000" cy="990600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Rectangle 11"/>
                <p:cNvSpPr/>
                <p:nvPr/>
              </p:nvSpPr>
              <p:spPr>
                <a:xfrm>
                  <a:off x="1524000" y="720179"/>
                  <a:ext cx="6629400" cy="78476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bn-IN" sz="4400" b="1" dirty="0" smtClean="0">
                      <a:solidFill>
                        <a:schemeClr val="tx2">
                          <a:lumMod val="75000"/>
                        </a:schemeClr>
                      </a:solidFill>
                      <a:cs typeface="NikoshBAN" pitchFamily="2" charset="0"/>
                    </a:rPr>
                    <a:t>১</a:t>
                  </a:r>
                  <a:r>
                    <a:rPr lang="en-US" sz="4400" b="1" dirty="0" smtClean="0">
                      <a:solidFill>
                        <a:schemeClr val="tx2">
                          <a:lumMod val="75000"/>
                        </a:schemeClr>
                      </a:solidFill>
                      <a:cs typeface="NikoshBAN" pitchFamily="2" charset="0"/>
                    </a:rPr>
                    <a:t>.</a:t>
                  </a:r>
                  <a14:m>
                    <m:oMath xmlns:m="http://schemas.openxmlformats.org/officeDocument/2006/math">
                      <m:r>
                        <a:rPr lang="en-US" sz="4400" b="1" i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 Math"/>
                          <a:cs typeface="NikoshBAN" pitchFamily="2" charset="0"/>
                        </a:rPr>
                        <m:t>(</m:t>
                      </m:r>
                      <m:sSup>
                        <m:sSupPr>
                          <m:ctrlPr>
                            <a:rPr lang="en-US" sz="4400" b="1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en-US" sz="4400" b="1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  <m:t>𝒂</m:t>
                          </m:r>
                          <m:r>
                            <a:rPr lang="en-US" sz="4400" b="1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  <m:t>+</m:t>
                          </m:r>
                          <m:r>
                            <a:rPr lang="en-US" sz="4400" b="1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  <m:t>𝒃</m:t>
                          </m:r>
                          <m:r>
                            <a:rPr lang="en-US" sz="4400" b="1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  <m:t>)</m:t>
                          </m:r>
                        </m:e>
                        <m:sup>
                          <m:r>
                            <a:rPr lang="en-US" sz="4400" b="1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 Math"/>
                          <a:cs typeface="NikoshBAN" pitchFamily="2" charset="0"/>
                        </a:rPr>
                        <m:t>= ?</m:t>
                      </m:r>
                    </m:oMath>
                  </a14:m>
                  <a:endParaRPr lang="en-US" sz="4400" b="1" dirty="0">
                    <a:solidFill>
                      <a:schemeClr val="tx2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endParaRPr>
                </a:p>
              </p:txBody>
            </p:sp>
          </mc:Choice>
          <mc:Fallback xmlns="">
            <p:sp>
              <p:nvSpPr>
                <p:cNvPr id="12" name="Rectangle 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4000" y="720179"/>
                  <a:ext cx="6629400" cy="78476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5446" t="-18605" r="-8911" b="-3798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424080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p Arrow 2"/>
          <p:cNvSpPr/>
          <p:nvPr/>
        </p:nvSpPr>
        <p:spPr>
          <a:xfrm>
            <a:off x="1419046" y="228599"/>
            <a:ext cx="6147495" cy="128289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b="1" dirty="0" smtClean="0">
                <a:solidFill>
                  <a:schemeClr val="tx1"/>
                </a:solidFill>
              </a:rPr>
              <a:t>বাড়ীর কাজ </a:t>
            </a:r>
            <a:endParaRPr lang="en-US" sz="4000" b="1" dirty="0">
              <a:solidFill>
                <a:schemeClr val="tx1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423430" y="3346941"/>
            <a:ext cx="9226261" cy="1453659"/>
            <a:chOff x="457200" y="347617"/>
            <a:chExt cx="9226261" cy="1438364"/>
          </a:xfrm>
        </p:grpSpPr>
        <p:sp>
          <p:nvSpPr>
            <p:cNvPr id="10" name="Round Diagonal Corner Rectangle 9"/>
            <p:cNvSpPr/>
            <p:nvPr/>
          </p:nvSpPr>
          <p:spPr>
            <a:xfrm>
              <a:off x="457200" y="347617"/>
              <a:ext cx="8263370" cy="1438364"/>
            </a:xfrm>
            <a:prstGeom prst="round2Diag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457200" y="452641"/>
                  <a:ext cx="9226261" cy="11378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bn-IN" sz="3600" b="1" dirty="0" smtClean="0">
                      <a:latin typeface="NikoshBAN" pitchFamily="2" charset="0"/>
                      <a:cs typeface="NikoshBAN" pitchFamily="2" charset="0"/>
                    </a:rPr>
                    <a:t>স</a:t>
                  </a:r>
                  <a:r>
                    <a:rPr lang="bn-IN" sz="3600" dirty="0" smtClean="0">
                      <a:latin typeface="NikoshBAN" pitchFamily="2" charset="0"/>
                      <a:cs typeface="NikoshBAN" pitchFamily="2" charset="0"/>
                    </a:rPr>
                    <a:t>রল কর-</a:t>
                  </a:r>
                  <a:r>
                    <a:rPr lang="bn-IN" sz="3600" b="1" dirty="0"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bn-IN" sz="3600" b="1" dirty="0" smtClean="0">
                      <a:latin typeface="NikoshBAN" pitchFamily="2" charset="0"/>
                      <a:cs typeface="NikoshBAN" pitchFamily="2" charset="0"/>
                    </a:rPr>
                    <a:t>২(ঘ) </a:t>
                  </a:r>
                  <a:r>
                    <a:rPr lang="en-US" sz="3600" b="1" dirty="0" smtClean="0">
                      <a:latin typeface="NikoshBAN" pitchFamily="2" charset="0"/>
                      <a:cs typeface="NikoshBAN" pitchFamily="2" charset="0"/>
                    </a:rPr>
                    <a:t>:</a:t>
                  </a:r>
                  <a:r>
                    <a:rPr lang="bn-IN" sz="3600" b="1" dirty="0" smtClean="0">
                      <a:latin typeface="NikoshBAN" pitchFamily="2" charset="0"/>
                      <a:cs typeface="NikoshBAN" pitchFamily="2" charset="0"/>
                    </a:rPr>
                    <a:t> </a:t>
                  </a:r>
                  <a:endParaRPr lang="en-US" sz="3600" b="1" dirty="0" smtClean="0">
                    <a:latin typeface="NikoshBAN" pitchFamily="2" charset="0"/>
                    <a:cs typeface="NikoshBAN" pitchFamily="2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bn-IN" sz="3200" b="1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1" i="1" smtClean="0">
                                <a:latin typeface="Cambria Math"/>
                                <a:cs typeface="NikoshBAN" pitchFamily="2" charset="0"/>
                              </a:rPr>
                              <m:t>   </m:t>
                            </m:r>
                            <m:r>
                              <a:rPr lang="en-US" sz="3200" b="1" i="1" smtClean="0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200" b="1" i="1" smtClean="0">
                                <a:latin typeface="Cambria Math"/>
                                <a:cs typeface="NikoshBAN" pitchFamily="2" charset="0"/>
                              </a:rPr>
                              <m:t>𝟖</m:t>
                            </m:r>
                            <m:r>
                              <a:rPr lang="en-US" sz="3200" b="1" i="1" smtClean="0">
                                <a:latin typeface="Cambria Math"/>
                                <a:cs typeface="NikoshBAN" pitchFamily="2" charset="0"/>
                              </a:rPr>
                              <m:t>𝒙</m:t>
                            </m:r>
                            <m:r>
                              <a:rPr lang="en-US" sz="3200" b="1" i="1" smtClean="0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200" b="1" i="1" smtClean="0">
                                <a:latin typeface="Cambria Math"/>
                                <a:cs typeface="NikoshBAN" pitchFamily="2" charset="0"/>
                              </a:rPr>
                              <m:t>𝒚</m:t>
                            </m:r>
                            <m:r>
                              <a:rPr lang="en-US" sz="3200" b="1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3200" b="1" i="1" smtClean="0">
                                <a:latin typeface="Cambria Math"/>
                                <a:cs typeface="NikoshBAN" pitchFamily="2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200" b="1" i="0" smtClean="0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d>
                          <m:dPr>
                            <m:ctrlPr>
                              <a:rPr lang="en-US" sz="3200" b="1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dPr>
                          <m:e>
                            <m:r>
                              <a:rPr lang="en-US" sz="3200" b="1" i="0" smtClean="0">
                                <a:latin typeface="Cambria Math"/>
                                <a:cs typeface="NikoshBAN" pitchFamily="2" charset="0"/>
                              </a:rPr>
                              <m:t>𝟏𝟔𝐱</m:t>
                            </m:r>
                            <m:r>
                              <a:rPr lang="en-US" sz="3200" b="1" i="0" smtClean="0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200" b="1" i="0" smtClean="0">
                                <a:latin typeface="Cambria Math"/>
                                <a:cs typeface="NikoshBAN" pitchFamily="2" charset="0"/>
                              </a:rPr>
                              <m:t>𝐲</m:t>
                            </m:r>
                          </m:e>
                        </m:d>
                        <m:d>
                          <m:dPr>
                            <m:ctrlPr>
                              <a:rPr lang="en-US" sz="3200" b="1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dPr>
                          <m:e>
                            <m:r>
                              <a:rPr lang="en-US" sz="3200" b="1" i="0" smtClean="0">
                                <a:latin typeface="Cambria Math"/>
                                <a:cs typeface="NikoshBAN" pitchFamily="2" charset="0"/>
                              </a:rPr>
                              <m:t>𝟓𝐱</m:t>
                            </m:r>
                            <m:r>
                              <a:rPr lang="en-US" sz="3200" b="1" i="1" smtClean="0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200" b="1" i="1" smtClean="0">
                                <a:latin typeface="Cambria Math"/>
                                <a:cs typeface="NikoshBAN" pitchFamily="2" charset="0"/>
                              </a:rPr>
                              <m:t>𝒚</m:t>
                            </m:r>
                          </m:e>
                        </m:d>
                        <m:r>
                          <a:rPr lang="en-US" sz="3200" b="1" i="0" smtClean="0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200" b="1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1" i="1" smtClean="0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>
                              <a:rPr lang="en-US" sz="3200" b="1" i="1" smtClean="0">
                                <a:latin typeface="Cambria Math"/>
                                <a:cs typeface="NikoshBAN" pitchFamily="2" charset="0"/>
                              </a:rPr>
                              <m:t>𝟓</m:t>
                            </m:r>
                            <m:r>
                              <a:rPr lang="en-US" sz="3200" b="1" i="1" smtClean="0">
                                <a:latin typeface="Cambria Math"/>
                                <a:cs typeface="NikoshBAN" pitchFamily="2" charset="0"/>
                              </a:rPr>
                              <m:t>𝒙</m:t>
                            </m:r>
                            <m:r>
                              <a:rPr lang="en-US" sz="3200" b="1" i="1" smtClean="0"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3200" b="1" i="1" smtClean="0">
                                <a:latin typeface="Cambria Math"/>
                                <a:cs typeface="NikoshBAN" pitchFamily="2" charset="0"/>
                              </a:rPr>
                              <m:t>𝒚</m:t>
                            </m:r>
                            <m:r>
                              <a:rPr lang="en-US" sz="3200" b="1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3200" b="1" i="1" smtClean="0">
                                <a:latin typeface="Cambria Math"/>
                                <a:cs typeface="NikoshBAN" pitchFamily="2" charset="0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bn-IN" sz="3200" b="1" dirty="0">
                    <a:latin typeface="Times New Roman" pitchFamily="18" charset="0"/>
                    <a:cs typeface="NikoshBAN" pitchFamily="2" charset="0"/>
                  </a:endParaRPr>
                </a:p>
              </p:txBody>
            </p:sp>
          </mc:Choice>
          <mc:Fallback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7200" y="452641"/>
                  <a:ext cx="9226261" cy="1137831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l="-1982" t="-7937" b="-1693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369013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753</TotalTime>
  <Words>340</Words>
  <Application>Microsoft Office PowerPoint</Application>
  <PresentationFormat>On-screen Show (4:3)</PresentationFormat>
  <Paragraphs>60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Austin</vt:lpstr>
      <vt:lpstr>PowerPoint Presentation</vt:lpstr>
      <vt:lpstr> পরিচিতি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DELL</cp:lastModifiedBy>
  <cp:revision>99</cp:revision>
  <dcterms:created xsi:type="dcterms:W3CDTF">2006-08-16T00:00:00Z</dcterms:created>
  <dcterms:modified xsi:type="dcterms:W3CDTF">2019-11-17T05:44:57Z</dcterms:modified>
</cp:coreProperties>
</file>