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4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506754B-3C66-45F2-9C2F-300A224F340B}" type="datetimeFigureOut">
              <a:rPr lang="en-US" smtClean="0"/>
              <a:pPr/>
              <a:t>10/22/2019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CF77FF4-A92E-4378-B4BF-ED2A48820027}"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6754B-3C66-45F2-9C2F-300A224F340B}"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77FF4-A92E-4378-B4BF-ED2A48820027}"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6754B-3C66-45F2-9C2F-300A224F340B}"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77FF4-A92E-4378-B4BF-ED2A48820027}"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6754B-3C66-45F2-9C2F-300A224F340B}"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77FF4-A92E-4378-B4BF-ED2A48820027}"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6754B-3C66-45F2-9C2F-300A224F340B}"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77FF4-A92E-4378-B4BF-ED2A4882002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506754B-3C66-45F2-9C2F-300A224F340B}"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77FF4-A92E-4378-B4BF-ED2A48820027}"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6754B-3C66-45F2-9C2F-300A224F340B}" type="datetimeFigureOut">
              <a:rPr lang="en-US" smtClean="0"/>
              <a:pPr/>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77FF4-A92E-4378-B4BF-ED2A48820027}"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6754B-3C66-45F2-9C2F-300A224F340B}" type="datetimeFigureOut">
              <a:rPr lang="en-US" smtClean="0"/>
              <a:pPr/>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77FF4-A92E-4378-B4BF-ED2A48820027}"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6754B-3C66-45F2-9C2F-300A224F340B}" type="datetimeFigureOut">
              <a:rPr lang="en-US" smtClean="0"/>
              <a:pPr/>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77FF4-A92E-4378-B4BF-ED2A488200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6754B-3C66-45F2-9C2F-300A224F340B}"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77FF4-A92E-4378-B4BF-ED2A488200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6754B-3C66-45F2-9C2F-300A224F340B}"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77FF4-A92E-4378-B4BF-ED2A488200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506754B-3C66-45F2-9C2F-300A224F340B}" type="datetimeFigureOut">
              <a:rPr lang="en-US" smtClean="0"/>
              <a:pPr/>
              <a:t>10/22/2019</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CF77FF4-A92E-4378-B4BF-ED2A488200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152400"/>
            <a:ext cx="9144000" cy="167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rgbClr val="FFFF00"/>
                </a:solidFill>
              </a:rPr>
              <a:t>السلام عليكم ورحمة  الله  وبركاته</a:t>
            </a:r>
            <a:endParaRPr lang="en-US" sz="4800" dirty="0">
              <a:solidFill>
                <a:srgbClr val="FFFF00"/>
              </a:solidFill>
            </a:endParaRPr>
          </a:p>
        </p:txBody>
      </p:sp>
      <p:sp>
        <p:nvSpPr>
          <p:cNvPr id="5" name="Wave 4"/>
          <p:cNvSpPr/>
          <p:nvPr/>
        </p:nvSpPr>
        <p:spPr>
          <a:xfrm>
            <a:off x="0" y="1371600"/>
            <a:ext cx="9144000" cy="10668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rgbClr val="002060"/>
                </a:solidFill>
              </a:rPr>
              <a:t>اهلا وسهلا</a:t>
            </a:r>
            <a:endParaRPr lang="en-US" sz="4800" dirty="0">
              <a:solidFill>
                <a:srgbClr val="00206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9144000" cy="4495800"/>
          </a:xfrm>
          <a:prstGeom prst="rect">
            <a:avLst/>
          </a:prstGeom>
        </p:spPr>
      </p:pic>
    </p:spTree>
    <p:extLst>
      <p:ext uri="{BB962C8B-B14F-4D97-AF65-F5344CB8AC3E}">
        <p14:creationId xmlns:p14="http://schemas.microsoft.com/office/powerpoint/2010/main" val="1922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1676400" y="0"/>
            <a:ext cx="4724400" cy="160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solidFill>
                  <a:srgbClr val="002060"/>
                </a:solidFill>
              </a:rPr>
              <a:t>شكرا</a:t>
            </a:r>
            <a:endParaRPr lang="en-US" sz="6000"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3999" cy="5257800"/>
          </a:xfrm>
          <a:prstGeom prst="rect">
            <a:avLst/>
          </a:prstGeom>
        </p:spPr>
      </p:pic>
    </p:spTree>
    <p:extLst>
      <p:ext uri="{BB962C8B-B14F-4D97-AF65-F5344CB8AC3E}">
        <p14:creationId xmlns:p14="http://schemas.microsoft.com/office/powerpoint/2010/main" val="389514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set>
                                      <p:cBhvr>
                                        <p:cTn id="7" dur="455" fill="hold">
                                          <p:stCondLst>
                                            <p:cond delay="0"/>
                                          </p:stCondLst>
                                        </p:cTn>
                                        <p:tgtEl>
                                          <p:spTgt spid="4">
                                            <p:txEl>
                                              <p:pRg st="0" end="0"/>
                                            </p:txEl>
                                          </p:spTgt>
                                        </p:tgtEl>
                                        <p:attrNameLst>
                                          <p:attrName>style.rotation</p:attrName>
                                        </p:attrNameLst>
                                      </p:cBhvr>
                                      <p:to>
                                        <p:strVal val="-45.0"/>
                                      </p:to>
                                    </p:set>
                                    <p:anim calcmode="lin" valueType="num">
                                      <p:cBhvr>
                                        <p:cTn id="8"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p:cNvSpPr/>
          <p:nvPr/>
        </p:nvSpPr>
        <p:spPr>
          <a:xfrm>
            <a:off x="762000" y="0"/>
            <a:ext cx="7696200" cy="13716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dirty="0" smtClean="0">
                <a:solidFill>
                  <a:srgbClr val="0070C0"/>
                </a:solidFill>
              </a:rPr>
              <a:t>شكرا</a:t>
            </a:r>
            <a:endParaRPr lang="en-US" sz="6600" dirty="0">
              <a:solidFill>
                <a:srgbClr val="0070C0"/>
              </a:solidFill>
            </a:endParaRPr>
          </a:p>
        </p:txBody>
      </p:sp>
      <p:sp>
        <p:nvSpPr>
          <p:cNvPr id="5" name="32-Point Star 4"/>
          <p:cNvSpPr/>
          <p:nvPr/>
        </p:nvSpPr>
        <p:spPr>
          <a:xfrm>
            <a:off x="3276600" y="1371600"/>
            <a:ext cx="5867400" cy="15240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solidFill>
                  <a:srgbClr val="00B050"/>
                </a:solidFill>
              </a:rPr>
              <a:t>الله حافظ</a:t>
            </a:r>
            <a:endParaRPr lang="en-US" sz="6000" dirty="0">
              <a:solidFill>
                <a:srgbClr val="00B05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5600"/>
            <a:ext cx="9144000" cy="3962400"/>
          </a:xfrm>
          <a:prstGeom prst="rect">
            <a:avLst/>
          </a:prstGeom>
        </p:spPr>
      </p:pic>
    </p:spTree>
    <p:extLst>
      <p:ext uri="{BB962C8B-B14F-4D97-AF65-F5344CB8AC3E}">
        <p14:creationId xmlns:p14="http://schemas.microsoft.com/office/powerpoint/2010/main" val="183792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Scale>
                                      <p:cBhvr>
                                        <p:cTn id="15"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xEl>
                                              <p:pRg st="0" end="0"/>
                                            </p:txEl>
                                          </p:spTgt>
                                        </p:tgtEl>
                                        <p:attrNameLst>
                                          <p:attrName>ppt_x</p:attrName>
                                          <p:attrName>ppt_y</p:attrName>
                                        </p:attrNameLst>
                                      </p:cBhvr>
                                    </p:animMotion>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Scale>
                                      <p:cBhvr>
                                        <p:cTn id="2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gtEl>
                                        <p:attrNameLst>
                                          <p:attrName>ppt_x</p:attrName>
                                          <p:attrName>ppt_y</p:attrName>
                                        </p:attrNameLst>
                                      </p:cBhvr>
                                    </p:animMotion>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152400"/>
            <a:ext cx="9144000" cy="167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dirty="0" smtClean="0">
                <a:solidFill>
                  <a:schemeClr val="tx1"/>
                </a:solidFill>
              </a:rPr>
              <a:t>تعريف المعلم</a:t>
            </a:r>
            <a:endParaRPr lang="en-US" sz="8000" dirty="0">
              <a:solidFill>
                <a:schemeClr val="tx1"/>
              </a:solidFill>
            </a:endParaRPr>
          </a:p>
        </p:txBody>
      </p:sp>
      <p:sp>
        <p:nvSpPr>
          <p:cNvPr id="5" name="Horizontal Scroll 4"/>
          <p:cNvSpPr/>
          <p:nvPr/>
        </p:nvSpPr>
        <p:spPr>
          <a:xfrm>
            <a:off x="-152400" y="1295400"/>
            <a:ext cx="6019800" cy="426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a-Arab-PK" sz="3200" dirty="0" smtClean="0">
                <a:solidFill>
                  <a:srgbClr val="FFFF00"/>
                </a:solidFill>
              </a:rPr>
              <a:t>محمد عبد الواحد جہادی</a:t>
            </a:r>
            <a:endParaRPr lang="ar-SA" sz="3200" dirty="0" smtClean="0">
              <a:solidFill>
                <a:srgbClr val="FFFF00"/>
              </a:solidFill>
            </a:endParaRPr>
          </a:p>
          <a:p>
            <a:pPr algn="ctr"/>
            <a:r>
              <a:rPr lang="ar-SA" sz="3200" dirty="0" smtClean="0">
                <a:solidFill>
                  <a:srgbClr val="FFFF00"/>
                </a:solidFill>
              </a:rPr>
              <a:t>المعلم </a:t>
            </a:r>
            <a:r>
              <a:rPr lang="pa-Arab-PK" sz="3200" dirty="0" smtClean="0">
                <a:solidFill>
                  <a:srgbClr val="FFFF00"/>
                </a:solidFill>
              </a:rPr>
              <a:t>مدير ثانی</a:t>
            </a:r>
            <a:r>
              <a:rPr lang="ar-SA" sz="3200" dirty="0" smtClean="0">
                <a:solidFill>
                  <a:srgbClr val="FFFF00"/>
                </a:solidFill>
              </a:rPr>
              <a:t> العرب</a:t>
            </a:r>
            <a:r>
              <a:rPr lang="pa-Arab-PK" sz="3200" dirty="0" smtClean="0">
                <a:solidFill>
                  <a:srgbClr val="FFFF00"/>
                </a:solidFill>
              </a:rPr>
              <a:t>ی</a:t>
            </a:r>
            <a:r>
              <a:rPr lang="ar-SA" sz="3200" dirty="0" smtClean="0">
                <a:solidFill>
                  <a:srgbClr val="FFFF00"/>
                </a:solidFill>
              </a:rPr>
              <a:t>: </a:t>
            </a:r>
            <a:r>
              <a:rPr lang="ar-SA" sz="3200" dirty="0" smtClean="0">
                <a:solidFill>
                  <a:srgbClr val="FFFF00"/>
                </a:solidFill>
              </a:rPr>
              <a:t>المدرسة </a:t>
            </a:r>
            <a:r>
              <a:rPr lang="pa-Arab-PK" sz="3200" dirty="0" smtClean="0">
                <a:solidFill>
                  <a:srgbClr val="FFFF00"/>
                </a:solidFill>
              </a:rPr>
              <a:t>البنات </a:t>
            </a:r>
            <a:r>
              <a:rPr lang="ar-SA" sz="3200" dirty="0" smtClean="0">
                <a:solidFill>
                  <a:srgbClr val="FFFF00"/>
                </a:solidFill>
              </a:rPr>
              <a:t>الداخل </a:t>
            </a:r>
            <a:r>
              <a:rPr lang="pa-Arab-PK" sz="3200" dirty="0" smtClean="0">
                <a:solidFill>
                  <a:srgbClr val="FFFF00"/>
                </a:solidFill>
              </a:rPr>
              <a:t>برغاسۃ،برغاسۃ،رنغبور</a:t>
            </a:r>
            <a:endParaRPr lang="ar-SA" sz="3200" dirty="0" smtClean="0">
              <a:solidFill>
                <a:srgbClr val="FFFF00"/>
              </a:solidFill>
            </a:endParaRPr>
          </a:p>
          <a:p>
            <a:pPr algn="ctr"/>
            <a:r>
              <a:rPr lang="en-US" sz="2400" dirty="0" smtClean="0">
                <a:solidFill>
                  <a:srgbClr val="FFFF00"/>
                </a:solidFill>
              </a:rPr>
              <a:t>E-mail </a:t>
            </a:r>
            <a:r>
              <a:rPr lang="en-US" sz="2400" dirty="0" smtClean="0">
                <a:solidFill>
                  <a:srgbClr val="FFFF00"/>
                </a:solidFill>
              </a:rPr>
              <a:t>–abdulwahedaz361</a:t>
            </a:r>
            <a:r>
              <a:rPr lang="en-US" sz="2400" dirty="0" smtClean="0">
                <a:solidFill>
                  <a:srgbClr val="FFFF00"/>
                </a:solidFill>
              </a:rPr>
              <a:t>@gmail.com</a:t>
            </a:r>
            <a:endParaRPr lang="en-US" sz="2400" dirty="0" smtClean="0">
              <a:solidFill>
                <a:srgbClr val="FFFF00"/>
              </a:solidFill>
            </a:endParaRPr>
          </a:p>
          <a:p>
            <a:pPr algn="ctr"/>
            <a:r>
              <a:rPr lang="en-US" sz="2800" dirty="0" smtClean="0">
                <a:solidFill>
                  <a:srgbClr val="FFFF00"/>
                </a:solidFill>
              </a:rPr>
              <a:t>Mobil </a:t>
            </a:r>
            <a:r>
              <a:rPr lang="en-US" sz="2800" dirty="0" smtClean="0">
                <a:solidFill>
                  <a:srgbClr val="FFFF00"/>
                </a:solidFill>
              </a:rPr>
              <a:t>no:01794863186</a:t>
            </a:r>
            <a:endParaRPr lang="en-US" sz="2800" dirty="0">
              <a:solidFill>
                <a:srgbClr val="FFFF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5400"/>
            <a:ext cx="9220200" cy="1752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965833"/>
            <a:ext cx="3164098" cy="2926334"/>
          </a:xfrm>
          <a:prstGeom prst="rect">
            <a:avLst/>
          </a:prstGeom>
        </p:spPr>
      </p:pic>
    </p:spTree>
    <p:extLst>
      <p:ext uri="{BB962C8B-B14F-4D97-AF65-F5344CB8AC3E}">
        <p14:creationId xmlns:p14="http://schemas.microsoft.com/office/powerpoint/2010/main" val="37986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56" presetClass="entr" presetSubtype="0" fill="hold" nodeType="withEffect">
                                  <p:stCondLst>
                                    <p:cond delay="0"/>
                                  </p:stCondLst>
                                  <p:iterate type="lt">
                                    <p:tmPct val="10000"/>
                                  </p:iterate>
                                  <p:childTnLst>
                                    <p:set>
                                      <p:cBhvr>
                                        <p:cTn id="22" dur="1" fill="hold">
                                          <p:stCondLst>
                                            <p:cond delay="0"/>
                                          </p:stCondLst>
                                        </p:cTn>
                                        <p:tgtEl>
                                          <p:spTgt spid="5">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5">
                                            <p:txEl>
                                              <p:pRg st="1" end="1"/>
                                            </p:txEl>
                                          </p:spTgt>
                                        </p:tgtEl>
                                        <p:attrNameLst>
                                          <p:attrName>ppt_w</p:attrName>
                                        </p:attrNameLst>
                                      </p:cBhvr>
                                    </p:anim>
                                    <p:anim by="(#ppt_w*0.50)" calcmode="lin" valueType="num">
                                      <p:cBhvr>
                                        <p:cTn id="24" dur="500" decel="50000" autoRev="1" fill="hold">
                                          <p:stCondLst>
                                            <p:cond delay="0"/>
                                          </p:stCondLst>
                                        </p:cTn>
                                        <p:tgtEl>
                                          <p:spTgt spid="5">
                                            <p:txEl>
                                              <p:pRg st="1" end="1"/>
                                            </p:txEl>
                                          </p:spTgt>
                                        </p:tgtEl>
                                        <p:attrNameLst>
                                          <p:attrName>ppt_x</p:attrName>
                                        </p:attrNameLst>
                                      </p:cBhvr>
                                    </p:anim>
                                    <p:anim from="(-#ppt_h/2)" to="(#ppt_y)" calcmode="lin" valueType="num">
                                      <p:cBhvr>
                                        <p:cTn id="25" dur="1000" fill="hold">
                                          <p:stCondLst>
                                            <p:cond delay="0"/>
                                          </p:stCondLst>
                                        </p:cTn>
                                        <p:tgtEl>
                                          <p:spTgt spid="5">
                                            <p:txEl>
                                              <p:pRg st="1" end="1"/>
                                            </p:txEl>
                                          </p:spTgt>
                                        </p:tgtEl>
                                        <p:attrNameLst>
                                          <p:attrName>ppt_y</p:attrName>
                                        </p:attrNameLst>
                                      </p:cBhvr>
                                    </p:anim>
                                    <p:animRot by="21600000">
                                      <p:cBhvr>
                                        <p:cTn id="26" dur="1000" fill="hold">
                                          <p:stCondLst>
                                            <p:cond delay="0"/>
                                          </p:stCondLst>
                                        </p:cTn>
                                        <p:tgtEl>
                                          <p:spTgt spid="5">
                                            <p:txEl>
                                              <p:pRg st="1" end="1"/>
                                            </p:txEl>
                                          </p:spTgt>
                                        </p:tgtEl>
                                        <p:attrNameLst>
                                          <p:attrName>r</p:attrName>
                                        </p:attrNameLst>
                                      </p:cBhvr>
                                    </p:animRot>
                                  </p:childTnLst>
                                </p:cTn>
                              </p:par>
                              <p:par>
                                <p:cTn id="27" presetID="56" presetClass="entr" presetSubtype="0" fill="hold" nodeType="withEffect">
                                  <p:stCondLst>
                                    <p:cond delay="0"/>
                                  </p:stCondLst>
                                  <p:iterate type="lt">
                                    <p:tmPct val="10000"/>
                                  </p:iterate>
                                  <p:childTnLst>
                                    <p:set>
                                      <p:cBhvr>
                                        <p:cTn id="28" dur="1" fill="hold">
                                          <p:stCondLst>
                                            <p:cond delay="0"/>
                                          </p:stCondLst>
                                        </p:cTn>
                                        <p:tgtEl>
                                          <p:spTgt spid="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5">
                                            <p:txEl>
                                              <p:pRg st="0" end="0"/>
                                            </p:txEl>
                                          </p:spTgt>
                                        </p:tgtEl>
                                        <p:attrNameLst>
                                          <p:attrName>ppt_w</p:attrName>
                                        </p:attrNameLst>
                                      </p:cBhvr>
                                    </p:anim>
                                    <p:anim by="(#ppt_w*0.50)" calcmode="lin" valueType="num">
                                      <p:cBhvr>
                                        <p:cTn id="30" dur="500" decel="50000" autoRev="1" fill="hold">
                                          <p:stCondLst>
                                            <p:cond delay="0"/>
                                          </p:stCondLst>
                                        </p:cTn>
                                        <p:tgtEl>
                                          <p:spTgt spid="5">
                                            <p:txEl>
                                              <p:pRg st="0" end="0"/>
                                            </p:txEl>
                                          </p:spTgt>
                                        </p:tgtEl>
                                        <p:attrNameLst>
                                          <p:attrName>ppt_x</p:attrName>
                                        </p:attrNameLst>
                                      </p:cBhvr>
                                    </p:anim>
                                    <p:anim from="(-#ppt_h/2)" to="(#ppt_y)" calcmode="lin" valueType="num">
                                      <p:cBhvr>
                                        <p:cTn id="31" dur="1000" fill="hold">
                                          <p:stCondLst>
                                            <p:cond delay="0"/>
                                          </p:stCondLst>
                                        </p:cTn>
                                        <p:tgtEl>
                                          <p:spTgt spid="5">
                                            <p:txEl>
                                              <p:pRg st="0" end="0"/>
                                            </p:txEl>
                                          </p:spTgt>
                                        </p:tgtEl>
                                        <p:attrNameLst>
                                          <p:attrName>ppt_y</p:attrName>
                                        </p:attrNameLst>
                                      </p:cBhvr>
                                    </p:anim>
                                    <p:animRot by="21600000">
                                      <p:cBhvr>
                                        <p:cTn id="32" dur="1000" fill="hold">
                                          <p:stCondLst>
                                            <p:cond delay="0"/>
                                          </p:stCondLst>
                                        </p:cTn>
                                        <p:tgtEl>
                                          <p:spTgt spid="5">
                                            <p:txEl>
                                              <p:pRg st="0" end="0"/>
                                            </p:txEl>
                                          </p:spTgt>
                                        </p:tgtEl>
                                        <p:attrNameLst>
                                          <p:attrName>r</p:attrName>
                                        </p:attrNameLst>
                                      </p:cBhvr>
                                    </p:animRot>
                                  </p:childTnLst>
                                </p:cTn>
                              </p:par>
                              <p:par>
                                <p:cTn id="33" presetID="56" presetClass="entr" presetSubtype="0" fill="hold" nodeType="withEffect">
                                  <p:stCondLst>
                                    <p:cond delay="0"/>
                                  </p:stCondLst>
                                  <p:iterate type="lt">
                                    <p:tmPct val="10000"/>
                                  </p:iterate>
                                  <p:childTnLst>
                                    <p:set>
                                      <p:cBhvr>
                                        <p:cTn id="34" dur="1" fill="hold">
                                          <p:stCondLst>
                                            <p:cond delay="0"/>
                                          </p:stCondLst>
                                        </p:cTn>
                                        <p:tgtEl>
                                          <p:spTgt spid="5">
                                            <p:txEl>
                                              <p:pRg st="2" end="2"/>
                                            </p:txEl>
                                          </p:spTgt>
                                        </p:tgtEl>
                                        <p:attrNameLst>
                                          <p:attrName>style.visibility</p:attrName>
                                        </p:attrNameLst>
                                      </p:cBhvr>
                                      <p:to>
                                        <p:strVal val="visible"/>
                                      </p:to>
                                    </p:set>
                                    <p:anim by="(-#ppt_w*2)" calcmode="lin" valueType="num">
                                      <p:cBhvr rctx="PPT">
                                        <p:cTn id="35" dur="500" autoRev="1" fill="hold">
                                          <p:stCondLst>
                                            <p:cond delay="0"/>
                                          </p:stCondLst>
                                        </p:cTn>
                                        <p:tgtEl>
                                          <p:spTgt spid="5">
                                            <p:txEl>
                                              <p:pRg st="2" end="2"/>
                                            </p:txEl>
                                          </p:spTgt>
                                        </p:tgtEl>
                                        <p:attrNameLst>
                                          <p:attrName>ppt_w</p:attrName>
                                        </p:attrNameLst>
                                      </p:cBhvr>
                                    </p:anim>
                                    <p:anim by="(#ppt_w*0.50)" calcmode="lin" valueType="num">
                                      <p:cBhvr>
                                        <p:cTn id="36" dur="500" decel="50000" autoRev="1" fill="hold">
                                          <p:stCondLst>
                                            <p:cond delay="0"/>
                                          </p:stCondLst>
                                        </p:cTn>
                                        <p:tgtEl>
                                          <p:spTgt spid="5">
                                            <p:txEl>
                                              <p:pRg st="2" end="2"/>
                                            </p:txEl>
                                          </p:spTgt>
                                        </p:tgtEl>
                                        <p:attrNameLst>
                                          <p:attrName>ppt_x</p:attrName>
                                        </p:attrNameLst>
                                      </p:cBhvr>
                                    </p:anim>
                                    <p:anim from="(-#ppt_h/2)" to="(#ppt_y)" calcmode="lin" valueType="num">
                                      <p:cBhvr>
                                        <p:cTn id="37" dur="1000" fill="hold">
                                          <p:stCondLst>
                                            <p:cond delay="0"/>
                                          </p:stCondLst>
                                        </p:cTn>
                                        <p:tgtEl>
                                          <p:spTgt spid="5">
                                            <p:txEl>
                                              <p:pRg st="2" end="2"/>
                                            </p:txEl>
                                          </p:spTgt>
                                        </p:tgtEl>
                                        <p:attrNameLst>
                                          <p:attrName>ppt_y</p:attrName>
                                        </p:attrNameLst>
                                      </p:cBhvr>
                                    </p:anim>
                                    <p:animRot by="21600000">
                                      <p:cBhvr>
                                        <p:cTn id="38" dur="1000" fill="hold">
                                          <p:stCondLst>
                                            <p:cond delay="0"/>
                                          </p:stCondLst>
                                        </p:cTn>
                                        <p:tgtEl>
                                          <p:spTgt spid="5">
                                            <p:txEl>
                                              <p:pRg st="2" end="2"/>
                                            </p:txEl>
                                          </p:spTgt>
                                        </p:tgtEl>
                                        <p:attrNameLst>
                                          <p:attrName>r</p:attrName>
                                        </p:attrNameLst>
                                      </p:cBhvr>
                                    </p:animRot>
                                  </p:childTnLst>
                                </p:cTn>
                              </p:par>
                              <p:par>
                                <p:cTn id="39" presetID="56" presetClass="entr" presetSubtype="0" fill="hold" nodeType="withEffect">
                                  <p:stCondLst>
                                    <p:cond delay="0"/>
                                  </p:stCondLst>
                                  <p:iterate type="lt">
                                    <p:tmPct val="10000"/>
                                  </p:iterate>
                                  <p:childTnLst>
                                    <p:set>
                                      <p:cBhvr>
                                        <p:cTn id="40" dur="1" fill="hold">
                                          <p:stCondLst>
                                            <p:cond delay="0"/>
                                          </p:stCondLst>
                                        </p:cTn>
                                        <p:tgtEl>
                                          <p:spTgt spid="5">
                                            <p:txEl>
                                              <p:pRg st="3" end="3"/>
                                            </p:txEl>
                                          </p:spTgt>
                                        </p:tgtEl>
                                        <p:attrNameLst>
                                          <p:attrName>style.visibility</p:attrName>
                                        </p:attrNameLst>
                                      </p:cBhvr>
                                      <p:to>
                                        <p:strVal val="visible"/>
                                      </p:to>
                                    </p:set>
                                    <p:anim by="(-#ppt_w*2)" calcmode="lin" valueType="num">
                                      <p:cBhvr rctx="PPT">
                                        <p:cTn id="41" dur="500" autoRev="1" fill="hold">
                                          <p:stCondLst>
                                            <p:cond delay="0"/>
                                          </p:stCondLst>
                                        </p:cTn>
                                        <p:tgtEl>
                                          <p:spTgt spid="5">
                                            <p:txEl>
                                              <p:pRg st="3" end="3"/>
                                            </p:txEl>
                                          </p:spTgt>
                                        </p:tgtEl>
                                        <p:attrNameLst>
                                          <p:attrName>ppt_w</p:attrName>
                                        </p:attrNameLst>
                                      </p:cBhvr>
                                    </p:anim>
                                    <p:anim by="(#ppt_w*0.50)" calcmode="lin" valueType="num">
                                      <p:cBhvr>
                                        <p:cTn id="42" dur="500" decel="50000" autoRev="1" fill="hold">
                                          <p:stCondLst>
                                            <p:cond delay="0"/>
                                          </p:stCondLst>
                                        </p:cTn>
                                        <p:tgtEl>
                                          <p:spTgt spid="5">
                                            <p:txEl>
                                              <p:pRg st="3" end="3"/>
                                            </p:txEl>
                                          </p:spTgt>
                                        </p:tgtEl>
                                        <p:attrNameLst>
                                          <p:attrName>ppt_x</p:attrName>
                                        </p:attrNameLst>
                                      </p:cBhvr>
                                    </p:anim>
                                    <p:anim from="(-#ppt_h/2)" to="(#ppt_y)" calcmode="lin" valueType="num">
                                      <p:cBhvr>
                                        <p:cTn id="43" dur="1000" fill="hold">
                                          <p:stCondLst>
                                            <p:cond delay="0"/>
                                          </p:stCondLst>
                                        </p:cTn>
                                        <p:tgtEl>
                                          <p:spTgt spid="5">
                                            <p:txEl>
                                              <p:pRg st="3" end="3"/>
                                            </p:txEl>
                                          </p:spTgt>
                                        </p:tgtEl>
                                        <p:attrNameLst>
                                          <p:attrName>ppt_y</p:attrName>
                                        </p:attrNameLst>
                                      </p:cBhvr>
                                    </p:anim>
                                    <p:animRot by="21600000">
                                      <p:cBhvr>
                                        <p:cTn id="44" dur="1000" fill="hold">
                                          <p:stCondLst>
                                            <p:cond delay="0"/>
                                          </p:stCondLst>
                                        </p:cTn>
                                        <p:tgtEl>
                                          <p:spTgt spid="5">
                                            <p:txEl>
                                              <p:pRg st="3" end="3"/>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76200" y="-228600"/>
            <a:ext cx="9220200" cy="1905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9600" dirty="0" smtClean="0">
                <a:solidFill>
                  <a:srgbClr val="002060"/>
                </a:solidFill>
              </a:rPr>
              <a:t>تعريف الدرس</a:t>
            </a:r>
            <a:endParaRPr lang="en-US" sz="9600" dirty="0">
              <a:solidFill>
                <a:srgbClr val="002060"/>
              </a:solidFill>
            </a:endParaRPr>
          </a:p>
        </p:txBody>
      </p:sp>
      <p:sp>
        <p:nvSpPr>
          <p:cNvPr id="5" name="TextBox 4"/>
          <p:cNvSpPr txBox="1"/>
          <p:nvPr/>
        </p:nvSpPr>
        <p:spPr>
          <a:xfrm>
            <a:off x="-76200" y="2057400"/>
            <a:ext cx="9220200" cy="4154984"/>
          </a:xfrm>
          <a:prstGeom prst="rect">
            <a:avLst/>
          </a:prstGeom>
          <a:noFill/>
        </p:spPr>
        <p:txBody>
          <a:bodyPr wrap="square" rtlCol="0">
            <a:spAutoFit/>
          </a:bodyPr>
          <a:lstStyle/>
          <a:p>
            <a:r>
              <a:rPr lang="ar-SA" sz="4400" dirty="0" smtClean="0">
                <a:solidFill>
                  <a:srgbClr val="C00000"/>
                </a:solidFill>
              </a:rPr>
              <a:t>  الجاعة : الصف التاسع من الداخل</a:t>
            </a:r>
          </a:p>
          <a:p>
            <a:r>
              <a:rPr lang="ar-SA" sz="4400" dirty="0" smtClean="0">
                <a:solidFill>
                  <a:srgbClr val="C00000"/>
                </a:solidFill>
              </a:rPr>
              <a:t>المادة : قواعد اللغة العربية          </a:t>
            </a:r>
          </a:p>
          <a:p>
            <a:r>
              <a:rPr lang="ar-SA" sz="4400" dirty="0" smtClean="0">
                <a:solidFill>
                  <a:srgbClr val="C00000"/>
                </a:solidFill>
              </a:rPr>
              <a:t>   الجزء:علم </a:t>
            </a:r>
            <a:r>
              <a:rPr lang="ar-SA" sz="4400" dirty="0" smtClean="0">
                <a:solidFill>
                  <a:srgbClr val="C00000"/>
                </a:solidFill>
              </a:rPr>
              <a:t>النحو                        </a:t>
            </a:r>
            <a:endParaRPr lang="ar-SA" sz="4400" dirty="0" smtClean="0">
              <a:solidFill>
                <a:srgbClr val="C00000"/>
              </a:solidFill>
            </a:endParaRPr>
          </a:p>
          <a:p>
            <a:pPr algn="ctr"/>
            <a:r>
              <a:rPr lang="ar-SA" sz="4400" dirty="0" smtClean="0">
                <a:solidFill>
                  <a:srgbClr val="C00000"/>
                </a:solidFill>
              </a:rPr>
              <a:t>الوقت: خمسة اربعون </a:t>
            </a:r>
            <a:r>
              <a:rPr lang="ar-SA" sz="4400" dirty="0" smtClean="0">
                <a:solidFill>
                  <a:srgbClr val="C00000"/>
                </a:solidFill>
              </a:rPr>
              <a:t>دقيقة</a:t>
            </a:r>
            <a:r>
              <a:rPr lang="pa-Arab-PK" sz="4400" dirty="0" smtClean="0">
                <a:solidFill>
                  <a:srgbClr val="C00000"/>
                </a:solidFill>
              </a:rPr>
              <a:t>    	</a:t>
            </a:r>
            <a:r>
              <a:rPr lang="ar-SA" sz="4400" dirty="0" smtClean="0">
                <a:solidFill>
                  <a:srgbClr val="C00000"/>
                </a:solidFill>
              </a:rPr>
              <a:t>          </a:t>
            </a:r>
            <a:r>
              <a:rPr lang="pa-Arab-PK" sz="4400" dirty="0" smtClean="0">
                <a:solidFill>
                  <a:srgbClr val="C00000"/>
                </a:solidFill>
              </a:rPr>
              <a:t>                  </a:t>
            </a:r>
            <a:r>
              <a:rPr lang="ar-SA" sz="4400" dirty="0" smtClean="0">
                <a:solidFill>
                  <a:srgbClr val="C00000"/>
                </a:solidFill>
              </a:rPr>
              <a:t>التاري</a:t>
            </a:r>
            <a:r>
              <a:rPr lang="pa-Arab-PK" sz="4400" dirty="0" smtClean="0">
                <a:solidFill>
                  <a:srgbClr val="C00000"/>
                </a:solidFill>
              </a:rPr>
              <a:t>خۃ ۲۳.۱۰.۲۰۱۹  	</a:t>
            </a:r>
            <a:r>
              <a:rPr lang="ar-SA" sz="4400" dirty="0" smtClean="0">
                <a:solidFill>
                  <a:srgbClr val="C00000"/>
                </a:solidFill>
              </a:rPr>
              <a:t>                                 </a:t>
            </a:r>
            <a:r>
              <a:rPr lang="en-US" sz="4400" dirty="0" smtClean="0">
                <a:solidFill>
                  <a:srgbClr val="C00000"/>
                </a:solidFill>
              </a:rPr>
              <a:t>    </a:t>
            </a:r>
            <a:endParaRPr lang="en-US" sz="4400" dirty="0">
              <a:solidFill>
                <a:srgbClr val="C00000"/>
              </a:solidFill>
            </a:endParaRPr>
          </a:p>
        </p:txBody>
      </p:sp>
    </p:spTree>
    <p:extLst>
      <p:ext uri="{BB962C8B-B14F-4D97-AF65-F5344CB8AC3E}">
        <p14:creationId xmlns:p14="http://schemas.microsoft.com/office/powerpoint/2010/main" val="109511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5">
                                            <p:txEl>
                                              <p:pRg st="0" end="0"/>
                                            </p:txEl>
                                          </p:spTgt>
                                        </p:tgtEl>
                                        <p:attrNameLst>
                                          <p:attrName>ppt_w</p:attrName>
                                        </p:attrNameLst>
                                      </p:cBhvr>
                                    </p:anim>
                                    <p:anim by="(#ppt_w*0.50)" calcmode="lin" valueType="num">
                                      <p:cBhvr>
                                        <p:cTn id="16" dur="500" decel="50000" autoRev="1" fill="hold">
                                          <p:stCondLst>
                                            <p:cond delay="0"/>
                                          </p:stCondLst>
                                        </p:cTn>
                                        <p:tgtEl>
                                          <p:spTgt spid="5">
                                            <p:txEl>
                                              <p:pRg st="0" end="0"/>
                                            </p:txEl>
                                          </p:spTgt>
                                        </p:tgtEl>
                                        <p:attrNameLst>
                                          <p:attrName>ppt_x</p:attrName>
                                        </p:attrNameLst>
                                      </p:cBhvr>
                                    </p:anim>
                                    <p:anim from="(-#ppt_h/2)" to="(#ppt_y)" calcmode="lin" valueType="num">
                                      <p:cBhvr>
                                        <p:cTn id="17" dur="1000" fill="hold">
                                          <p:stCondLst>
                                            <p:cond delay="0"/>
                                          </p:stCondLst>
                                        </p:cTn>
                                        <p:tgtEl>
                                          <p:spTgt spid="5">
                                            <p:txEl>
                                              <p:pRg st="0" end="0"/>
                                            </p:txEl>
                                          </p:spTgt>
                                        </p:tgtEl>
                                        <p:attrNameLst>
                                          <p:attrName>ppt_y</p:attrName>
                                        </p:attrNameLst>
                                      </p:cBhvr>
                                    </p:anim>
                                    <p:animRot by="21600000">
                                      <p:cBhvr>
                                        <p:cTn id="18" dur="1000" fill="hold">
                                          <p:stCondLst>
                                            <p:cond delay="0"/>
                                          </p:stCondLst>
                                        </p:cTn>
                                        <p:tgtEl>
                                          <p:spTgt spid="5">
                                            <p:txEl>
                                              <p:pRg st="0" end="0"/>
                                            </p:txEl>
                                          </p:spTgt>
                                        </p:tgtEl>
                                        <p:attrNameLst>
                                          <p:attrName>r</p:attrName>
                                        </p:attrNameLst>
                                      </p:cBhvr>
                                    </p:animRot>
                                  </p:childTnLst>
                                </p:cTn>
                              </p:par>
                              <p:par>
                                <p:cTn id="19" presetID="56" presetClass="entr" presetSubtype="0" fill="hold" nodeType="withEffect">
                                  <p:stCondLst>
                                    <p:cond delay="0"/>
                                  </p:stCondLst>
                                  <p:iterate type="lt">
                                    <p:tmPct val="10000"/>
                                  </p:iterate>
                                  <p:childTnLst>
                                    <p:set>
                                      <p:cBhvr>
                                        <p:cTn id="20" dur="1" fill="hold">
                                          <p:stCondLst>
                                            <p:cond delay="0"/>
                                          </p:stCondLst>
                                        </p:cTn>
                                        <p:tgtEl>
                                          <p:spTgt spid="5">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5">
                                            <p:txEl>
                                              <p:pRg st="1" end="1"/>
                                            </p:txEl>
                                          </p:spTgt>
                                        </p:tgtEl>
                                        <p:attrNameLst>
                                          <p:attrName>ppt_w</p:attrName>
                                        </p:attrNameLst>
                                      </p:cBhvr>
                                    </p:anim>
                                    <p:anim by="(#ppt_w*0.50)" calcmode="lin" valueType="num">
                                      <p:cBhvr>
                                        <p:cTn id="22" dur="500" decel="50000" autoRev="1" fill="hold">
                                          <p:stCondLst>
                                            <p:cond delay="0"/>
                                          </p:stCondLst>
                                        </p:cTn>
                                        <p:tgtEl>
                                          <p:spTgt spid="5">
                                            <p:txEl>
                                              <p:pRg st="1" end="1"/>
                                            </p:txEl>
                                          </p:spTgt>
                                        </p:tgtEl>
                                        <p:attrNameLst>
                                          <p:attrName>ppt_x</p:attrName>
                                        </p:attrNameLst>
                                      </p:cBhvr>
                                    </p:anim>
                                    <p:anim from="(-#ppt_h/2)" to="(#ppt_y)" calcmode="lin" valueType="num">
                                      <p:cBhvr>
                                        <p:cTn id="23" dur="1000" fill="hold">
                                          <p:stCondLst>
                                            <p:cond delay="0"/>
                                          </p:stCondLst>
                                        </p:cTn>
                                        <p:tgtEl>
                                          <p:spTgt spid="5">
                                            <p:txEl>
                                              <p:pRg st="1" end="1"/>
                                            </p:txEl>
                                          </p:spTgt>
                                        </p:tgtEl>
                                        <p:attrNameLst>
                                          <p:attrName>ppt_y</p:attrName>
                                        </p:attrNameLst>
                                      </p:cBhvr>
                                    </p:anim>
                                    <p:animRot by="21600000">
                                      <p:cBhvr>
                                        <p:cTn id="24" dur="1000" fill="hold">
                                          <p:stCondLst>
                                            <p:cond delay="0"/>
                                          </p:stCondLst>
                                        </p:cTn>
                                        <p:tgtEl>
                                          <p:spTgt spid="5">
                                            <p:txEl>
                                              <p:pRg st="1" end="1"/>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5">
                                            <p:txEl>
                                              <p:pRg st="2" end="2"/>
                                            </p:txEl>
                                          </p:spTgt>
                                        </p:tgtEl>
                                        <p:attrNameLst>
                                          <p:attrName>style.visibility</p:attrName>
                                        </p:attrNameLst>
                                      </p:cBhvr>
                                      <p:to>
                                        <p:strVal val="visible"/>
                                      </p:to>
                                    </p:set>
                                    <p:anim by="(-#ppt_w*2)" calcmode="lin" valueType="num">
                                      <p:cBhvr rctx="PPT">
                                        <p:cTn id="27" dur="500" autoRev="1" fill="hold">
                                          <p:stCondLst>
                                            <p:cond delay="0"/>
                                          </p:stCondLst>
                                        </p:cTn>
                                        <p:tgtEl>
                                          <p:spTgt spid="5">
                                            <p:txEl>
                                              <p:pRg st="2" end="2"/>
                                            </p:txEl>
                                          </p:spTgt>
                                        </p:tgtEl>
                                        <p:attrNameLst>
                                          <p:attrName>ppt_w</p:attrName>
                                        </p:attrNameLst>
                                      </p:cBhvr>
                                    </p:anim>
                                    <p:anim by="(#ppt_w*0.50)" calcmode="lin" valueType="num">
                                      <p:cBhvr>
                                        <p:cTn id="28" dur="500" decel="50000" autoRev="1" fill="hold">
                                          <p:stCondLst>
                                            <p:cond delay="0"/>
                                          </p:stCondLst>
                                        </p:cTn>
                                        <p:tgtEl>
                                          <p:spTgt spid="5">
                                            <p:txEl>
                                              <p:pRg st="2" end="2"/>
                                            </p:txEl>
                                          </p:spTgt>
                                        </p:tgtEl>
                                        <p:attrNameLst>
                                          <p:attrName>ppt_x</p:attrName>
                                        </p:attrNameLst>
                                      </p:cBhvr>
                                    </p:anim>
                                    <p:anim from="(-#ppt_h/2)" to="(#ppt_y)" calcmode="lin" valueType="num">
                                      <p:cBhvr>
                                        <p:cTn id="29" dur="1000" fill="hold">
                                          <p:stCondLst>
                                            <p:cond delay="0"/>
                                          </p:stCondLst>
                                        </p:cTn>
                                        <p:tgtEl>
                                          <p:spTgt spid="5">
                                            <p:txEl>
                                              <p:pRg st="2" end="2"/>
                                            </p:txEl>
                                          </p:spTgt>
                                        </p:tgtEl>
                                        <p:attrNameLst>
                                          <p:attrName>ppt_y</p:attrName>
                                        </p:attrNameLst>
                                      </p:cBhvr>
                                    </p:anim>
                                    <p:animRot by="21600000">
                                      <p:cBhvr>
                                        <p:cTn id="30" dur="1000" fill="hold">
                                          <p:stCondLst>
                                            <p:cond delay="0"/>
                                          </p:stCondLst>
                                        </p:cTn>
                                        <p:tgtEl>
                                          <p:spTgt spid="5">
                                            <p:txEl>
                                              <p:pRg st="2" end="2"/>
                                            </p:txEl>
                                          </p:spTgt>
                                        </p:tgtEl>
                                        <p:attrNameLst>
                                          <p:attrName>r</p:attrName>
                                        </p:attrNameLst>
                                      </p:cBhvr>
                                    </p:animRot>
                                  </p:childTnLst>
                                </p:cTn>
                              </p:par>
                              <p:par>
                                <p:cTn id="31" presetID="56" presetClass="entr" presetSubtype="0" fill="hold" nodeType="withEffect">
                                  <p:stCondLst>
                                    <p:cond delay="0"/>
                                  </p:stCondLst>
                                  <p:iterate type="lt">
                                    <p:tmPct val="10000"/>
                                  </p:iterate>
                                  <p:childTnLst>
                                    <p:set>
                                      <p:cBhvr>
                                        <p:cTn id="32" dur="1" fill="hold">
                                          <p:stCondLst>
                                            <p:cond delay="0"/>
                                          </p:stCondLst>
                                        </p:cTn>
                                        <p:tgtEl>
                                          <p:spTgt spid="5">
                                            <p:txEl>
                                              <p:pRg st="3" end="3"/>
                                            </p:txEl>
                                          </p:spTgt>
                                        </p:tgtEl>
                                        <p:attrNameLst>
                                          <p:attrName>style.visibility</p:attrName>
                                        </p:attrNameLst>
                                      </p:cBhvr>
                                      <p:to>
                                        <p:strVal val="visible"/>
                                      </p:to>
                                    </p:set>
                                    <p:anim by="(-#ppt_w*2)" calcmode="lin" valueType="num">
                                      <p:cBhvr rctx="PPT">
                                        <p:cTn id="33" dur="500" autoRev="1" fill="hold">
                                          <p:stCondLst>
                                            <p:cond delay="0"/>
                                          </p:stCondLst>
                                        </p:cTn>
                                        <p:tgtEl>
                                          <p:spTgt spid="5">
                                            <p:txEl>
                                              <p:pRg st="3" end="3"/>
                                            </p:txEl>
                                          </p:spTgt>
                                        </p:tgtEl>
                                        <p:attrNameLst>
                                          <p:attrName>ppt_w</p:attrName>
                                        </p:attrNameLst>
                                      </p:cBhvr>
                                    </p:anim>
                                    <p:anim by="(#ppt_w*0.50)" calcmode="lin" valueType="num">
                                      <p:cBhvr>
                                        <p:cTn id="34" dur="500" decel="50000" autoRev="1" fill="hold">
                                          <p:stCondLst>
                                            <p:cond delay="0"/>
                                          </p:stCondLst>
                                        </p:cTn>
                                        <p:tgtEl>
                                          <p:spTgt spid="5">
                                            <p:txEl>
                                              <p:pRg st="3" end="3"/>
                                            </p:txEl>
                                          </p:spTgt>
                                        </p:tgtEl>
                                        <p:attrNameLst>
                                          <p:attrName>ppt_x</p:attrName>
                                        </p:attrNameLst>
                                      </p:cBhvr>
                                    </p:anim>
                                    <p:anim from="(-#ppt_h/2)" to="(#ppt_y)" calcmode="lin" valueType="num">
                                      <p:cBhvr>
                                        <p:cTn id="35" dur="1000" fill="hold">
                                          <p:stCondLst>
                                            <p:cond delay="0"/>
                                          </p:stCondLst>
                                        </p:cTn>
                                        <p:tgtEl>
                                          <p:spTgt spid="5">
                                            <p:txEl>
                                              <p:pRg st="3" end="3"/>
                                            </p:txEl>
                                          </p:spTgt>
                                        </p:tgtEl>
                                        <p:attrNameLst>
                                          <p:attrName>ppt_y</p:attrName>
                                        </p:attrNameLst>
                                      </p:cBhvr>
                                    </p:anim>
                                    <p:animRot by="21600000">
                                      <p:cBhvr>
                                        <p:cTn id="36" dur="1000" fill="hold">
                                          <p:stCondLst>
                                            <p:cond delay="0"/>
                                          </p:stCondLst>
                                        </p:cTn>
                                        <p:tgtEl>
                                          <p:spTgt spid="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152400"/>
            <a:ext cx="9144000" cy="1981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9600" dirty="0" smtClean="0">
                <a:solidFill>
                  <a:srgbClr val="00B050"/>
                </a:solidFill>
              </a:rPr>
              <a:t>المناظر  التالية؟</a:t>
            </a:r>
            <a:endParaRPr lang="en-US" sz="9600" dirty="0">
              <a:solidFill>
                <a:srgbClr val="00B050"/>
              </a:solidFill>
            </a:endParaRPr>
          </a:p>
        </p:txBody>
      </p:sp>
      <p:sp>
        <p:nvSpPr>
          <p:cNvPr id="5" name="Wave 4"/>
          <p:cNvSpPr/>
          <p:nvPr/>
        </p:nvSpPr>
        <p:spPr>
          <a:xfrm>
            <a:off x="0" y="1600200"/>
            <a:ext cx="9144000" cy="14478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dirty="0" smtClean="0">
                <a:solidFill>
                  <a:srgbClr val="002060"/>
                </a:solidFill>
              </a:rPr>
              <a:t>درس اليوم</a:t>
            </a:r>
            <a:endParaRPr lang="en-US" sz="5400" dirty="0">
              <a:solidFill>
                <a:srgbClr val="002060"/>
              </a:solidFill>
            </a:endParaRPr>
          </a:p>
        </p:txBody>
      </p:sp>
      <p:sp>
        <p:nvSpPr>
          <p:cNvPr id="6" name="Horizontal Scroll 5"/>
          <p:cNvSpPr/>
          <p:nvPr/>
        </p:nvSpPr>
        <p:spPr>
          <a:xfrm>
            <a:off x="0" y="3048000"/>
            <a:ext cx="9144000" cy="146456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solidFill>
                  <a:srgbClr val="00B0F0"/>
                </a:solidFill>
              </a:rPr>
              <a:t>اسباب نشأت علم النحو</a:t>
            </a:r>
            <a:endParaRPr lang="en-US" sz="6000" dirty="0">
              <a:solidFill>
                <a:srgbClr val="00B0F0"/>
              </a:solidFill>
            </a:endParaRPr>
          </a:p>
        </p:txBody>
      </p:sp>
      <p:sp>
        <p:nvSpPr>
          <p:cNvPr id="7" name="Wave 6"/>
          <p:cNvSpPr/>
          <p:nvPr/>
        </p:nvSpPr>
        <p:spPr>
          <a:xfrm>
            <a:off x="0" y="4724400"/>
            <a:ext cx="9144000" cy="12192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FF00"/>
                </a:solidFill>
              </a:rPr>
              <a:t>الدرس الثاني –</a:t>
            </a:r>
            <a:r>
              <a:rPr lang="ar-SA" sz="4000" dirty="0" smtClean="0">
                <a:solidFill>
                  <a:srgbClr val="FFFF00"/>
                </a:solidFill>
              </a:rPr>
              <a:t>الصف</a:t>
            </a:r>
            <a:r>
              <a:rPr lang="pa-Arab-PK" sz="4000" dirty="0" smtClean="0">
                <a:solidFill>
                  <a:srgbClr val="FFFF00"/>
                </a:solidFill>
              </a:rPr>
              <a:t>حۃ </a:t>
            </a:r>
            <a:r>
              <a:rPr lang="ar-SA" sz="4000" dirty="0" smtClean="0">
                <a:solidFill>
                  <a:srgbClr val="FFFF00"/>
                </a:solidFill>
              </a:rPr>
              <a:t>45</a:t>
            </a:r>
            <a:endParaRPr lang="en-US" sz="4000" dirty="0">
              <a:solidFill>
                <a:srgbClr val="FFFF00"/>
              </a:solidFill>
            </a:endParaRPr>
          </a:p>
        </p:txBody>
      </p:sp>
    </p:spTree>
    <p:extLst>
      <p:ext uri="{BB962C8B-B14F-4D97-AF65-F5344CB8AC3E}">
        <p14:creationId xmlns:p14="http://schemas.microsoft.com/office/powerpoint/2010/main" val="229753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iterate type="lt">
                                    <p:tmPct val="0"/>
                                  </p:iterate>
                                  <p:childTnLst>
                                    <p:animEffect transition="out" filter="fade">
                                      <p:cBhvr>
                                        <p:cTn id="22" dur="500"/>
                                        <p:tgtEl>
                                          <p:spTgt spid="6">
                                            <p:txEl>
                                              <p:pRg st="0" end="0"/>
                                            </p:txEl>
                                          </p:spTgt>
                                        </p:tgtEl>
                                      </p:cBhvr>
                                    </p:animEffect>
                                    <p:set>
                                      <p:cBhvr>
                                        <p:cTn id="23"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8" presetClass="entr" presetSubtype="0" accel="50000" fill="hold" grpId="0" nodeType="clickEffect">
                                  <p:stCondLst>
                                    <p:cond delay="0"/>
                                  </p:stCondLst>
                                  <p:iterate type="lt">
                                    <p:tmPct val="50000"/>
                                  </p:iterate>
                                  <p:childTnLst>
                                    <p:set>
                                      <p:cBhvr>
                                        <p:cTn id="27" dur="1" fill="hold">
                                          <p:stCondLst>
                                            <p:cond delay="0"/>
                                          </p:stCondLst>
                                        </p:cTn>
                                        <p:tgtEl>
                                          <p:spTgt spid="6">
                                            <p:bg/>
                                          </p:spTgt>
                                        </p:tgtEl>
                                        <p:attrNameLst>
                                          <p:attrName>style.visibility</p:attrName>
                                        </p:attrNameLst>
                                      </p:cBhvr>
                                      <p:to>
                                        <p:strVal val="visible"/>
                                      </p:to>
                                    </p:set>
                                    <p:set>
                                      <p:cBhvr>
                                        <p:cTn id="28" dur="455" fill="hold">
                                          <p:stCondLst>
                                            <p:cond delay="0"/>
                                          </p:stCondLst>
                                        </p:cTn>
                                        <p:tgtEl>
                                          <p:spTgt spid="6">
                                            <p:bg/>
                                          </p:spTgt>
                                        </p:tgtEl>
                                        <p:attrNameLst>
                                          <p:attrName>style.rotation</p:attrName>
                                        </p:attrNameLst>
                                      </p:cBhvr>
                                      <p:to>
                                        <p:strVal val="-45.0"/>
                                      </p:to>
                                    </p:set>
                                    <p:anim calcmode="lin" valueType="num">
                                      <p:cBhvr>
                                        <p:cTn id="29" dur="455" fill="hold">
                                          <p:stCondLst>
                                            <p:cond delay="455"/>
                                          </p:stCondLst>
                                        </p:cTn>
                                        <p:tgtEl>
                                          <p:spTgt spid="6">
                                            <p:bg/>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6">
                                            <p:bg/>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6">
                                            <p:bg/>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6">
                                            <p:bg/>
                                          </p:spTgt>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grpId="0" nodeType="withEffect">
                                  <p:stCondLst>
                                    <p:cond delay="0"/>
                                  </p:stCondLst>
                                  <p:iterate type="lt">
                                    <p:tmPct val="50000"/>
                                  </p:iterate>
                                  <p:childTnLst>
                                    <p:set>
                                      <p:cBhvr>
                                        <p:cTn id="34" dur="1" fill="hold">
                                          <p:stCondLst>
                                            <p:cond delay="0"/>
                                          </p:stCondLst>
                                        </p:cTn>
                                        <p:tgtEl>
                                          <p:spTgt spid="6">
                                            <p:txEl>
                                              <p:pRg st="0" end="0"/>
                                            </p:txEl>
                                          </p:spTgt>
                                        </p:tgtEl>
                                        <p:attrNameLst>
                                          <p:attrName>style.visibility</p:attrName>
                                        </p:attrNameLst>
                                      </p:cBhvr>
                                      <p:to>
                                        <p:strVal val="visible"/>
                                      </p:to>
                                    </p:set>
                                    <p:set>
                                      <p:cBhvr>
                                        <p:cTn id="35" dur="455" fill="hold">
                                          <p:stCondLst>
                                            <p:cond delay="0"/>
                                          </p:stCondLst>
                                        </p:cTn>
                                        <p:tgtEl>
                                          <p:spTgt spid="6">
                                            <p:txEl>
                                              <p:pRg st="0" end="0"/>
                                            </p:txEl>
                                          </p:spTgt>
                                        </p:tgtEl>
                                        <p:attrNameLst>
                                          <p:attrName>style.rotation</p:attrName>
                                        </p:attrNameLst>
                                      </p:cBhvr>
                                      <p:to>
                                        <p:strVal val="-45.0"/>
                                      </p:to>
                                    </p:set>
                                    <p:anim calcmode="lin" valueType="num">
                                      <p:cBhvr>
                                        <p:cTn id="36" dur="455" fill="hold">
                                          <p:stCondLst>
                                            <p:cond delay="455"/>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2000"/>
                                        <p:tgtEl>
                                          <p:spTgt spid="7">
                                            <p:txEl>
                                              <p:pRg st="0" end="0"/>
                                            </p:txEl>
                                          </p:spTgt>
                                        </p:tgtEl>
                                      </p:cBhvr>
                                    </p:animEffect>
                                    <p:anim calcmode="lin" valueType="num">
                                      <p:cBhvr>
                                        <p:cTn id="45" dur="2000" fill="hold"/>
                                        <p:tgtEl>
                                          <p:spTgt spid="7">
                                            <p:txEl>
                                              <p:pRg st="0" end="0"/>
                                            </p:txEl>
                                          </p:spTgt>
                                        </p:tgtEl>
                                        <p:attrNameLst>
                                          <p:attrName>style.rotation</p:attrName>
                                        </p:attrNameLst>
                                      </p:cBhvr>
                                      <p:tavLst>
                                        <p:tav tm="0">
                                          <p:val>
                                            <p:fltVal val="720"/>
                                          </p:val>
                                        </p:tav>
                                        <p:tav tm="100000">
                                          <p:val>
                                            <p:fltVal val="0"/>
                                          </p:val>
                                        </p:tav>
                                      </p:tavLst>
                                    </p:anim>
                                    <p:anim calcmode="lin" valueType="num">
                                      <p:cBhvr>
                                        <p:cTn id="46" dur="2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47" dur="2000" fill="hold"/>
                                        <p:tgtEl>
                                          <p:spTgt spid="7">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304800"/>
            <a:ext cx="9144000" cy="1981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9600" dirty="0" smtClean="0">
                <a:solidFill>
                  <a:srgbClr val="FFC000"/>
                </a:solidFill>
              </a:rPr>
              <a:t>نتيجة التعليم</a:t>
            </a:r>
            <a:endParaRPr lang="en-US" sz="9600" dirty="0">
              <a:solidFill>
                <a:srgbClr val="FFC000"/>
              </a:solidFill>
            </a:endParaRPr>
          </a:p>
        </p:txBody>
      </p:sp>
      <p:sp>
        <p:nvSpPr>
          <p:cNvPr id="5" name="TextBox 4"/>
          <p:cNvSpPr txBox="1"/>
          <p:nvPr/>
        </p:nvSpPr>
        <p:spPr>
          <a:xfrm>
            <a:off x="0" y="1828800"/>
            <a:ext cx="9144000" cy="3046988"/>
          </a:xfrm>
          <a:prstGeom prst="rect">
            <a:avLst/>
          </a:prstGeom>
          <a:noFill/>
        </p:spPr>
        <p:txBody>
          <a:bodyPr wrap="square" rtlCol="0">
            <a:spAutoFit/>
          </a:bodyPr>
          <a:lstStyle/>
          <a:p>
            <a:r>
              <a:rPr lang="ar-SA" sz="4800" dirty="0" smtClean="0">
                <a:solidFill>
                  <a:srgbClr val="C00000"/>
                </a:solidFill>
              </a:rPr>
              <a:t>يعلم الطلاب بعد اختتام هذا الدرس</a:t>
            </a:r>
          </a:p>
          <a:p>
            <a:r>
              <a:rPr lang="ar-SA" sz="4800" dirty="0" smtClean="0">
                <a:solidFill>
                  <a:srgbClr val="C00000"/>
                </a:solidFill>
              </a:rPr>
              <a:t>يمكن الطلاب  مهارة الكلام </a:t>
            </a:r>
            <a:r>
              <a:rPr lang="ar-SA" sz="4800" smtClean="0">
                <a:solidFill>
                  <a:srgbClr val="C00000"/>
                </a:solidFill>
              </a:rPr>
              <a:t>مهارة الكاتبة</a:t>
            </a:r>
            <a:endParaRPr lang="ar-SA" sz="4800" dirty="0" smtClean="0">
              <a:solidFill>
                <a:srgbClr val="C00000"/>
              </a:solidFill>
            </a:endParaRPr>
          </a:p>
          <a:p>
            <a:r>
              <a:rPr lang="ar-SA" sz="4800" dirty="0" smtClean="0">
                <a:solidFill>
                  <a:srgbClr val="C00000"/>
                </a:solidFill>
              </a:rPr>
              <a:t>تدريب اسباب نشأت علم النحو</a:t>
            </a:r>
          </a:p>
          <a:p>
            <a:r>
              <a:rPr lang="ar-SA" sz="4800" dirty="0" smtClean="0">
                <a:solidFill>
                  <a:srgbClr val="C00000"/>
                </a:solidFill>
              </a:rPr>
              <a:t>كيف كذيت  كاتب اللغة العربية</a:t>
            </a:r>
            <a:endParaRPr lang="en-US" sz="4800" dirty="0">
              <a:solidFill>
                <a:srgbClr val="C00000"/>
              </a:solidFill>
            </a:endParaRPr>
          </a:p>
        </p:txBody>
      </p:sp>
    </p:spTree>
    <p:extLst>
      <p:ext uri="{BB962C8B-B14F-4D97-AF65-F5344CB8AC3E}">
        <p14:creationId xmlns:p14="http://schemas.microsoft.com/office/powerpoint/2010/main" val="270386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anim calcmode="lin" valueType="num">
                                      <p:cBhvr>
                                        <p:cTn id="15"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5">
                                            <p:txEl>
                                              <p:pRg st="0" end="0"/>
                                            </p:txEl>
                                          </p:spTgt>
                                        </p:tgtEl>
                                        <p:attrNameLst>
                                          <p:attrName>ppt_w</p:attrName>
                                        </p:attrNameLst>
                                      </p:cBhvr>
                                      <p:tavLst>
                                        <p:tav tm="0">
                                          <p:val>
                                            <p:fltVal val="0"/>
                                          </p:val>
                                        </p:tav>
                                        <p:tav tm="100000">
                                          <p:val>
                                            <p:strVal val="#ppt_w"/>
                                          </p:val>
                                        </p:tav>
                                      </p:tavLst>
                                    </p:anim>
                                  </p:childTnLst>
                                </p:cTn>
                              </p:par>
                              <p:par>
                                <p:cTn id="18" presetID="35"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2000"/>
                                        <p:tgtEl>
                                          <p:spTgt spid="5">
                                            <p:txEl>
                                              <p:pRg st="1" end="1"/>
                                            </p:txEl>
                                          </p:spTgt>
                                        </p:tgtEl>
                                      </p:cBhvr>
                                    </p:animEffect>
                                    <p:anim calcmode="lin" valueType="num">
                                      <p:cBhvr>
                                        <p:cTn id="21"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5">
                                            <p:txEl>
                                              <p:pRg st="1" end="1"/>
                                            </p:txEl>
                                          </p:spTgt>
                                        </p:tgtEl>
                                        <p:attrNameLst>
                                          <p:attrName>ppt_w</p:attrName>
                                        </p:attrNameLst>
                                      </p:cBhvr>
                                      <p:tavLst>
                                        <p:tav tm="0">
                                          <p:val>
                                            <p:fltVal val="0"/>
                                          </p:val>
                                        </p:tav>
                                        <p:tav tm="100000">
                                          <p:val>
                                            <p:strVal val="#ppt_w"/>
                                          </p:val>
                                        </p:tav>
                                      </p:tavLst>
                                    </p:anim>
                                  </p:childTnLst>
                                </p:cTn>
                              </p:par>
                              <p:par>
                                <p:cTn id="24" presetID="35"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2000"/>
                                        <p:tgtEl>
                                          <p:spTgt spid="5">
                                            <p:txEl>
                                              <p:pRg st="2" end="2"/>
                                            </p:txEl>
                                          </p:spTgt>
                                        </p:tgtEl>
                                      </p:cBhvr>
                                    </p:animEffect>
                                    <p:anim calcmode="lin" valueType="num">
                                      <p:cBhvr>
                                        <p:cTn id="27"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8"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5">
                                            <p:txEl>
                                              <p:pRg st="2" end="2"/>
                                            </p:txEl>
                                          </p:spTgt>
                                        </p:tgtEl>
                                        <p:attrNameLst>
                                          <p:attrName>ppt_w</p:attrName>
                                        </p:attrNameLst>
                                      </p:cBhvr>
                                      <p:tavLst>
                                        <p:tav tm="0">
                                          <p:val>
                                            <p:fltVal val="0"/>
                                          </p:val>
                                        </p:tav>
                                        <p:tav tm="100000">
                                          <p:val>
                                            <p:strVal val="#ppt_w"/>
                                          </p:val>
                                        </p:tav>
                                      </p:tavLst>
                                    </p:anim>
                                  </p:childTnLst>
                                </p:cTn>
                              </p:par>
                              <p:par>
                                <p:cTn id="30" presetID="35" presetClass="entr" presetSubtype="0"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2000"/>
                                        <p:tgtEl>
                                          <p:spTgt spid="5">
                                            <p:txEl>
                                              <p:pRg st="3" end="3"/>
                                            </p:txEl>
                                          </p:spTgt>
                                        </p:tgtEl>
                                      </p:cBhvr>
                                    </p:animEffect>
                                    <p:anim calcmode="lin" valueType="num">
                                      <p:cBhvr>
                                        <p:cTn id="33"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4"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5" dur="2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0" y="-76200"/>
            <a:ext cx="9067800" cy="14478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dirty="0" smtClean="0">
                <a:solidFill>
                  <a:srgbClr val="002060"/>
                </a:solidFill>
              </a:rPr>
              <a:t>درس اسباب نشأب علم النحو</a:t>
            </a:r>
            <a:endParaRPr lang="en-US" sz="5400" dirty="0">
              <a:solidFill>
                <a:srgbClr val="002060"/>
              </a:solidFill>
            </a:endParaRPr>
          </a:p>
        </p:txBody>
      </p:sp>
      <p:sp>
        <p:nvSpPr>
          <p:cNvPr id="5" name="TextBox 4"/>
          <p:cNvSpPr txBox="1"/>
          <p:nvPr/>
        </p:nvSpPr>
        <p:spPr>
          <a:xfrm>
            <a:off x="0" y="1905000"/>
            <a:ext cx="9067800" cy="4832092"/>
          </a:xfrm>
          <a:prstGeom prst="rect">
            <a:avLst/>
          </a:prstGeom>
          <a:noFill/>
        </p:spPr>
        <p:txBody>
          <a:bodyPr wrap="square" rtlCol="0">
            <a:spAutoFit/>
          </a:bodyPr>
          <a:lstStyle/>
          <a:p>
            <a:r>
              <a:rPr lang="ar-SA" sz="2800" dirty="0" smtClean="0"/>
              <a:t>ان القصة الأشهر  ان أبا الاسود الدؤلي مر  برجل يقرأ  القرأن فقال (ان الله برئ من المشركين ورسوله)كان الرجل يقرأ رسوله  مجرورة أي انها معطو فة علي المشركين  أي انه غير المعني فصار                                                               </a:t>
            </a:r>
          </a:p>
          <a:p>
            <a:r>
              <a:rPr lang="ar-SA" sz="2800" dirty="0" smtClean="0"/>
              <a:t>المعني ان الله برئ من المشركين  وبرئ من رسوله كذالك والحقيقة ان معني الأية  ان الله برئ من المشركين ورسوله كذالك برئ من المشركين لأ ن رسوله       مرفوعة لأنها معطوفة  علي كلمة  الجلالة            الله فكلمة الجلالة الله  منصوب لفظ      مرفرع محلالأنه  في الأصل مبتداءفذهب  أبو</a:t>
            </a:r>
          </a:p>
          <a:p>
            <a:r>
              <a:rPr lang="ar-SA" sz="2800" dirty="0" smtClean="0"/>
              <a:t>الاسود  الي   الصحابي علي بن ابي طالب   رضي  الله  عنه وشرح له وجهة نظره    </a:t>
            </a:r>
            <a:endParaRPr lang="en-US" sz="2800" dirty="0"/>
          </a:p>
        </p:txBody>
      </p:sp>
    </p:spTree>
    <p:extLst>
      <p:ext uri="{BB962C8B-B14F-4D97-AF65-F5344CB8AC3E}">
        <p14:creationId xmlns:p14="http://schemas.microsoft.com/office/powerpoint/2010/main" val="325325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anim calcmode="lin" valueType="num">
                                      <p:cBhvr>
                                        <p:cTn id="16"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5">
                                            <p:txEl>
                                              <p:pRg st="0" end="0"/>
                                            </p:txEl>
                                          </p:spTgt>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000"/>
                                        <p:tgtEl>
                                          <p:spTgt spid="5">
                                            <p:txEl>
                                              <p:pRg st="1" end="1"/>
                                            </p:txEl>
                                          </p:spTgt>
                                        </p:tgtEl>
                                      </p:cBhvr>
                                    </p:animEffect>
                                    <p:anim calcmode="lin" valueType="num">
                                      <p:cBhvr>
                                        <p:cTn id="22"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3"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2000" fill="hold"/>
                                        <p:tgtEl>
                                          <p:spTgt spid="5">
                                            <p:txEl>
                                              <p:pRg st="1" end="1"/>
                                            </p:txEl>
                                          </p:spTgt>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anim calcmode="lin" valueType="num">
                                      <p:cBhvr>
                                        <p:cTn id="28"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9"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3855" y="166255"/>
            <a:ext cx="9144000" cy="6705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rPr>
              <a:t>ان العربية في </a:t>
            </a:r>
            <a:r>
              <a:rPr lang="ar-SA" sz="3600" smtClean="0">
                <a:solidFill>
                  <a:schemeClr val="tx1"/>
                </a:solidFill>
              </a:rPr>
              <a:t>خطر فتناول </a:t>
            </a:r>
            <a:r>
              <a:rPr lang="ar-SA" sz="3600" dirty="0" smtClean="0">
                <a:solidFill>
                  <a:schemeClr val="tx1"/>
                </a:solidFill>
              </a:rPr>
              <a:t>الصحابي علي رقعة ورقية وكتب عليها بسم الله الرحمن </a:t>
            </a:r>
            <a:r>
              <a:rPr lang="en-US" sz="3600" dirty="0" smtClean="0">
                <a:solidFill>
                  <a:schemeClr val="tx1"/>
                </a:solidFill>
              </a:rPr>
              <a:t> </a:t>
            </a:r>
            <a:r>
              <a:rPr lang="ar-SA" sz="3600" dirty="0" smtClean="0">
                <a:solidFill>
                  <a:schemeClr val="tx1"/>
                </a:solidFill>
              </a:rPr>
              <a:t>  الرحيم  . الكلام  اسم وفعل وحرف الأسم ما أنبأ عن المسمي والفعل ماأنبأ عن حركة المسمي والحرف ماأنبأ عن ما هو ليس اسما ولافعلا  ثم قال لأبي الأسود انح هذا   النحو ومن قوله هذا  سمي هذا العلم النحو </a:t>
            </a:r>
            <a:endParaRPr lang="en-US" sz="3600" dirty="0">
              <a:solidFill>
                <a:schemeClr val="tx1"/>
              </a:solidFill>
            </a:endParaRPr>
          </a:p>
        </p:txBody>
      </p:sp>
    </p:spTree>
    <p:extLst>
      <p:ext uri="{BB962C8B-B14F-4D97-AF65-F5344CB8AC3E}">
        <p14:creationId xmlns:p14="http://schemas.microsoft.com/office/powerpoint/2010/main" val="36815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0"/>
            <a:ext cx="9144000" cy="1905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9600" dirty="0" smtClean="0">
                <a:solidFill>
                  <a:srgbClr val="FFC000"/>
                </a:solidFill>
              </a:rPr>
              <a:t>تقدير</a:t>
            </a:r>
            <a:endParaRPr lang="en-US" sz="9600" dirty="0">
              <a:solidFill>
                <a:srgbClr val="FFC000"/>
              </a:solidFill>
            </a:endParaRPr>
          </a:p>
        </p:txBody>
      </p:sp>
      <p:sp>
        <p:nvSpPr>
          <p:cNvPr id="5" name="Explosion 2 4"/>
          <p:cNvSpPr/>
          <p:nvPr/>
        </p:nvSpPr>
        <p:spPr>
          <a:xfrm>
            <a:off x="2928257" y="1406071"/>
            <a:ext cx="6553200" cy="1752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rPr>
              <a:t>عمل الزواجي</a:t>
            </a:r>
            <a:endParaRPr lang="en-US" sz="3600" dirty="0">
              <a:solidFill>
                <a:schemeClr val="tx1"/>
              </a:solidFill>
            </a:endParaRPr>
          </a:p>
        </p:txBody>
      </p:sp>
      <p:sp>
        <p:nvSpPr>
          <p:cNvPr id="7" name="Horizontal Scroll 6"/>
          <p:cNvSpPr/>
          <p:nvPr/>
        </p:nvSpPr>
        <p:spPr>
          <a:xfrm>
            <a:off x="0" y="6019800"/>
            <a:ext cx="9144000" cy="11856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solidFill>
                  <a:srgbClr val="002060"/>
                </a:solidFill>
              </a:rPr>
              <a:t>اشرعوا اسباب نشأة علم النحو  زوجيا</a:t>
            </a:r>
            <a:endParaRPr lang="en-US" sz="4400"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71800"/>
            <a:ext cx="9144000" cy="3200400"/>
          </a:xfrm>
          <a:prstGeom prst="rect">
            <a:avLst/>
          </a:prstGeom>
        </p:spPr>
      </p:pic>
    </p:spTree>
    <p:extLst>
      <p:ext uri="{BB962C8B-B14F-4D97-AF65-F5344CB8AC3E}">
        <p14:creationId xmlns:p14="http://schemas.microsoft.com/office/powerpoint/2010/main" val="373435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5">
                                            <p:txEl>
                                              <p:pRg st="0" end="0"/>
                                            </p:txEl>
                                          </p:spTgt>
                                        </p:tgtEl>
                                        <p:attrNameLst>
                                          <p:attrName>style.visibility</p:attrName>
                                        </p:attrNameLst>
                                      </p:cBhvr>
                                      <p:to>
                                        <p:strVal val="visible"/>
                                      </p:to>
                                    </p:set>
                                    <p:set>
                                      <p:cBhvr>
                                        <p:cTn id="15" dur="455" fill="hold">
                                          <p:stCondLst>
                                            <p:cond delay="0"/>
                                          </p:stCondLst>
                                        </p:cTn>
                                        <p:tgtEl>
                                          <p:spTgt spid="5">
                                            <p:txEl>
                                              <p:pRg st="0" end="0"/>
                                            </p:txEl>
                                          </p:spTgt>
                                        </p:tgtEl>
                                        <p:attrNameLst>
                                          <p:attrName>style.rotation</p:attrName>
                                        </p:attrNameLst>
                                      </p:cBhvr>
                                      <p:to>
                                        <p:strVal val="-45.0"/>
                                      </p:to>
                                    </p:set>
                                    <p:anim calcmode="lin" valueType="num">
                                      <p:cBhvr>
                                        <p:cTn id="16"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nodeType="clickEffect">
                                  <p:stCondLst>
                                    <p:cond delay="0"/>
                                  </p:stCondLst>
                                  <p:iterate type="lt">
                                    <p:tmPct val="10000"/>
                                  </p:iterate>
                                  <p:childTnLst>
                                    <p:set>
                                      <p:cBhvr>
                                        <p:cTn id="23" dur="1" fill="hold">
                                          <p:stCondLst>
                                            <p:cond delay="0"/>
                                          </p:stCondLst>
                                        </p:cTn>
                                        <p:tgtEl>
                                          <p:spTgt spid="7">
                                            <p:txEl>
                                              <p:pRg st="0" end="0"/>
                                            </p:txEl>
                                          </p:spTgt>
                                        </p:tgtEl>
                                        <p:attrNameLst>
                                          <p:attrName>style.visibility</p:attrName>
                                        </p:attrNameLst>
                                      </p:cBhvr>
                                      <p:to>
                                        <p:strVal val="visible"/>
                                      </p:to>
                                    </p:set>
                                    <p:anim by="(-#ppt_w*2)" calcmode="lin" valueType="num">
                                      <p:cBhvr rctx="PPT">
                                        <p:cTn id="24" dur="500" autoRev="1" fill="hold">
                                          <p:stCondLst>
                                            <p:cond delay="0"/>
                                          </p:stCondLst>
                                        </p:cTn>
                                        <p:tgtEl>
                                          <p:spTgt spid="7">
                                            <p:txEl>
                                              <p:pRg st="0" end="0"/>
                                            </p:txEl>
                                          </p:spTgt>
                                        </p:tgtEl>
                                        <p:attrNameLst>
                                          <p:attrName>ppt_w</p:attrName>
                                        </p:attrNameLst>
                                      </p:cBhvr>
                                    </p:anim>
                                    <p:anim by="(#ppt_w*0.50)" calcmode="lin" valueType="num">
                                      <p:cBhvr>
                                        <p:cTn id="25" dur="500" decel="50000" autoRev="1" fill="hold">
                                          <p:stCondLst>
                                            <p:cond delay="0"/>
                                          </p:stCondLst>
                                        </p:cTn>
                                        <p:tgtEl>
                                          <p:spTgt spid="7">
                                            <p:txEl>
                                              <p:pRg st="0" end="0"/>
                                            </p:txEl>
                                          </p:spTgt>
                                        </p:tgtEl>
                                        <p:attrNameLst>
                                          <p:attrName>ppt_x</p:attrName>
                                        </p:attrNameLst>
                                      </p:cBhvr>
                                    </p:anim>
                                    <p:anim from="(-#ppt_h/2)" to="(#ppt_y)" calcmode="lin" valueType="num">
                                      <p:cBhvr>
                                        <p:cTn id="26" dur="1000" fill="hold">
                                          <p:stCondLst>
                                            <p:cond delay="0"/>
                                          </p:stCondLst>
                                        </p:cTn>
                                        <p:tgtEl>
                                          <p:spTgt spid="7">
                                            <p:txEl>
                                              <p:pRg st="0" end="0"/>
                                            </p:txEl>
                                          </p:spTgt>
                                        </p:tgtEl>
                                        <p:attrNameLst>
                                          <p:attrName>ppt_y</p:attrName>
                                        </p:attrNameLst>
                                      </p:cBhvr>
                                    </p:anim>
                                    <p:animRot by="21600000">
                                      <p:cBhvr>
                                        <p:cTn id="27" dur="1000" fill="hold">
                                          <p:stCondLst>
                                            <p:cond delay="0"/>
                                          </p:stCondLst>
                                        </p:cTn>
                                        <p:tgtEl>
                                          <p:spTgt spid="7">
                                            <p:txEl>
                                              <p:pRg st="0" end="0"/>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152400" y="0"/>
            <a:ext cx="9296400" cy="1676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002060"/>
                </a:solidFill>
              </a:rPr>
              <a:t>الواجب المنزلي</a:t>
            </a:r>
            <a:endParaRPr lang="en-US" sz="4000"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400"/>
            <a:ext cx="9144000" cy="4267200"/>
          </a:xfrm>
          <a:prstGeom prst="rect">
            <a:avLst/>
          </a:prstGeom>
        </p:spPr>
      </p:pic>
      <p:sp>
        <p:nvSpPr>
          <p:cNvPr id="6" name="Wave 5"/>
          <p:cNvSpPr/>
          <p:nvPr/>
        </p:nvSpPr>
        <p:spPr>
          <a:xfrm>
            <a:off x="0" y="5791200"/>
            <a:ext cx="9144000" cy="1066800"/>
          </a:xfrm>
          <a:prstGeom prst="wave">
            <a:avLst>
              <a:gd name="adj1" fmla="val 12500"/>
              <a:gd name="adj2" fmla="val 1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chemeClr val="tx1"/>
                </a:solidFill>
              </a:rPr>
              <a:t>احفظوا  أسباب نشأة علم النحو جيدا</a:t>
            </a:r>
            <a:endParaRPr lang="en-US" sz="4800" dirty="0">
              <a:solidFill>
                <a:schemeClr val="tx1"/>
              </a:solidFill>
            </a:endParaRPr>
          </a:p>
        </p:txBody>
      </p:sp>
    </p:spTree>
    <p:extLst>
      <p:ext uri="{BB962C8B-B14F-4D97-AF65-F5344CB8AC3E}">
        <p14:creationId xmlns:p14="http://schemas.microsoft.com/office/powerpoint/2010/main" val="375922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222</TotalTime>
  <Words>260</Words>
  <Application>Microsoft Office PowerPoint</Application>
  <PresentationFormat>On-screen Show (4:3)</PresentationFormat>
  <Paragraphs>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Book Antiqua</vt:lpstr>
      <vt:lpstr>Times New Roman</vt:lpstr>
      <vt:lpstr>Wingdings</vt:lpstr>
      <vt:lpstr>Hardcover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Md Abdul Wahed</cp:lastModifiedBy>
  <cp:revision>28</cp:revision>
  <dcterms:created xsi:type="dcterms:W3CDTF">2018-03-06T13:43:41Z</dcterms:created>
  <dcterms:modified xsi:type="dcterms:W3CDTF">2019-10-22T14:18:32Z</dcterms:modified>
</cp:coreProperties>
</file>