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9" r:id="rId3"/>
    <p:sldId id="258" r:id="rId4"/>
    <p:sldId id="259" r:id="rId5"/>
    <p:sldId id="261" r:id="rId6"/>
    <p:sldId id="265" r:id="rId7"/>
    <p:sldId id="266" r:id="rId8"/>
    <p:sldId id="267" r:id="rId9"/>
    <p:sldId id="263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CD2-D7E4-400E-94D0-513328568841}" type="datetimeFigureOut">
              <a:rPr lang="en-US" smtClean="0"/>
              <a:pPr/>
              <a:t>11/17/2019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C03E-938B-4CF6-80F1-B93ED68B2A6D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CD2-D7E4-400E-94D0-513328568841}" type="datetimeFigureOut">
              <a:rPr lang="en-US" smtClean="0"/>
              <a:pPr/>
              <a:t>11/17/2019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C03E-938B-4CF6-80F1-B93ED68B2A6D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CD2-D7E4-400E-94D0-513328568841}" type="datetimeFigureOut">
              <a:rPr lang="en-US" smtClean="0"/>
              <a:pPr/>
              <a:t>11/17/2019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C03E-938B-4CF6-80F1-B93ED68B2A6D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CD2-D7E4-400E-94D0-513328568841}" type="datetimeFigureOut">
              <a:rPr lang="en-US" smtClean="0"/>
              <a:pPr/>
              <a:t>11/17/2019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C03E-938B-4CF6-80F1-B93ED68B2A6D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CD2-D7E4-400E-94D0-513328568841}" type="datetimeFigureOut">
              <a:rPr lang="en-US" smtClean="0"/>
              <a:pPr/>
              <a:t>11/17/2019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C03E-938B-4CF6-80F1-B93ED68B2A6D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CD2-D7E4-400E-94D0-513328568841}" type="datetimeFigureOut">
              <a:rPr lang="en-US" smtClean="0"/>
              <a:pPr/>
              <a:t>11/17/2019</a:t>
            </a:fld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C03E-938B-4CF6-80F1-B93ED68B2A6D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CD2-D7E4-400E-94D0-513328568841}" type="datetimeFigureOut">
              <a:rPr lang="en-US" smtClean="0"/>
              <a:pPr/>
              <a:t>11/17/2019</a:t>
            </a:fld>
            <a:endParaRPr lang="bn-B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C03E-938B-4CF6-80F1-B93ED68B2A6D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CD2-D7E4-400E-94D0-513328568841}" type="datetimeFigureOut">
              <a:rPr lang="en-US" smtClean="0"/>
              <a:pPr/>
              <a:t>11/17/2019</a:t>
            </a:fld>
            <a:endParaRPr lang="bn-B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C03E-938B-4CF6-80F1-B93ED68B2A6D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CD2-D7E4-400E-94D0-513328568841}" type="datetimeFigureOut">
              <a:rPr lang="en-US" smtClean="0"/>
              <a:pPr/>
              <a:t>11/17/2019</a:t>
            </a:fld>
            <a:endParaRPr lang="bn-B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C03E-938B-4CF6-80F1-B93ED68B2A6D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CD2-D7E4-400E-94D0-513328568841}" type="datetimeFigureOut">
              <a:rPr lang="en-US" smtClean="0"/>
              <a:pPr/>
              <a:t>11/17/2019</a:t>
            </a:fld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C03E-938B-4CF6-80F1-B93ED68B2A6D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n-B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B1CD2-D7E4-400E-94D0-513328568841}" type="datetimeFigureOut">
              <a:rPr lang="en-US" smtClean="0"/>
              <a:pPr/>
              <a:t>11/17/2019</a:t>
            </a:fld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C03E-938B-4CF6-80F1-B93ED68B2A6D}" type="slidenum">
              <a:rPr lang="bn-BD" smtClean="0"/>
              <a:pPr/>
              <a:t>‹#›</a:t>
            </a:fld>
            <a:endParaRPr lang="bn-B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n-B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B1CD2-D7E4-400E-94D0-513328568841}" type="datetimeFigureOut">
              <a:rPr lang="en-US" smtClean="0"/>
              <a:pPr/>
              <a:t>11/17/2019</a:t>
            </a:fld>
            <a:endParaRPr lang="bn-B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n-B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C03E-938B-4CF6-80F1-B93ED68B2A6D}" type="slidenum">
              <a:rPr lang="bn-BD" smtClean="0"/>
              <a:pPr/>
              <a:t>‹#›</a:t>
            </a:fld>
            <a:endParaRPr lang="bn-B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nk-roses_1024x768_157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080147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বিষয়ঃ হিসাব বিজ্ঞান</a:t>
            </a:r>
          </a:p>
          <a:p>
            <a:pPr algn="ctr"/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শ্রেণিঃ নবম</a:t>
            </a:r>
            <a:endParaRPr lang="bn-BD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04800"/>
            <a:ext cx="7010400" cy="11519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bn-BD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সবাইকে স্বাগতম</a:t>
            </a:r>
            <a:endParaRPr lang="bn-BD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04800"/>
            <a:ext cx="91440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bn-BD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বাড়ীর কাজ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6670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দু’তরফা দাখিলা পদ্ধতির বৈশিষ্ট্য লিখ ।</a:t>
            </a:r>
            <a:endParaRPr lang="bn-BD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umanasos201202201329761978_252.jpg"/>
          <p:cNvPicPr>
            <a:picLocks noChangeAspect="1"/>
          </p:cNvPicPr>
          <p:nvPr/>
        </p:nvPicPr>
        <p:blipFill>
          <a:blip r:embed="rId2"/>
          <a:srcRect r="-1732" b="5195"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7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0265A.jpg"/>
          <p:cNvPicPr>
            <a:picLocks noChangeAspect="1"/>
          </p:cNvPicPr>
          <p:nvPr/>
        </p:nvPicPr>
        <p:blipFill>
          <a:blip r:embed="rId2"/>
          <a:srcRect t="10000" r="3332" b="-2500"/>
          <a:stretch>
            <a:fillRect/>
          </a:stretch>
        </p:blipFill>
        <p:spPr>
          <a:xfrm>
            <a:off x="0" y="0"/>
            <a:ext cx="2057400" cy="2624958"/>
          </a:xfrm>
          <a:prstGeom prst="ellipse">
            <a:avLst/>
          </a:prstGeom>
        </p:spPr>
      </p:pic>
      <p:pic>
        <p:nvPicPr>
          <p:cNvPr id="3" name="Picture 2" descr="IMG0268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0"/>
            <a:ext cx="1943100" cy="2590800"/>
          </a:xfrm>
          <a:prstGeom prst="ellipse">
            <a:avLst/>
          </a:prstGeom>
        </p:spPr>
      </p:pic>
      <p:pic>
        <p:nvPicPr>
          <p:cNvPr id="4" name="Picture 3" descr="IMG0266A.jpg"/>
          <p:cNvPicPr>
            <a:picLocks noChangeAspect="1"/>
          </p:cNvPicPr>
          <p:nvPr/>
        </p:nvPicPr>
        <p:blipFill>
          <a:blip r:embed="rId4"/>
          <a:srcRect l="17500"/>
          <a:stretch>
            <a:fillRect/>
          </a:stretch>
        </p:blipFill>
        <p:spPr>
          <a:xfrm>
            <a:off x="4495800" y="0"/>
            <a:ext cx="2263140" cy="2743200"/>
          </a:xfrm>
          <a:prstGeom prst="ellipse">
            <a:avLst/>
          </a:prstGeom>
        </p:spPr>
      </p:pic>
      <p:pic>
        <p:nvPicPr>
          <p:cNvPr id="5" name="Picture 4" descr="IMG0267A.jpg"/>
          <p:cNvPicPr>
            <a:picLocks noChangeAspect="1"/>
          </p:cNvPicPr>
          <p:nvPr/>
        </p:nvPicPr>
        <p:blipFill>
          <a:blip r:embed="rId5"/>
          <a:srcRect l="15000" r="17500" b="10000"/>
          <a:stretch>
            <a:fillRect/>
          </a:stretch>
        </p:blipFill>
        <p:spPr>
          <a:xfrm>
            <a:off x="7086600" y="0"/>
            <a:ext cx="2057400" cy="2667000"/>
          </a:xfrm>
          <a:prstGeom prst="ellipse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1981200" y="1143000"/>
            <a:ext cx="457200" cy="5334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9" name="Right Arrow 8"/>
          <p:cNvSpPr/>
          <p:nvPr/>
        </p:nvSpPr>
        <p:spPr>
          <a:xfrm>
            <a:off x="4191000" y="1219200"/>
            <a:ext cx="381000" cy="4572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10" name="Right Arrow 9"/>
          <p:cNvSpPr/>
          <p:nvPr/>
        </p:nvSpPr>
        <p:spPr>
          <a:xfrm>
            <a:off x="6705600" y="1066800"/>
            <a:ext cx="457200" cy="5334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11" name="Curved Right Arrow 10"/>
          <p:cNvSpPr/>
          <p:nvPr/>
        </p:nvSpPr>
        <p:spPr>
          <a:xfrm>
            <a:off x="4114800" y="1447800"/>
            <a:ext cx="762000" cy="2209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6248400" y="2057400"/>
            <a:ext cx="838200" cy="1295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>
              <a:solidFill>
                <a:schemeClr val="tx1"/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4419600" y="3048000"/>
            <a:ext cx="2667000" cy="137160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দুটি পক্ষ</a:t>
            </a:r>
            <a:endParaRPr lang="bn-BD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Curved Left Arrow 13"/>
          <p:cNvSpPr/>
          <p:nvPr/>
        </p:nvSpPr>
        <p:spPr>
          <a:xfrm>
            <a:off x="7924800" y="1752600"/>
            <a:ext cx="1219200" cy="4419600"/>
          </a:xfrm>
          <a:prstGeom prst="curvedLeftArrow">
            <a:avLst>
              <a:gd name="adj1" fmla="val 25000"/>
              <a:gd name="adj2" fmla="val 50000"/>
              <a:gd name="adj3" fmla="val 2752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>
            <a:off x="3810000" y="1905000"/>
            <a:ext cx="1219200" cy="4038600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>
              <a:solidFill>
                <a:schemeClr val="tx1"/>
              </a:solidFill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4800600" y="4419600"/>
            <a:ext cx="3429000" cy="213360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সুবিধা গ্রহণ ও প্রদান ও অর্থের অংকে পরিমাপযোগ্য</a:t>
            </a:r>
            <a:endParaRPr lang="bn-BD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2590800" y="3581400"/>
            <a:ext cx="2133600" cy="5334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0" name="Left Arrow 19"/>
          <p:cNvSpPr/>
          <p:nvPr/>
        </p:nvSpPr>
        <p:spPr>
          <a:xfrm>
            <a:off x="2819400" y="5791200"/>
            <a:ext cx="2438400" cy="533400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1" name="Cloud Callout 20"/>
          <p:cNvSpPr/>
          <p:nvPr/>
        </p:nvSpPr>
        <p:spPr>
          <a:xfrm>
            <a:off x="0" y="3962400"/>
            <a:ext cx="3657600" cy="2362200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দু’তরফা দাখিলা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bn-BD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bn-BD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bn-BD" sz="36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শিক্ষার্থীরা---------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bn-BD" sz="36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দু’তরফা দাখিলা পদ্ধতি কী তা বলতে পারবে।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bn-BD" sz="36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দু’তরফা দাখিলা পদ্ধতির বৈশিষ্ট্যগুলো উল্লেখ করতে পারবে।</a:t>
            </a:r>
          </a:p>
          <a:p>
            <a:pPr>
              <a:buFont typeface="Wingdings" pitchFamily="2" charset="2"/>
              <a:buChar char="v"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nds_give_take.jpg"/>
          <p:cNvPicPr>
            <a:picLocks noChangeAspect="1"/>
          </p:cNvPicPr>
          <p:nvPr/>
        </p:nvPicPr>
        <p:blipFill>
          <a:blip r:embed="rId2"/>
          <a:srcRect l="9524" r="11905" b="6452"/>
          <a:stretch>
            <a:fillRect/>
          </a:stretch>
        </p:blipFill>
        <p:spPr>
          <a:xfrm>
            <a:off x="1323833" y="342900"/>
            <a:ext cx="2037693" cy="1790700"/>
          </a:xfrm>
          <a:prstGeom prst="ellipse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1066800"/>
            <a:ext cx="1333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bn-BD" sz="5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1039504"/>
            <a:ext cx="1561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bn-BD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6875628" y="2841311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দাতা</a:t>
            </a:r>
            <a:endParaRPr lang="bn-BD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38800" y="28194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গ্রহীতা</a:t>
            </a:r>
            <a:endParaRPr lang="bn-BD" sz="48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 descr="bajar2-pa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457200"/>
            <a:ext cx="3886200" cy="2356757"/>
          </a:xfrm>
          <a:prstGeom prst="rect">
            <a:avLst/>
          </a:prstGeom>
        </p:spPr>
      </p:pic>
      <p:sp>
        <p:nvSpPr>
          <p:cNvPr id="23" name="Curved Left Arrow 22"/>
          <p:cNvSpPr/>
          <p:nvPr/>
        </p:nvSpPr>
        <p:spPr>
          <a:xfrm>
            <a:off x="7924800" y="1600200"/>
            <a:ext cx="1219200" cy="1905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>
              <a:solidFill>
                <a:schemeClr val="tx1"/>
              </a:solidFill>
            </a:endParaRPr>
          </a:p>
        </p:txBody>
      </p:sp>
      <p:sp>
        <p:nvSpPr>
          <p:cNvPr id="24" name="Curved Right Arrow 23"/>
          <p:cNvSpPr/>
          <p:nvPr/>
        </p:nvSpPr>
        <p:spPr>
          <a:xfrm>
            <a:off x="4419600" y="1524000"/>
            <a:ext cx="1295400" cy="2057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>
              <a:solidFill>
                <a:schemeClr val="tx1"/>
              </a:solidFill>
            </a:endParaRPr>
          </a:p>
        </p:txBody>
      </p:sp>
      <p:sp>
        <p:nvSpPr>
          <p:cNvPr id="39" name="Equal 38"/>
          <p:cNvSpPr/>
          <p:nvPr/>
        </p:nvSpPr>
        <p:spPr>
          <a:xfrm>
            <a:off x="1905000" y="2933700"/>
            <a:ext cx="609600" cy="685800"/>
          </a:xfrm>
          <a:prstGeom prst="mathEqual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>
              <a:solidFill>
                <a:schemeClr val="tx1"/>
              </a:solidFill>
            </a:endParaRPr>
          </a:p>
        </p:txBody>
      </p:sp>
      <p:sp>
        <p:nvSpPr>
          <p:cNvPr id="40" name="Equal 39"/>
          <p:cNvSpPr/>
          <p:nvPr/>
        </p:nvSpPr>
        <p:spPr>
          <a:xfrm>
            <a:off x="1905000" y="4865914"/>
            <a:ext cx="609600" cy="685800"/>
          </a:xfrm>
          <a:prstGeom prst="mathEqual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>
              <a:solidFill>
                <a:schemeClr val="tx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648200" y="4419600"/>
            <a:ext cx="4038600" cy="1981200"/>
            <a:chOff x="4648200" y="4419600"/>
            <a:chExt cx="4038600" cy="1981200"/>
          </a:xfrm>
        </p:grpSpPr>
        <p:pic>
          <p:nvPicPr>
            <p:cNvPr id="30" name="Picture 29" descr="1158609341a59E2W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48200" y="4419600"/>
              <a:ext cx="1719070" cy="1981200"/>
            </a:xfrm>
            <a:prstGeom prst="rect">
              <a:avLst/>
            </a:prstGeom>
          </p:spPr>
        </p:pic>
        <p:grpSp>
          <p:nvGrpSpPr>
            <p:cNvPr id="32" name="Group 16"/>
            <p:cNvGrpSpPr/>
            <p:nvPr/>
          </p:nvGrpSpPr>
          <p:grpSpPr>
            <a:xfrm>
              <a:off x="6744182" y="4419600"/>
              <a:ext cx="1942618" cy="1981200"/>
              <a:chOff x="6248400" y="304800"/>
              <a:chExt cx="2895600" cy="2362200"/>
            </a:xfrm>
          </p:grpSpPr>
          <p:grpSp>
            <p:nvGrpSpPr>
              <p:cNvPr id="33" name="Group 8"/>
              <p:cNvGrpSpPr/>
              <p:nvPr/>
            </p:nvGrpSpPr>
            <p:grpSpPr>
              <a:xfrm>
                <a:off x="6248400" y="304800"/>
                <a:ext cx="2895600" cy="2362200"/>
                <a:chOff x="3810000" y="3200400"/>
                <a:chExt cx="2893017" cy="2667000"/>
              </a:xfrm>
            </p:grpSpPr>
            <p:pic>
              <p:nvPicPr>
                <p:cNvPr id="35" name="Picture 6" descr="1158609341a59E2W.jpg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810000" y="3200400"/>
                  <a:ext cx="2893017" cy="2667000"/>
                </a:xfrm>
                <a:prstGeom prst="rect">
                  <a:avLst/>
                </a:prstGeom>
              </p:spPr>
            </p:pic>
            <p:sp>
              <p:nvSpPr>
                <p:cNvPr id="36" name="Oval 35"/>
                <p:cNvSpPr/>
                <p:nvPr/>
              </p:nvSpPr>
              <p:spPr>
                <a:xfrm>
                  <a:off x="4419600" y="4724400"/>
                  <a:ext cx="1981200" cy="6858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bn-BD"/>
                </a:p>
              </p:txBody>
            </p:sp>
          </p:grpSp>
          <p:pic>
            <p:nvPicPr>
              <p:cNvPr id="34" name="Picture 33" descr="soccer-ball1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239000" y="1066800"/>
                <a:ext cx="1357313" cy="1143000"/>
              </a:xfrm>
              <a:prstGeom prst="ellipse">
                <a:avLst/>
              </a:prstGeom>
            </p:spPr>
          </p:pic>
        </p:grpSp>
        <p:sp>
          <p:nvSpPr>
            <p:cNvPr id="41" name="Equal 40"/>
            <p:cNvSpPr/>
            <p:nvPr/>
          </p:nvSpPr>
          <p:spPr>
            <a:xfrm>
              <a:off x="6248400" y="5181600"/>
              <a:ext cx="609600" cy="685800"/>
            </a:xfrm>
            <a:prstGeom prst="mathEqual">
              <a:avLst/>
            </a:prstGeom>
            <a:solidFill>
              <a:schemeClr val="accent4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5875 0.1506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00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7625 0.2284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02917 0.3548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" y="1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20833 0.54375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2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3333E-6 L 0.52917 0.3548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00" y="1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49167 0.3881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00" y="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2" grpId="0"/>
      <p:bldP spid="12" grpId="1"/>
      <p:bldP spid="12" grpId="2"/>
      <p:bldP spid="25" grpId="0"/>
      <p:bldP spid="25" grpId="1"/>
      <p:bldP spid="26" grpId="0"/>
      <p:bldP spid="26" grpId="1"/>
      <p:bldP spid="23" grpId="0" animBg="1"/>
      <p:bldP spid="24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228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নগদ ১০০০ টাকায় আসবাবপত্র ক্রয় করা হল।</a:t>
            </a:r>
            <a:endParaRPr lang="bn-BD" sz="28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352800" y="980420"/>
            <a:ext cx="2667000" cy="924580"/>
            <a:chOff x="3429000" y="1132820"/>
            <a:chExt cx="2667000" cy="924580"/>
          </a:xfrm>
        </p:grpSpPr>
        <p:sp>
          <p:nvSpPr>
            <p:cNvPr id="11" name="Oval 10"/>
            <p:cNvSpPr/>
            <p:nvPr/>
          </p:nvSpPr>
          <p:spPr>
            <a:xfrm>
              <a:off x="3429000" y="1132820"/>
              <a:ext cx="2667000" cy="9245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1295400"/>
              <a:ext cx="2514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দুটি পক্ষ</a:t>
              </a:r>
              <a:endPara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 rot="10800000" flipV="1">
            <a:off x="3200400" y="1828800"/>
            <a:ext cx="609600" cy="304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05400" y="1828800"/>
            <a:ext cx="762000" cy="304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029200" y="2133600"/>
            <a:ext cx="3276600" cy="771386"/>
            <a:chOff x="1143000" y="1981200"/>
            <a:chExt cx="3355690" cy="925663"/>
          </a:xfrm>
        </p:grpSpPr>
        <p:sp>
          <p:nvSpPr>
            <p:cNvPr id="24" name="Oval 23"/>
            <p:cNvSpPr/>
            <p:nvPr/>
          </p:nvSpPr>
          <p:spPr>
            <a:xfrm>
              <a:off x="1143000" y="1981200"/>
              <a:ext cx="3355690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95399" y="2057400"/>
              <a:ext cx="2969173" cy="849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গ্রহণকারী</a:t>
              </a:r>
              <a:endPara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81001" y="1905000"/>
            <a:ext cx="3124200" cy="838200"/>
            <a:chOff x="4186109" y="2133600"/>
            <a:chExt cx="3205291" cy="914400"/>
          </a:xfrm>
        </p:grpSpPr>
        <p:sp>
          <p:nvSpPr>
            <p:cNvPr id="34" name="Oval 33"/>
            <p:cNvSpPr/>
            <p:nvPr/>
          </p:nvSpPr>
          <p:spPr>
            <a:xfrm>
              <a:off x="4264286" y="2133600"/>
              <a:ext cx="3127114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86109" y="2209800"/>
              <a:ext cx="3052891" cy="77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প্রদানকারী</a:t>
              </a:r>
              <a:endPara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42" name="Straight Arrow Connector 41"/>
          <p:cNvCxnSpPr/>
          <p:nvPr/>
        </p:nvCxnSpPr>
        <p:spPr>
          <a:xfrm rot="10800000" flipV="1">
            <a:off x="6019800" y="2971800"/>
            <a:ext cx="381000" cy="304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52" idx="0"/>
          </p:cNvCxnSpPr>
          <p:nvPr/>
        </p:nvCxnSpPr>
        <p:spPr>
          <a:xfrm>
            <a:off x="1905000" y="2667000"/>
            <a:ext cx="266700" cy="457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4572000" y="3200400"/>
            <a:ext cx="2133600" cy="784086"/>
            <a:chOff x="5029200" y="3429000"/>
            <a:chExt cx="2133600" cy="784086"/>
          </a:xfrm>
        </p:grpSpPr>
        <p:sp>
          <p:nvSpPr>
            <p:cNvPr id="25" name="Oval 24"/>
            <p:cNvSpPr/>
            <p:nvPr/>
          </p:nvSpPr>
          <p:spPr>
            <a:xfrm>
              <a:off x="5029200" y="3429000"/>
              <a:ext cx="2133600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410200" y="3505200"/>
              <a:ext cx="1752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গ্রহীতা</a:t>
              </a:r>
              <a:endPara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371600" y="3048000"/>
            <a:ext cx="1828800" cy="838200"/>
            <a:chOff x="1524000" y="3276600"/>
            <a:chExt cx="1828800" cy="838200"/>
          </a:xfrm>
        </p:grpSpPr>
        <p:sp>
          <p:nvSpPr>
            <p:cNvPr id="26" name="Oval 25"/>
            <p:cNvSpPr/>
            <p:nvPr/>
          </p:nvSpPr>
          <p:spPr>
            <a:xfrm>
              <a:off x="1676400" y="3276600"/>
              <a:ext cx="16764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524000" y="3352800"/>
              <a:ext cx="160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দাতা</a:t>
              </a:r>
              <a:endPara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58" name="Straight Arrow Connector 57"/>
          <p:cNvCxnSpPr/>
          <p:nvPr/>
        </p:nvCxnSpPr>
        <p:spPr>
          <a:xfrm>
            <a:off x="6324600" y="3886200"/>
            <a:ext cx="838200" cy="457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6" idx="4"/>
          </p:cNvCxnSpPr>
          <p:nvPr/>
        </p:nvCxnSpPr>
        <p:spPr>
          <a:xfrm rot="5400000">
            <a:off x="1676400" y="3657600"/>
            <a:ext cx="457200" cy="9144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019800" y="5562600"/>
            <a:ext cx="2057400" cy="707886"/>
            <a:chOff x="4724400" y="4648200"/>
            <a:chExt cx="2057400" cy="707886"/>
          </a:xfrm>
        </p:grpSpPr>
        <p:sp>
          <p:nvSpPr>
            <p:cNvPr id="23" name="Oval 22"/>
            <p:cNvSpPr/>
            <p:nvPr/>
          </p:nvSpPr>
          <p:spPr>
            <a:xfrm>
              <a:off x="4724400" y="4648200"/>
              <a:ext cx="2057400" cy="685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029200" y="4648200"/>
              <a:ext cx="1752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ডেবিট</a:t>
              </a:r>
              <a:endPara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62000" y="5486400"/>
            <a:ext cx="2209800" cy="784086"/>
            <a:chOff x="1524000" y="4572000"/>
            <a:chExt cx="2209800" cy="784086"/>
          </a:xfrm>
        </p:grpSpPr>
        <p:sp>
          <p:nvSpPr>
            <p:cNvPr id="55" name="Oval 54"/>
            <p:cNvSpPr/>
            <p:nvPr/>
          </p:nvSpPr>
          <p:spPr>
            <a:xfrm>
              <a:off x="1905000" y="4572000"/>
              <a:ext cx="1828800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524000" y="4648200"/>
              <a:ext cx="2057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28600" y="4343400"/>
            <a:ext cx="1905000" cy="784086"/>
            <a:chOff x="381000" y="5715000"/>
            <a:chExt cx="2209800" cy="784086"/>
          </a:xfrm>
        </p:grpSpPr>
        <p:sp>
          <p:nvSpPr>
            <p:cNvPr id="56" name="Oval 55"/>
            <p:cNvSpPr/>
            <p:nvPr/>
          </p:nvSpPr>
          <p:spPr>
            <a:xfrm flipV="1">
              <a:off x="381000" y="5715000"/>
              <a:ext cx="2209800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57784" y="5791200"/>
              <a:ext cx="15758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নগদ</a:t>
              </a:r>
              <a:endPara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429000" y="5410200"/>
            <a:ext cx="2057400" cy="762000"/>
            <a:chOff x="3429000" y="5638800"/>
            <a:chExt cx="2133600" cy="838200"/>
          </a:xfrm>
        </p:grpSpPr>
        <p:sp>
          <p:nvSpPr>
            <p:cNvPr id="21" name="Oval 20"/>
            <p:cNvSpPr/>
            <p:nvPr/>
          </p:nvSpPr>
          <p:spPr>
            <a:xfrm>
              <a:off x="3429000" y="5638800"/>
              <a:ext cx="2133600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429000" y="5638800"/>
              <a:ext cx="2133600" cy="778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১০০০/=</a:t>
              </a:r>
              <a:endPara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951220" y="4473714"/>
            <a:ext cx="3124200" cy="838200"/>
            <a:chOff x="5826760" y="5715000"/>
            <a:chExt cx="3540760" cy="838200"/>
          </a:xfrm>
        </p:grpSpPr>
        <p:sp>
          <p:nvSpPr>
            <p:cNvPr id="65" name="Oval 64"/>
            <p:cNvSpPr/>
            <p:nvPr/>
          </p:nvSpPr>
          <p:spPr>
            <a:xfrm>
              <a:off x="5826760" y="5715000"/>
              <a:ext cx="3445764" cy="838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826760" y="5791200"/>
              <a:ext cx="35407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আসবাবপত্র</a:t>
              </a:r>
              <a:endParaRPr lang="bn-BD" sz="40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87" name="Straight Arrow Connector 86"/>
          <p:cNvCxnSpPr>
            <a:stCxn id="55" idx="6"/>
          </p:cNvCxnSpPr>
          <p:nvPr/>
        </p:nvCxnSpPr>
        <p:spPr>
          <a:xfrm flipV="1">
            <a:off x="2971800" y="5792788"/>
            <a:ext cx="533400" cy="7461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23" idx="2"/>
          </p:cNvCxnSpPr>
          <p:nvPr/>
        </p:nvCxnSpPr>
        <p:spPr>
          <a:xfrm rot="10800000">
            <a:off x="5486400" y="5791200"/>
            <a:ext cx="533400" cy="1143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2971800" y="3757474"/>
            <a:ext cx="2590800" cy="1616233"/>
            <a:chOff x="2971800" y="4114800"/>
            <a:chExt cx="2590800" cy="1258907"/>
          </a:xfrm>
        </p:grpSpPr>
        <p:sp>
          <p:nvSpPr>
            <p:cNvPr id="63" name="Oval 62"/>
            <p:cNvSpPr/>
            <p:nvPr/>
          </p:nvSpPr>
          <p:spPr>
            <a:xfrm>
              <a:off x="2971800" y="4114800"/>
              <a:ext cx="2590800" cy="1066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n-BD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124200" y="4419600"/>
              <a:ext cx="2286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সম্পত্তিবাচক হিসাব</a:t>
              </a:r>
              <a:endParaRPr lang="bn-BD" sz="28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69" name="Straight Arrow Connector 68"/>
          <p:cNvCxnSpPr/>
          <p:nvPr/>
        </p:nvCxnSpPr>
        <p:spPr>
          <a:xfrm rot="5400000">
            <a:off x="7086600" y="5181600"/>
            <a:ext cx="533400" cy="381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55" idx="0"/>
          </p:cNvCxnSpPr>
          <p:nvPr/>
        </p:nvCxnSpPr>
        <p:spPr>
          <a:xfrm>
            <a:off x="1524000" y="5105400"/>
            <a:ext cx="533400" cy="381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5" idx="2"/>
            <a:endCxn id="63" idx="6"/>
          </p:cNvCxnSpPr>
          <p:nvPr/>
        </p:nvCxnSpPr>
        <p:spPr>
          <a:xfrm flipH="1" flipV="1">
            <a:off x="5562600" y="4442274"/>
            <a:ext cx="388620" cy="45054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56" idx="6"/>
            <a:endCxn id="63" idx="2"/>
          </p:cNvCxnSpPr>
          <p:nvPr/>
        </p:nvCxnSpPr>
        <p:spPr>
          <a:xfrm flipV="1">
            <a:off x="2133600" y="4442274"/>
            <a:ext cx="838200" cy="28212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10800000" flipV="1">
            <a:off x="2209800" y="4800600"/>
            <a:ext cx="838200" cy="762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334000" y="4953000"/>
            <a:ext cx="137160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971800" y="2362200"/>
            <a:ext cx="2209800" cy="1905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দু’তরফা দাখিলা পদ্ধতি</a:t>
            </a:r>
            <a:endParaRPr lang="bn-BD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90800" y="0"/>
            <a:ext cx="2362200" cy="1676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ডেবিট ও ক্রেডিট</a:t>
            </a:r>
            <a:endParaRPr lang="bn-BD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6200" y="2057400"/>
            <a:ext cx="2514600" cy="2209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গ্রহণকারী ও প্রদানকারী</a:t>
            </a:r>
            <a:endParaRPr lang="bn-BD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324600" y="3429000"/>
            <a:ext cx="2590800" cy="2057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দাতা ও গ্রহীতা</a:t>
            </a:r>
            <a:endPara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667000" y="4953000"/>
            <a:ext cx="2286000" cy="1905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দুটি পক্ষ</a:t>
            </a:r>
            <a:endParaRPr lang="bn-BD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3694906" y="2019300"/>
            <a:ext cx="534194" cy="79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619500" y="4610100"/>
            <a:ext cx="5334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486400" y="2514600"/>
            <a:ext cx="685800" cy="381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 flipH="1">
            <a:off x="5791200" y="762000"/>
            <a:ext cx="2590800" cy="1905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অর্থের অংকে পরিমাপ যোগ্য</a:t>
            </a:r>
            <a:endParaRPr lang="bn-BD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486400" y="3810000"/>
            <a:ext cx="685800" cy="304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10800000">
            <a:off x="2133600" y="3124200"/>
            <a:ext cx="6858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6" grpId="0" animBg="1"/>
      <p:bldP spid="17" grpId="0" animBg="1"/>
      <p:bldP spid="18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0" y="0"/>
            <a:ext cx="9144000" cy="17526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bn-BD" sz="48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নিচের লেনদেন গুলো ডেবিট পক্ষ ও ক্রেডিট পক্ষ বের কর।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জনাব হেলাল ১০,০০০ টাকা নিয়ে ব্যাবসায় আরম্ভ করেন।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তিনি ১০,০০০ টাকার পণ্য ক্রয় করেন।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তিনি ৫,০০০ টাকার পণ্য বিক্রয় করেন।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তিনি কারবারের জন্য ১৫০০ টাকার একটি ফ্যান কেনেন।</a:t>
            </a:r>
          </a:p>
          <a:p>
            <a:pPr algn="just">
              <a:lnSpc>
                <a:spcPct val="150000"/>
              </a:lnSpc>
            </a:pPr>
            <a:endParaRPr lang="bn-BD" sz="3200" b="1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5410200"/>
          </a:xfr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দু’তরফা দাখিলা পদ্ধতি কাকে বলে?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 দাতার ও গ্রহীতার হিসাব ব্যাখ্যা কর।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 দু’তরফা দাখিলা পদ্ধতির দুটি বৈশিষ্ট্য উল্লেখ কর।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447800"/>
            <a:ext cx="457200" cy="5410200"/>
          </a:xfrm>
          <a:prstGeom prst="rect">
            <a:avLst/>
          </a:prstGeom>
          <a:solidFill>
            <a:schemeClr val="accent3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192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NikoshBAN</vt:lpstr>
      <vt:lpstr>SutonnyMJ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শিখন ফল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>TTC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Com37</dc:creator>
  <cp:lastModifiedBy>SRDL ABUL KALAM</cp:lastModifiedBy>
  <cp:revision>510</cp:revision>
  <dcterms:created xsi:type="dcterms:W3CDTF">2012-09-17T03:05:23Z</dcterms:created>
  <dcterms:modified xsi:type="dcterms:W3CDTF">2019-11-17T04:38:42Z</dcterms:modified>
</cp:coreProperties>
</file>