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6" r:id="rId9"/>
    <p:sldId id="263" r:id="rId10"/>
    <p:sldId id="264" r:id="rId11"/>
    <p:sldId id="265" r:id="rId12"/>
    <p:sldId id="278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0B066FC-496B-4B1F-BC0F-A597F78E202E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76"/>
            <p14:sldId id="263"/>
            <p14:sldId id="264"/>
            <p14:sldId id="265"/>
            <p14:sldId id="278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660"/>
  </p:normalViewPr>
  <p:slideViewPr>
    <p:cSldViewPr snapToGrid="0">
      <p:cViewPr varScale="1">
        <p:scale>
          <a:sx n="80" d="100"/>
          <a:sy n="80" d="100"/>
        </p:scale>
        <p:origin x="36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96BABC-9C7D-4CBD-ACAC-8BB5410039E7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FD6DBB-07AF-4292-910A-2D881776A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3402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B50AEA-F97F-4790-BA70-4BDC2445A1E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742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FD6DBB-07AF-4292-910A-2D881776A9A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4455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FD6DBB-07AF-4292-910A-2D881776A9A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701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2D651-F7DC-4143-BC33-288005EF9E6C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015C5-9AE0-4A69-A4FE-4ED2E8D04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003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2D651-F7DC-4143-BC33-288005EF9E6C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015C5-9AE0-4A69-A4FE-4ED2E8D04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005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2D651-F7DC-4143-BC33-288005EF9E6C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015C5-9AE0-4A69-A4FE-4ED2E8D04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379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2D651-F7DC-4143-BC33-288005EF9E6C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015C5-9AE0-4A69-A4FE-4ED2E8D04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28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2D651-F7DC-4143-BC33-288005EF9E6C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015C5-9AE0-4A69-A4FE-4ED2E8D04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141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2D651-F7DC-4143-BC33-288005EF9E6C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015C5-9AE0-4A69-A4FE-4ED2E8D04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30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2D651-F7DC-4143-BC33-288005EF9E6C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015C5-9AE0-4A69-A4FE-4ED2E8D04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749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2D651-F7DC-4143-BC33-288005EF9E6C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015C5-9AE0-4A69-A4FE-4ED2E8D04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0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2D651-F7DC-4143-BC33-288005EF9E6C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015C5-9AE0-4A69-A4FE-4ED2E8D04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440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2D651-F7DC-4143-BC33-288005EF9E6C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015C5-9AE0-4A69-A4FE-4ED2E8D04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819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2D651-F7DC-4143-BC33-288005EF9E6C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015C5-9AE0-4A69-A4FE-4ED2E8D04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130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C2D651-F7DC-4143-BC33-288005EF9E6C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5015C5-9AE0-4A69-A4FE-4ED2E8D04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511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1.png"/><Relationship Id="rId7" Type="http://schemas.openxmlformats.org/officeDocument/2006/relationships/image" Target="../media/image2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g"/><Relationship Id="rId5" Type="http://schemas.openxmlformats.org/officeDocument/2006/relationships/image" Target="../media/image22.jpeg"/><Relationship Id="rId4" Type="http://schemas.microsoft.com/office/2007/relationships/hdphoto" Target="../media/hdphoto1.wdp"/><Relationship Id="rId9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7.jpg"/><Relationship Id="rId7" Type="http://schemas.openxmlformats.org/officeDocument/2006/relationships/image" Target="../media/image11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480" y="123387"/>
            <a:ext cx="11443506" cy="619054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 flipH="1">
            <a:off x="1185142" y="451723"/>
            <a:ext cx="10714418" cy="31161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reezing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bn-BD" sz="9600" b="1" spc="50" dirty="0">
                <a:ln w="0"/>
                <a:solidFill>
                  <a:srgbClr val="00B0F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সবাইকে শুভেচ্ছা</a:t>
            </a:r>
            <a:endParaRPr lang="en-US" sz="9600" b="1" dirty="0">
              <a:solidFill>
                <a:srgbClr val="00B0F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  <a:reflection blurRad="6350" stA="50000" endA="300" endPos="50000" dist="29997" dir="5400000" sy="-100000" algn="bl" rotWithShape="0"/>
              </a:effectLst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9866" y="-24239"/>
            <a:ext cx="12182134" cy="6896563"/>
            <a:chOff x="1218" y="-38563"/>
            <a:chExt cx="12182134" cy="6896563"/>
          </a:xfrm>
        </p:grpSpPr>
        <p:sp>
          <p:nvSpPr>
            <p:cNvPr id="3" name="Frame 2"/>
            <p:cNvSpPr/>
            <p:nvPr/>
          </p:nvSpPr>
          <p:spPr>
            <a:xfrm>
              <a:off x="1218" y="-38563"/>
              <a:ext cx="12182134" cy="6896563"/>
            </a:xfrm>
            <a:prstGeom prst="frame">
              <a:avLst>
                <a:gd name="adj1" fmla="val 3712"/>
              </a:avLst>
            </a:prstGeom>
            <a:solidFill>
              <a:schemeClr val="accent3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387927" y="321095"/>
              <a:ext cx="11416146" cy="6190541"/>
            </a:xfrm>
            <a:prstGeom prst="rect">
              <a:avLst/>
            </a:prstGeom>
            <a:noFill/>
            <a:ln w="57150">
              <a:solidFill>
                <a:schemeClr val="accent4">
                  <a:lumMod val="40000"/>
                  <a:lumOff val="60000"/>
                </a:schemeClr>
              </a:solidFill>
            </a:ln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Rectangle 7"/>
          <p:cNvSpPr/>
          <p:nvPr/>
        </p:nvSpPr>
        <p:spPr>
          <a:xfrm>
            <a:off x="0" y="-38564"/>
            <a:ext cx="12183351" cy="6896564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903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 p14:presetBounceEnd="40000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2000" fill="hold"/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2000" fill="hold"/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3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animClr clrSpc="hsl" dir="cw">
                                          <p:cBhvr override="childStyle">
                                            <p:cTn id="10" dur="2000" fill="hold"/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11" dur="2000" fill="hold"/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12" dur="2000" fill="hold"/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set>
                                          <p:cBhvr>
                                            <p:cTn id="13" dur="2000" fill="hold"/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3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animClr clrSpc="hsl" dir="cw">
                                          <p:cBhvr override="childStyle">
                                            <p:cTn id="10" dur="2000" fill="hold"/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11" dur="2000" fill="hold"/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12" dur="2000" fill="hold"/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10842353" s="0" l="0"/>
                                          </p:by>
                                        </p:animClr>
                                        <p:set>
                                          <p:cBhvr>
                                            <p:cTn id="13" dur="2000" fill="hold"/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87926" y="5096783"/>
            <a:ext cx="11416147" cy="1093693"/>
          </a:xfrm>
          <a:prstGeom prst="roundRect">
            <a:avLst/>
          </a:prstGeom>
          <a:solidFill>
            <a:schemeClr val="bg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সবুজ পাতার ভেতর ছোট ছোট নরম বলের মতো কদম ফুল।</a:t>
            </a:r>
            <a:endParaRPr lang="en-US" sz="3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218" y="-38563"/>
            <a:ext cx="12182134" cy="6896563"/>
            <a:chOff x="1218" y="-38563"/>
            <a:chExt cx="12182134" cy="6896563"/>
          </a:xfrm>
        </p:grpSpPr>
        <p:sp>
          <p:nvSpPr>
            <p:cNvPr id="3" name="Frame 2"/>
            <p:cNvSpPr/>
            <p:nvPr/>
          </p:nvSpPr>
          <p:spPr>
            <a:xfrm>
              <a:off x="1218" y="-38563"/>
              <a:ext cx="12182134" cy="6896563"/>
            </a:xfrm>
            <a:prstGeom prst="frame">
              <a:avLst>
                <a:gd name="adj1" fmla="val 3712"/>
              </a:avLst>
            </a:prstGeom>
            <a:solidFill>
              <a:schemeClr val="accent3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387927" y="321095"/>
              <a:ext cx="11416146" cy="6190541"/>
            </a:xfrm>
            <a:prstGeom prst="rect">
              <a:avLst/>
            </a:prstGeom>
            <a:noFill/>
            <a:ln w="57150">
              <a:solidFill>
                <a:schemeClr val="accent4">
                  <a:lumMod val="40000"/>
                  <a:lumOff val="60000"/>
                </a:schemeClr>
              </a:solidFill>
            </a:ln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8280" y="1069387"/>
            <a:ext cx="4343399" cy="273804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5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7039" y="1059415"/>
            <a:ext cx="4129535" cy="274801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5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9" name="Rounded Rectangle 8"/>
          <p:cNvSpPr/>
          <p:nvPr/>
        </p:nvSpPr>
        <p:spPr>
          <a:xfrm>
            <a:off x="387926" y="5099703"/>
            <a:ext cx="11416147" cy="1093693"/>
          </a:xfrm>
          <a:prstGeom prst="roundRect">
            <a:avLst/>
          </a:prstGeom>
          <a:solidFill>
            <a:schemeClr val="bg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কদম ফুল</a:t>
            </a:r>
            <a:r>
              <a:rPr lang="bn-BD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দেখতে </a:t>
            </a:r>
            <a:r>
              <a:rPr lang="en-US" sz="3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খুব</a:t>
            </a:r>
            <a:r>
              <a:rPr lang="en-US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সুন্দর</a:t>
            </a:r>
            <a:r>
              <a:rPr lang="bn-IN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-38564"/>
            <a:ext cx="12183351" cy="6896564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268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2" fill="hold" grpId="1" nodeType="clickEffect">
                                  <p:stCondLst>
                                    <p:cond delay="3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1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6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6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9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87928" y="5240868"/>
            <a:ext cx="11416146" cy="1093693"/>
          </a:xfrm>
          <a:prstGeom prst="roundRect">
            <a:avLst/>
          </a:prstGeom>
          <a:solidFill>
            <a:schemeClr val="bg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দোলনচাঁপার চারটি সাদা পাপড়ি প্রজাপতির মতো।</a:t>
            </a:r>
            <a:endParaRPr lang="en-US" sz="36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8550" y="969632"/>
            <a:ext cx="5370689" cy="346104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5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grpSp>
        <p:nvGrpSpPr>
          <p:cNvPr id="2" name="Group 1"/>
          <p:cNvGrpSpPr/>
          <p:nvPr/>
        </p:nvGrpSpPr>
        <p:grpSpPr>
          <a:xfrm>
            <a:off x="1218" y="-38563"/>
            <a:ext cx="12182134" cy="6896563"/>
            <a:chOff x="1218" y="-38563"/>
            <a:chExt cx="12182134" cy="6896563"/>
          </a:xfrm>
        </p:grpSpPr>
        <p:sp>
          <p:nvSpPr>
            <p:cNvPr id="3" name="Frame 2"/>
            <p:cNvSpPr/>
            <p:nvPr/>
          </p:nvSpPr>
          <p:spPr>
            <a:xfrm>
              <a:off x="1218" y="-38563"/>
              <a:ext cx="12182134" cy="6896563"/>
            </a:xfrm>
            <a:prstGeom prst="frame">
              <a:avLst>
                <a:gd name="adj1" fmla="val 3712"/>
              </a:avLst>
            </a:prstGeom>
            <a:solidFill>
              <a:schemeClr val="accent3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387927" y="321095"/>
              <a:ext cx="11416146" cy="6190541"/>
            </a:xfrm>
            <a:prstGeom prst="rect">
              <a:avLst/>
            </a:prstGeom>
            <a:noFill/>
            <a:ln w="57150">
              <a:solidFill>
                <a:schemeClr val="accent4">
                  <a:lumMod val="40000"/>
                  <a:lumOff val="60000"/>
                </a:schemeClr>
              </a:solidFill>
            </a:ln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-38564"/>
            <a:ext cx="12183351" cy="6896564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78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435668" y="5240868"/>
            <a:ext cx="11368406" cy="1093693"/>
          </a:xfrm>
          <a:prstGeom prst="roundRect">
            <a:avLst/>
          </a:prstGeom>
          <a:solidFill>
            <a:schemeClr val="bg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বিলে ঝিলে ফোটে </a:t>
            </a:r>
            <a:r>
              <a:rPr lang="en-US" sz="3200" b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শত</a:t>
            </a:r>
            <a:r>
              <a:rPr lang="en-US" sz="32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শত</a:t>
            </a:r>
            <a:r>
              <a:rPr lang="bn-IN" sz="32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শাপলা</a:t>
            </a:r>
            <a:r>
              <a:rPr lang="en-US" sz="32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b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সাদা</a:t>
            </a:r>
            <a:r>
              <a:rPr lang="en-US" sz="32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b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লাল</a:t>
            </a:r>
            <a:r>
              <a:rPr lang="en-US" sz="32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অন্য</a:t>
            </a:r>
            <a:r>
              <a:rPr lang="bn-BD" sz="3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রঙের</a:t>
            </a:r>
            <a:r>
              <a:rPr lang="en-US" sz="32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218" y="-38563"/>
            <a:ext cx="12182134" cy="6896563"/>
            <a:chOff x="1218" y="-38563"/>
            <a:chExt cx="12182134" cy="6896563"/>
          </a:xfrm>
        </p:grpSpPr>
        <p:sp>
          <p:nvSpPr>
            <p:cNvPr id="3" name="Frame 2"/>
            <p:cNvSpPr/>
            <p:nvPr/>
          </p:nvSpPr>
          <p:spPr>
            <a:xfrm>
              <a:off x="1218" y="-38563"/>
              <a:ext cx="12182134" cy="6896563"/>
            </a:xfrm>
            <a:prstGeom prst="frame">
              <a:avLst>
                <a:gd name="adj1" fmla="val 3712"/>
              </a:avLst>
            </a:prstGeom>
            <a:solidFill>
              <a:schemeClr val="accent3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387927" y="321095"/>
              <a:ext cx="11416146" cy="6190541"/>
            </a:xfrm>
            <a:prstGeom prst="rect">
              <a:avLst/>
            </a:prstGeom>
            <a:noFill/>
            <a:ln w="57150">
              <a:solidFill>
                <a:schemeClr val="accent4">
                  <a:lumMod val="40000"/>
                  <a:lumOff val="60000"/>
                </a:schemeClr>
              </a:solidFill>
            </a:ln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9" name="Picture 8" descr="The national flower of bd..JPG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5442" y="618829"/>
            <a:ext cx="3589277" cy="20337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0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5442" y="3077526"/>
            <a:ext cx="3624301" cy="2029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0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989" y="3080023"/>
            <a:ext cx="3740105" cy="2029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0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5620" y="597307"/>
            <a:ext cx="3581255" cy="201846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0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9815" y="1762756"/>
            <a:ext cx="4276856" cy="222386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0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13" name="Rounded Rectangle 12"/>
          <p:cNvSpPr/>
          <p:nvPr/>
        </p:nvSpPr>
        <p:spPr>
          <a:xfrm>
            <a:off x="435668" y="5259253"/>
            <a:ext cx="11416146" cy="1093693"/>
          </a:xfrm>
          <a:prstGeom prst="roundRect">
            <a:avLst/>
          </a:prstGeom>
          <a:solidFill>
            <a:schemeClr val="bg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সব ফুলই দেখতে খুব সুন্দর</a:t>
            </a:r>
            <a:r>
              <a:rPr lang="en-US" sz="32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-38564"/>
            <a:ext cx="12183351" cy="6896564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986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218" y="-38563"/>
            <a:ext cx="12182134" cy="6896563"/>
            <a:chOff x="1218" y="-38563"/>
            <a:chExt cx="12182134" cy="6896563"/>
          </a:xfrm>
        </p:grpSpPr>
        <p:sp>
          <p:nvSpPr>
            <p:cNvPr id="3" name="Frame 2"/>
            <p:cNvSpPr/>
            <p:nvPr/>
          </p:nvSpPr>
          <p:spPr>
            <a:xfrm>
              <a:off x="1218" y="-38563"/>
              <a:ext cx="12182134" cy="6896563"/>
            </a:xfrm>
            <a:prstGeom prst="frame">
              <a:avLst>
                <a:gd name="adj1" fmla="val 3712"/>
              </a:avLst>
            </a:prstGeom>
            <a:solidFill>
              <a:schemeClr val="accent3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387927" y="321095"/>
              <a:ext cx="11416146" cy="6190541"/>
            </a:xfrm>
            <a:prstGeom prst="rect">
              <a:avLst/>
            </a:prstGeom>
            <a:noFill/>
            <a:ln w="57150">
              <a:solidFill>
                <a:schemeClr val="accent4">
                  <a:lumMod val="40000"/>
                  <a:lumOff val="60000"/>
                </a:schemeClr>
              </a:solidFill>
            </a:ln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Vertical Scroll 4"/>
          <p:cNvSpPr/>
          <p:nvPr/>
        </p:nvSpPr>
        <p:spPr>
          <a:xfrm>
            <a:off x="3676034" y="885298"/>
            <a:ext cx="4693920" cy="3627120"/>
          </a:xfrm>
          <a:prstGeom prst="verticalScroll">
            <a:avLst/>
          </a:prstGeom>
          <a:solidFill>
            <a:schemeClr val="bg2"/>
          </a:solidFill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শিক্ষকের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সরব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IN" sz="4000" dirty="0" smtClean="0">
                <a:solidFill>
                  <a:schemeClr val="tx1"/>
                </a:solidFill>
              </a:rPr>
              <a:t> 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-38564"/>
            <a:ext cx="12183351" cy="6896564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297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 flipH="1">
            <a:off x="531164" y="4318218"/>
            <a:ext cx="2253594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সূ</a:t>
            </a:r>
            <a:r>
              <a:rPr lang="bn-BD" sz="36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র্য</a:t>
            </a:r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মুখী</a:t>
            </a:r>
            <a:endParaRPr lang="en-US" sz="3600" dirty="0"/>
          </a:p>
        </p:txBody>
      </p:sp>
      <p:sp>
        <p:nvSpPr>
          <p:cNvPr id="7" name="TextBox 6"/>
          <p:cNvSpPr txBox="1"/>
          <p:nvPr/>
        </p:nvSpPr>
        <p:spPr>
          <a:xfrm flipH="1">
            <a:off x="531052" y="2802838"/>
            <a:ext cx="228141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</a:t>
            </a:r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জাপতি</a:t>
            </a:r>
            <a:r>
              <a:rPr lang="bn-IN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dirty="0"/>
          </a:p>
        </p:txBody>
      </p:sp>
      <p:grpSp>
        <p:nvGrpSpPr>
          <p:cNvPr id="22" name="Group 21"/>
          <p:cNvGrpSpPr/>
          <p:nvPr/>
        </p:nvGrpSpPr>
        <p:grpSpPr>
          <a:xfrm>
            <a:off x="3530117" y="2831941"/>
            <a:ext cx="681610" cy="646331"/>
            <a:chOff x="3934653" y="3577905"/>
            <a:chExt cx="678860" cy="646331"/>
          </a:xfrm>
        </p:grpSpPr>
        <p:sp>
          <p:nvSpPr>
            <p:cNvPr id="12" name="TextBox 11"/>
            <p:cNvSpPr txBox="1"/>
            <p:nvPr/>
          </p:nvSpPr>
          <p:spPr>
            <a:xfrm flipH="1">
              <a:off x="3934653" y="3577905"/>
              <a:ext cx="678860" cy="64633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6350"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square" rtlCol="0">
              <a:spAutoFit/>
            </a:bodyPr>
            <a:lstStyle/>
            <a:p>
              <a:pPr algn="ctr"/>
              <a:endParaRPr lang="en-US" sz="3600" dirty="0">
                <a:solidFill>
                  <a:srgbClr val="FF0000"/>
                </a:solidFill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191" t="49730" r="29739" b="30162"/>
            <a:stretch/>
          </p:blipFill>
          <p:spPr>
            <a:xfrm>
              <a:off x="3934653" y="3852835"/>
              <a:ext cx="468411" cy="249819"/>
            </a:xfrm>
            <a:prstGeom prst="rect">
              <a:avLst/>
            </a:prstGeom>
          </p:spPr>
        </p:pic>
      </p:grpSp>
      <p:grpSp>
        <p:nvGrpSpPr>
          <p:cNvPr id="2" name="Group 1"/>
          <p:cNvGrpSpPr/>
          <p:nvPr/>
        </p:nvGrpSpPr>
        <p:grpSpPr>
          <a:xfrm>
            <a:off x="-48126" y="-11891"/>
            <a:ext cx="12231478" cy="6896563"/>
            <a:chOff x="1218" y="-38563"/>
            <a:chExt cx="12182134" cy="6896563"/>
          </a:xfrm>
        </p:grpSpPr>
        <p:sp>
          <p:nvSpPr>
            <p:cNvPr id="3" name="Frame 2"/>
            <p:cNvSpPr/>
            <p:nvPr/>
          </p:nvSpPr>
          <p:spPr>
            <a:xfrm>
              <a:off x="1218" y="-38563"/>
              <a:ext cx="12182134" cy="6896563"/>
            </a:xfrm>
            <a:prstGeom prst="frame">
              <a:avLst>
                <a:gd name="adj1" fmla="val 3712"/>
              </a:avLst>
            </a:prstGeom>
            <a:solidFill>
              <a:schemeClr val="accent3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387927" y="321095"/>
              <a:ext cx="11416146" cy="6190541"/>
            </a:xfrm>
            <a:prstGeom prst="rect">
              <a:avLst/>
            </a:prstGeom>
            <a:noFill/>
            <a:ln w="57150">
              <a:solidFill>
                <a:schemeClr val="accent4">
                  <a:lumMod val="40000"/>
                  <a:lumOff val="60000"/>
                </a:schemeClr>
              </a:solidFill>
            </a:ln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TextBox 4"/>
          <p:cNvSpPr txBox="1"/>
          <p:nvPr/>
        </p:nvSpPr>
        <p:spPr>
          <a:xfrm flipH="1">
            <a:off x="1327278" y="4319407"/>
            <a:ext cx="68161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র্য</a:t>
            </a:r>
            <a:r>
              <a:rPr lang="bn-IN" sz="36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flipH="1">
            <a:off x="537506" y="2831941"/>
            <a:ext cx="68161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</a:t>
            </a:r>
            <a:r>
              <a:rPr lang="bn-IN" sz="36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302091" y="663394"/>
            <a:ext cx="7486718" cy="866212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b="1" dirty="0">
                <a:ln w="0"/>
                <a:solidFill>
                  <a:schemeClr val="accent1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যুক্তবর্ণ ভেঙে লিখি ও নতুন শব্দ বলি।</a:t>
            </a:r>
            <a:endParaRPr lang="en-US" sz="3600" b="1" dirty="0">
              <a:ln w="0"/>
              <a:solidFill>
                <a:schemeClr val="accent1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flipH="1">
            <a:off x="7890620" y="2821565"/>
            <a:ext cx="1599728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প্রশ্ন</a:t>
            </a:r>
            <a:endParaRPr lang="en-US" sz="3600" b="1" dirty="0"/>
          </a:p>
        </p:txBody>
      </p:sp>
      <p:sp>
        <p:nvSpPr>
          <p:cNvPr id="11" name="TextBox 10"/>
          <p:cNvSpPr txBox="1"/>
          <p:nvPr/>
        </p:nvSpPr>
        <p:spPr>
          <a:xfrm flipH="1">
            <a:off x="9996516" y="2831941"/>
            <a:ext cx="1599728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প্রমাণ</a:t>
            </a:r>
            <a:endParaRPr lang="en-US" sz="3600" b="1" dirty="0"/>
          </a:p>
        </p:txBody>
      </p:sp>
      <p:sp>
        <p:nvSpPr>
          <p:cNvPr id="14" name="TextBox 13"/>
          <p:cNvSpPr txBox="1"/>
          <p:nvPr/>
        </p:nvSpPr>
        <p:spPr>
          <a:xfrm flipH="1">
            <a:off x="7849059" y="4324823"/>
            <a:ext cx="1599728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তুর্য</a:t>
            </a:r>
            <a:endParaRPr lang="en-US" sz="3600" b="1" dirty="0"/>
          </a:p>
        </p:txBody>
      </p:sp>
      <p:sp>
        <p:nvSpPr>
          <p:cNvPr id="13" name="TextBox 12"/>
          <p:cNvSpPr txBox="1"/>
          <p:nvPr/>
        </p:nvSpPr>
        <p:spPr>
          <a:xfrm flipH="1">
            <a:off x="3440121" y="2797845"/>
            <a:ext cx="68161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>
                <a:solidFill>
                  <a:srgbClr val="FF0000"/>
                </a:solidFill>
                <a:latin typeface="NikoshBAN" panose="02000000000000000000" pitchFamily="2" charset="0"/>
              </a:rPr>
              <a:t>প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flipH="1">
            <a:off x="9996516" y="4324823"/>
            <a:ext cx="1599728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</a:t>
            </a:r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র্য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flipH="1">
            <a:off x="3433131" y="4384346"/>
            <a:ext cx="68161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>
                <a:solidFill>
                  <a:srgbClr val="FF0000"/>
                </a:solidFill>
                <a:latin typeface="NikoshBAN" panose="02000000000000000000" pitchFamily="2" charset="0"/>
              </a:rPr>
              <a:t>য</a:t>
            </a:r>
            <a:endParaRPr lang="en-US" sz="3600" dirty="0">
              <a:solidFill>
                <a:srgbClr val="FF0000"/>
              </a:solidFill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3440121" y="4303095"/>
            <a:ext cx="681610" cy="646331"/>
            <a:chOff x="3844657" y="4576992"/>
            <a:chExt cx="678860" cy="646331"/>
          </a:xfrm>
        </p:grpSpPr>
        <p:sp>
          <p:nvSpPr>
            <p:cNvPr id="17" name="TextBox 16"/>
            <p:cNvSpPr txBox="1"/>
            <p:nvPr/>
          </p:nvSpPr>
          <p:spPr>
            <a:xfrm flipH="1">
              <a:off x="3844657" y="4576992"/>
              <a:ext cx="678860" cy="64633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6350"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square" rtlCol="0">
              <a:spAutoFit/>
            </a:bodyPr>
            <a:lstStyle/>
            <a:p>
              <a:pPr algn="ctr"/>
              <a:endParaRPr lang="en-US" sz="3600" dirty="0">
                <a:solidFill>
                  <a:srgbClr val="FF0000"/>
                </a:solidFill>
              </a:endParaRPr>
            </a:p>
          </p:txBody>
        </p:sp>
        <p:sp>
          <p:nvSpPr>
            <p:cNvPr id="23" name="Trapezoid 22"/>
            <p:cNvSpPr/>
            <p:nvPr/>
          </p:nvSpPr>
          <p:spPr>
            <a:xfrm rot="3008658">
              <a:off x="4166707" y="4694301"/>
              <a:ext cx="60338" cy="233598"/>
            </a:xfrm>
            <a:prstGeom prst="trapezoid">
              <a:avLst>
                <a:gd name="adj" fmla="val 15367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/>
          <p:cNvSpPr/>
          <p:nvPr/>
        </p:nvSpPr>
        <p:spPr>
          <a:xfrm>
            <a:off x="6426933" y="2858635"/>
            <a:ext cx="1193669" cy="5247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b="1" dirty="0" smtClean="0">
                <a:solidFill>
                  <a:schemeClr val="tx1"/>
                </a:solidFill>
              </a:rPr>
              <a:t>( র-ফলা )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-48126" y="-51647"/>
            <a:ext cx="12231477" cy="6896563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83314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49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1.11022E-16 L 0.23802 -0.005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53" y="-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2.59259E-6 L 0.14101 -0.0067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44" y="-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1.11022E-16 L 0.19609 -0.01181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05" y="-602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49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1.85185E-6 L 0.17383 -0.00023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85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3.33333E-6 L 0.14101 0.00116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44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1.11111E-6 L 0.20403 -0.01065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95" y="-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  <p:bldP spid="5" grpId="0" animBg="1"/>
      <p:bldP spid="5" grpId="1" animBg="1"/>
      <p:bldP spid="6" grpId="0" animBg="1"/>
      <p:bldP spid="6" grpId="1" animBg="1"/>
      <p:bldP spid="10" grpId="0" animBg="1"/>
      <p:bldP spid="11" grpId="0" animBg="1"/>
      <p:bldP spid="14" grpId="0" animBg="1"/>
      <p:bldP spid="13" grpId="0" animBg="1"/>
      <p:bldP spid="13" grpId="1" animBg="1"/>
      <p:bldP spid="15" grpId="0" animBg="1"/>
      <p:bldP spid="16" grpId="0" animBg="1"/>
      <p:bldP spid="16" grpId="1" animBg="1"/>
      <p:bldP spid="2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98501" y="4963854"/>
            <a:ext cx="7638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n w="0"/>
                <a:solidFill>
                  <a:schemeClr val="tx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দোলনচাঁপা  </a:t>
            </a:r>
            <a:r>
              <a:rPr lang="en-US" sz="3200" dirty="0" err="1" smtClean="0">
                <a:ln w="0"/>
                <a:solidFill>
                  <a:schemeClr val="tx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ফুলের</a:t>
            </a:r>
            <a:r>
              <a:rPr lang="en-US" sz="3200" dirty="0" smtClean="0">
                <a:ln w="0"/>
                <a:solidFill>
                  <a:schemeClr val="tx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0"/>
                <a:solidFill>
                  <a:schemeClr val="tx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চারটি</a:t>
            </a:r>
            <a:r>
              <a:rPr lang="en-US" sz="3200" dirty="0" smtClean="0">
                <a:ln w="0"/>
                <a:solidFill>
                  <a:schemeClr val="tx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0"/>
                <a:solidFill>
                  <a:schemeClr val="tx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পাপড়ি</a:t>
            </a:r>
            <a:r>
              <a:rPr lang="en-US" sz="3200" dirty="0" smtClean="0">
                <a:ln w="0"/>
                <a:solidFill>
                  <a:schemeClr val="tx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ln w="0"/>
              <a:solidFill>
                <a:schemeClr val="tx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03671" y="2705271"/>
            <a:ext cx="670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n w="0"/>
                <a:solidFill>
                  <a:schemeClr val="tx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সূর্যমুখী</a:t>
            </a:r>
            <a:r>
              <a:rPr lang="bn-IN" sz="3200" dirty="0" smtClean="0">
                <a:ln w="0"/>
                <a:solidFill>
                  <a:schemeClr val="tx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,</a:t>
            </a:r>
            <a:r>
              <a:rPr lang="en-US" sz="3200" dirty="0" err="1" smtClean="0">
                <a:ln w="0"/>
                <a:solidFill>
                  <a:schemeClr val="tx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গাঁদা</a:t>
            </a:r>
            <a:r>
              <a:rPr lang="en-US" sz="3200" dirty="0">
                <a:ln w="0"/>
                <a:solidFill>
                  <a:schemeClr val="tx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 smtClean="0">
                <a:ln w="0"/>
                <a:solidFill>
                  <a:schemeClr val="tx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ফুল </a:t>
            </a:r>
            <a:r>
              <a:rPr lang="en-US" sz="3200" dirty="0" err="1" smtClean="0">
                <a:ln w="0"/>
                <a:solidFill>
                  <a:schemeClr val="tx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হলুদ</a:t>
            </a:r>
            <a:r>
              <a:rPr lang="en-US" sz="3200" dirty="0" smtClean="0">
                <a:ln w="0"/>
                <a:solidFill>
                  <a:schemeClr val="tx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 smtClean="0">
                <a:ln w="0"/>
                <a:solidFill>
                  <a:schemeClr val="tx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>
                <a:ln w="0"/>
                <a:solidFill>
                  <a:schemeClr val="tx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রঙের হয়</a:t>
            </a:r>
            <a:r>
              <a:rPr lang="en-US" sz="3200" dirty="0">
                <a:ln w="0"/>
                <a:solidFill>
                  <a:schemeClr val="tx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ln w="0"/>
              <a:solidFill>
                <a:schemeClr val="tx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Oval 5"/>
          <p:cNvSpPr/>
          <p:nvPr/>
        </p:nvSpPr>
        <p:spPr>
          <a:xfrm>
            <a:off x="660287" y="1573906"/>
            <a:ext cx="1828800" cy="1526510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জবা</a:t>
            </a:r>
            <a:r>
              <a:rPr lang="bn-BD" sz="4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দল</a:t>
            </a:r>
            <a:r>
              <a:rPr lang="bn-IN" sz="4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40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Flowchart: Predefined Process 6"/>
          <p:cNvSpPr/>
          <p:nvPr/>
        </p:nvSpPr>
        <p:spPr>
          <a:xfrm>
            <a:off x="387927" y="518311"/>
            <a:ext cx="11416146" cy="673188"/>
          </a:xfrm>
          <a:prstGeom prst="flowChartPredefinedProcess">
            <a:avLst/>
          </a:prstGeom>
          <a:solidFill>
            <a:schemeClr val="bg2"/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bn-BD" sz="3600" b="1" dirty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দলীয় কাজ </a:t>
            </a:r>
            <a:endParaRPr lang="en-US" sz="3600" b="1" dirty="0">
              <a:ln>
                <a:solidFill>
                  <a:schemeClr val="tx1"/>
                </a:solidFill>
              </a:ln>
              <a:solidFill>
                <a:schemeClr val="accent3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660287" y="3632156"/>
            <a:ext cx="1950164" cy="1676400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বেলি</a:t>
            </a:r>
            <a:r>
              <a:rPr lang="bn-IN" sz="40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দল</a:t>
            </a:r>
            <a:endParaRPr lang="en-US" sz="40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98501" y="3991023"/>
            <a:ext cx="78200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দোলনচাঁপার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ফুলের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পাপড়ি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কয়টি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endParaRPr lang="en-US" sz="36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603671" y="1942739"/>
            <a:ext cx="6182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 কী ফুল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হলুদ</a:t>
            </a:r>
            <a:r>
              <a:rPr lang="bn-IN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রঙের হয়?</a:t>
            </a:r>
            <a:r>
              <a:rPr lang="en-US" sz="3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36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218" y="-38563"/>
            <a:ext cx="12182134" cy="6896563"/>
            <a:chOff x="1218" y="-38563"/>
            <a:chExt cx="12182134" cy="6896563"/>
          </a:xfrm>
        </p:grpSpPr>
        <p:sp>
          <p:nvSpPr>
            <p:cNvPr id="12" name="Frame 11"/>
            <p:cNvSpPr/>
            <p:nvPr/>
          </p:nvSpPr>
          <p:spPr>
            <a:xfrm>
              <a:off x="1218" y="-38563"/>
              <a:ext cx="12182134" cy="6896563"/>
            </a:xfrm>
            <a:prstGeom prst="frame">
              <a:avLst>
                <a:gd name="adj1" fmla="val 3712"/>
              </a:avLst>
            </a:prstGeom>
            <a:solidFill>
              <a:schemeClr val="accent3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7927" y="321095"/>
              <a:ext cx="11416146" cy="6190541"/>
            </a:xfrm>
            <a:prstGeom prst="rect">
              <a:avLst/>
            </a:prstGeom>
            <a:noFill/>
            <a:ln w="57150">
              <a:solidFill>
                <a:schemeClr val="accent4">
                  <a:lumMod val="40000"/>
                  <a:lumOff val="60000"/>
                </a:schemeClr>
              </a:solidFill>
            </a:ln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/>
          <p:cNvSpPr/>
          <p:nvPr/>
        </p:nvSpPr>
        <p:spPr>
          <a:xfrm>
            <a:off x="0" y="-38564"/>
            <a:ext cx="12183351" cy="6896564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772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1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542" y="321095"/>
            <a:ext cx="2395745" cy="14743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" name="Group 1"/>
          <p:cNvGrpSpPr/>
          <p:nvPr/>
        </p:nvGrpSpPr>
        <p:grpSpPr>
          <a:xfrm>
            <a:off x="1218" y="-38563"/>
            <a:ext cx="12182134" cy="6896563"/>
            <a:chOff x="1218" y="-38563"/>
            <a:chExt cx="12182134" cy="6896563"/>
          </a:xfrm>
        </p:grpSpPr>
        <p:sp>
          <p:nvSpPr>
            <p:cNvPr id="3" name="Frame 2"/>
            <p:cNvSpPr/>
            <p:nvPr/>
          </p:nvSpPr>
          <p:spPr>
            <a:xfrm>
              <a:off x="1218" y="-38563"/>
              <a:ext cx="12182134" cy="6896563"/>
            </a:xfrm>
            <a:prstGeom prst="frame">
              <a:avLst>
                <a:gd name="adj1" fmla="val 3712"/>
              </a:avLst>
            </a:prstGeom>
            <a:solidFill>
              <a:schemeClr val="accent3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387927" y="321095"/>
              <a:ext cx="11416146" cy="6190541"/>
            </a:xfrm>
            <a:prstGeom prst="rect">
              <a:avLst/>
            </a:prstGeom>
            <a:noFill/>
            <a:ln w="57150">
              <a:solidFill>
                <a:schemeClr val="accent4">
                  <a:lumMod val="40000"/>
                  <a:lumOff val="60000"/>
                </a:schemeClr>
              </a:solidFill>
            </a:ln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Rounded Rectangle 4"/>
          <p:cNvSpPr/>
          <p:nvPr/>
        </p:nvSpPr>
        <p:spPr>
          <a:xfrm>
            <a:off x="526478" y="1029142"/>
            <a:ext cx="11098557" cy="726238"/>
          </a:xfrm>
          <a:prstGeom prst="roundRect">
            <a:avLst/>
          </a:prstGeom>
          <a:solidFill>
            <a:schemeClr val="bg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/>
            </a:sp3d>
          </a:bodyPr>
          <a:lstStyle/>
          <a:p>
            <a:pPr algn="ctr"/>
            <a:r>
              <a:rPr lang="bn-IN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নিচের ছকে কোনটি কী রঙের ফুল তা লিখি।  </a:t>
            </a:r>
            <a:endParaRPr lang="en-US" sz="36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443590"/>
              </p:ext>
            </p:extLst>
          </p:nvPr>
        </p:nvGraphicFramePr>
        <p:xfrm>
          <a:off x="625540" y="2964877"/>
          <a:ext cx="10915304" cy="34665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288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288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288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288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93312">
                <a:tc>
                  <a:txBody>
                    <a:bodyPr/>
                    <a:lstStyle/>
                    <a:p>
                      <a:r>
                        <a:rPr lang="bn-IN" sz="3600" dirty="0" smtClean="0"/>
                        <a:t>সাদা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sz="3600" dirty="0" smtClean="0"/>
                        <a:t>লাল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sz="3200" dirty="0" smtClean="0"/>
                        <a:t>হলুদ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sz="3200" dirty="0" smtClean="0"/>
                        <a:t>গোলাপি</a:t>
                      </a:r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331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331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331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331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526478" y="1885176"/>
            <a:ext cx="11128246" cy="1072213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জবা, সূর্যমুখী, কৃষ্ণচূড়া, শিমুল, হাসনাহেনা, পলাশ, কাশ, গন্ধরাজ, শাপলা, কামিনী, দোলনচাঁপা,  শিউলি ,টগর ,গাঁদা</a:t>
            </a:r>
            <a:r>
              <a:rPr lang="bn-BD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,কদম।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699391" y="459642"/>
            <a:ext cx="2910720" cy="406888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 কাজ </a:t>
            </a:r>
            <a:endParaRPr 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-38564"/>
            <a:ext cx="12183351" cy="6896564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093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218" y="-38563"/>
            <a:ext cx="12182134" cy="6896563"/>
            <a:chOff x="1218" y="-38563"/>
            <a:chExt cx="12182134" cy="6896563"/>
          </a:xfrm>
        </p:grpSpPr>
        <p:sp>
          <p:nvSpPr>
            <p:cNvPr id="3" name="Frame 2"/>
            <p:cNvSpPr/>
            <p:nvPr/>
          </p:nvSpPr>
          <p:spPr>
            <a:xfrm>
              <a:off x="1218" y="-38563"/>
              <a:ext cx="12182134" cy="6896563"/>
            </a:xfrm>
            <a:prstGeom prst="frame">
              <a:avLst>
                <a:gd name="adj1" fmla="val 3712"/>
              </a:avLst>
            </a:prstGeom>
            <a:solidFill>
              <a:schemeClr val="accent3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387927" y="321095"/>
              <a:ext cx="11416146" cy="6190541"/>
            </a:xfrm>
            <a:prstGeom prst="rect">
              <a:avLst/>
            </a:prstGeom>
            <a:noFill/>
            <a:ln w="57150">
              <a:solidFill>
                <a:schemeClr val="accent4">
                  <a:lumMod val="40000"/>
                  <a:lumOff val="60000"/>
                </a:schemeClr>
              </a:solidFill>
            </a:ln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Hexagon 4"/>
          <p:cNvSpPr/>
          <p:nvPr/>
        </p:nvSpPr>
        <p:spPr>
          <a:xfrm>
            <a:off x="2148532" y="1697184"/>
            <a:ext cx="8022516" cy="3567540"/>
          </a:xfrm>
          <a:prstGeom prst="hexagon">
            <a:avLst/>
          </a:prstGeom>
          <a:solidFill>
            <a:schemeClr val="bg2"/>
          </a:soli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8000" b="1" dirty="0">
                <a:ln w="0"/>
                <a:solidFill>
                  <a:schemeClr val="tx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শিক্ষার্থীর সরব </a:t>
            </a:r>
            <a:r>
              <a:rPr lang="bn-BD" sz="8000" b="1" dirty="0" smtClean="0">
                <a:ln w="0"/>
                <a:solidFill>
                  <a:schemeClr val="tx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8000" b="1" dirty="0" smtClean="0">
                <a:ln w="0"/>
                <a:solidFill>
                  <a:schemeClr val="tx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8000" b="1" dirty="0">
              <a:ln w="0"/>
              <a:solidFill>
                <a:schemeClr val="tx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-38564"/>
            <a:ext cx="12183351" cy="6896564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606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Predefined Process 6"/>
          <p:cNvSpPr/>
          <p:nvPr/>
        </p:nvSpPr>
        <p:spPr>
          <a:xfrm>
            <a:off x="387927" y="452109"/>
            <a:ext cx="11333009" cy="585220"/>
          </a:xfrm>
          <a:prstGeom prst="flowChartPredefinedProcess">
            <a:avLst/>
          </a:prstGeom>
          <a:solidFill>
            <a:schemeClr val="bg2"/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bn-BD" sz="3200" b="1" dirty="0">
                <a:ln/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মূল্যায়ন </a:t>
            </a:r>
            <a:endParaRPr lang="en-US" sz="3200" b="1" dirty="0">
              <a:ln/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218" y="-38563"/>
            <a:ext cx="12182134" cy="6896563"/>
            <a:chOff x="1218" y="-38563"/>
            <a:chExt cx="12182134" cy="6896563"/>
          </a:xfrm>
        </p:grpSpPr>
        <p:sp>
          <p:nvSpPr>
            <p:cNvPr id="3" name="Frame 2"/>
            <p:cNvSpPr/>
            <p:nvPr/>
          </p:nvSpPr>
          <p:spPr>
            <a:xfrm>
              <a:off x="1218" y="-38563"/>
              <a:ext cx="12182134" cy="6896563"/>
            </a:xfrm>
            <a:prstGeom prst="frame">
              <a:avLst>
                <a:gd name="adj1" fmla="val 3712"/>
              </a:avLst>
            </a:prstGeom>
            <a:solidFill>
              <a:schemeClr val="accent3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387927" y="321095"/>
              <a:ext cx="11416146" cy="6190541"/>
            </a:xfrm>
            <a:prstGeom prst="rect">
              <a:avLst/>
            </a:prstGeom>
            <a:noFill/>
            <a:ln w="57150">
              <a:solidFill>
                <a:schemeClr val="accent4">
                  <a:lumMod val="40000"/>
                  <a:lumOff val="60000"/>
                </a:schemeClr>
              </a:solidFill>
            </a:ln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Rounded Rectangle 4"/>
          <p:cNvSpPr/>
          <p:nvPr/>
        </p:nvSpPr>
        <p:spPr>
          <a:xfrm>
            <a:off x="2978726" y="2428405"/>
            <a:ext cx="6089073" cy="661160"/>
          </a:xfrm>
          <a:prstGeom prst="roundRect">
            <a:avLst/>
          </a:prstGeom>
          <a:solidFill>
            <a:schemeClr val="bg2"/>
          </a:solidFill>
          <a:ln w="76200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6" name="TextBox 5"/>
          <p:cNvSpPr txBox="1"/>
          <p:nvPr/>
        </p:nvSpPr>
        <p:spPr>
          <a:xfrm>
            <a:off x="1233054" y="1307380"/>
            <a:ext cx="9462655" cy="646331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itchFamily="2" charset="0"/>
                <a:cs typeface="NikoshBAN" pitchFamily="2" charset="0"/>
              </a:rPr>
              <a:t>উপযুক্ত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শব্দ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খালি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জায়গায়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বসিয়ে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বাক্য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কর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6666" y="3457819"/>
            <a:ext cx="10931237" cy="286232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bn-IN" sz="3600" b="1" dirty="0" smtClean="0">
                <a:ln/>
                <a:latin typeface="NikoshBAN" pitchFamily="2" charset="0"/>
                <a:cs typeface="NikoshBAN" pitchFamily="2" charset="0"/>
              </a:rPr>
              <a:t> </a:t>
            </a:r>
            <a:endParaRPr lang="en-US" sz="3600" b="1" dirty="0">
              <a:ln/>
              <a:latin typeface="NikoshBAN" pitchFamily="2" charset="0"/>
              <a:cs typeface="NikoshBAN" pitchFamily="2" charset="0"/>
            </a:endParaRPr>
          </a:p>
          <a:p>
            <a:r>
              <a:rPr lang="bn-BD" sz="3600" b="1" dirty="0">
                <a:ln/>
                <a:latin typeface="NikoshBAN" pitchFamily="2" charset="0"/>
                <a:cs typeface="NikoshBAN" pitchFamily="2" charset="0"/>
              </a:rPr>
              <a:t>১</a:t>
            </a:r>
            <a:r>
              <a:rPr lang="en-US" sz="3600" b="1" dirty="0" smtClean="0">
                <a:ln/>
                <a:latin typeface="NikoshBAN" pitchFamily="2" charset="0"/>
                <a:cs typeface="NikoshBAN" pitchFamily="2" charset="0"/>
              </a:rPr>
              <a:t>।</a:t>
            </a:r>
            <a:r>
              <a:rPr lang="bn-IN" sz="3600" b="1" dirty="0" smtClean="0">
                <a:ln/>
                <a:latin typeface="NikoshBAN" pitchFamily="2" charset="0"/>
                <a:cs typeface="NikoshBAN" pitchFamily="2" charset="0"/>
              </a:rPr>
              <a:t>দোলনচাঁপার পাপড়ি </a:t>
            </a:r>
            <a:r>
              <a:rPr lang="en-US" sz="3600" b="1" dirty="0" smtClean="0">
                <a:ln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>
                <a:ln/>
                <a:latin typeface="NikoshBAN" pitchFamily="2" charset="0"/>
                <a:cs typeface="NikoshBAN" pitchFamily="2" charset="0"/>
              </a:rPr>
              <a:t>_ _ _ _ </a:t>
            </a:r>
            <a:r>
              <a:rPr lang="en-US" sz="3600" b="1" dirty="0" smtClean="0">
                <a:ln/>
                <a:latin typeface="NikoshBAN" pitchFamily="2" charset="0"/>
                <a:cs typeface="NikoshBAN" pitchFamily="2" charset="0"/>
              </a:rPr>
              <a:t> ।</a:t>
            </a:r>
            <a:endParaRPr lang="en-US" sz="3600" b="1" dirty="0">
              <a:ln/>
              <a:latin typeface="NikoshBAN" pitchFamily="2" charset="0"/>
              <a:cs typeface="NikoshBAN" pitchFamily="2" charset="0"/>
            </a:endParaRPr>
          </a:p>
          <a:p>
            <a:r>
              <a:rPr lang="bn-BD" sz="3600" b="1" dirty="0">
                <a:ln/>
                <a:latin typeface="NikoshBAN" pitchFamily="2" charset="0"/>
                <a:cs typeface="NikoshBAN" pitchFamily="2" charset="0"/>
              </a:rPr>
              <a:t>২</a:t>
            </a:r>
            <a:r>
              <a:rPr lang="en-US" sz="3600" b="1" dirty="0" smtClean="0">
                <a:ln/>
                <a:latin typeface="NikoshBAN" pitchFamily="2" charset="0"/>
                <a:cs typeface="NikoshBAN" pitchFamily="2" charset="0"/>
              </a:rPr>
              <a:t>। </a:t>
            </a:r>
            <a:r>
              <a:rPr lang="bn-IN" sz="3600" b="1" dirty="0" smtClean="0">
                <a:ln/>
                <a:latin typeface="NikoshBAN" pitchFamily="2" charset="0"/>
                <a:cs typeface="NikoshBAN" pitchFamily="2" charset="0"/>
              </a:rPr>
              <a:t>গাঁদা ফুলের রঙ </a:t>
            </a:r>
            <a:r>
              <a:rPr lang="en-US" sz="3600" b="1" dirty="0" smtClean="0">
                <a:ln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>
                <a:ln/>
                <a:latin typeface="NikoshBAN" pitchFamily="2" charset="0"/>
                <a:cs typeface="NikoshBAN" pitchFamily="2" charset="0"/>
              </a:rPr>
              <a:t>_ _ _ </a:t>
            </a:r>
            <a:r>
              <a:rPr lang="en-US" sz="3600" b="1" dirty="0" smtClean="0">
                <a:ln/>
                <a:latin typeface="NikoshBAN" pitchFamily="2" charset="0"/>
                <a:cs typeface="NikoshBAN" pitchFamily="2" charset="0"/>
              </a:rPr>
              <a:t>।</a:t>
            </a:r>
            <a:endParaRPr lang="en-US" sz="3600" b="1" dirty="0">
              <a:ln/>
              <a:latin typeface="NikoshBAN" pitchFamily="2" charset="0"/>
              <a:cs typeface="NikoshBAN" pitchFamily="2" charset="0"/>
            </a:endParaRPr>
          </a:p>
          <a:p>
            <a:r>
              <a:rPr lang="bn-BD" sz="3600" b="1" dirty="0">
                <a:ln/>
                <a:latin typeface="NikoshBAN" pitchFamily="2" charset="0"/>
                <a:cs typeface="NikoshBAN" pitchFamily="2" charset="0"/>
              </a:rPr>
              <a:t>৩</a:t>
            </a:r>
            <a:r>
              <a:rPr lang="en-US" sz="3600" b="1" dirty="0" smtClean="0">
                <a:ln/>
                <a:latin typeface="NikoshBAN" pitchFamily="2" charset="0"/>
                <a:cs typeface="NikoshBAN" pitchFamily="2" charset="0"/>
              </a:rPr>
              <a:t>। </a:t>
            </a:r>
            <a:r>
              <a:rPr lang="bn-IN" sz="3600" b="1" dirty="0" smtClean="0">
                <a:ln/>
                <a:latin typeface="NikoshBAN" pitchFamily="2" charset="0"/>
                <a:cs typeface="NikoshBAN" pitchFamily="2" charset="0"/>
              </a:rPr>
              <a:t>কদমফুল দেখতে ছোট ছোট </a:t>
            </a:r>
            <a:r>
              <a:rPr lang="en-US" sz="3600" b="1" dirty="0" smtClean="0">
                <a:ln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>
                <a:ln/>
                <a:latin typeface="NikoshBAN" pitchFamily="2" charset="0"/>
                <a:cs typeface="NikoshBAN" pitchFamily="2" charset="0"/>
              </a:rPr>
              <a:t>_ _ _ </a:t>
            </a:r>
            <a:r>
              <a:rPr lang="en-US" sz="3600" b="1" dirty="0" smtClean="0">
                <a:ln/>
                <a:latin typeface="NikoshBAN" pitchFamily="2" charset="0"/>
                <a:cs typeface="NikoshBAN" pitchFamily="2" charset="0"/>
              </a:rPr>
              <a:t>_</a:t>
            </a:r>
            <a:r>
              <a:rPr lang="bn-IN" sz="3600" b="1" dirty="0" smtClean="0">
                <a:ln/>
                <a:latin typeface="NikoshBAN" pitchFamily="2" charset="0"/>
                <a:cs typeface="NikoshBAN" pitchFamily="2" charset="0"/>
              </a:rPr>
              <a:t>মতো</a:t>
            </a:r>
            <a:r>
              <a:rPr lang="en-US" sz="3600" b="1" dirty="0" smtClean="0">
                <a:ln/>
                <a:latin typeface="NikoshBAN" pitchFamily="2" charset="0"/>
                <a:cs typeface="NikoshBAN" pitchFamily="2" charset="0"/>
              </a:rPr>
              <a:t>।</a:t>
            </a:r>
            <a:endParaRPr lang="en-US" sz="3600" b="1" dirty="0">
              <a:ln/>
              <a:latin typeface="NikoshBAN" pitchFamily="2" charset="0"/>
              <a:cs typeface="NikoshBAN" pitchFamily="2" charset="0"/>
            </a:endParaRPr>
          </a:p>
          <a:p>
            <a:r>
              <a:rPr lang="bn-BD" sz="3600" b="1" dirty="0">
                <a:ln/>
                <a:latin typeface="NikoshBAN" pitchFamily="2" charset="0"/>
                <a:cs typeface="NikoshBAN" pitchFamily="2" charset="0"/>
              </a:rPr>
              <a:t>৪</a:t>
            </a:r>
            <a:r>
              <a:rPr lang="en-US" sz="3600" b="1" dirty="0" smtClean="0">
                <a:ln/>
                <a:latin typeface="NikoshBAN" pitchFamily="2" charset="0"/>
                <a:cs typeface="NikoshBAN" pitchFamily="2" charset="0"/>
              </a:rPr>
              <a:t>। </a:t>
            </a:r>
            <a:r>
              <a:rPr lang="bn-IN" sz="3600" b="1" dirty="0" smtClean="0">
                <a:ln/>
                <a:latin typeface="NikoshBAN" pitchFamily="2" charset="0"/>
                <a:cs typeface="NikoshBAN" pitchFamily="2" charset="0"/>
              </a:rPr>
              <a:t>বিলে ঝিলে ফোটে </a:t>
            </a:r>
            <a:r>
              <a:rPr lang="en-US" sz="3600" b="1" dirty="0" smtClean="0">
                <a:ln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>
                <a:ln/>
                <a:latin typeface="NikoshBAN" pitchFamily="2" charset="0"/>
                <a:cs typeface="NikoshBAN" pitchFamily="2" charset="0"/>
              </a:rPr>
              <a:t>_ _ _ </a:t>
            </a:r>
            <a:r>
              <a:rPr lang="en-US" sz="3600" b="1" dirty="0" smtClean="0">
                <a:ln/>
                <a:latin typeface="NikoshBAN" pitchFamily="2" charset="0"/>
                <a:cs typeface="NikoshBAN" pitchFamily="2" charset="0"/>
              </a:rPr>
              <a:t>_</a:t>
            </a:r>
            <a:r>
              <a:rPr lang="bn-IN" sz="3600" b="1" dirty="0" smtClean="0">
                <a:ln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smtClean="0">
                <a:ln/>
                <a:latin typeface="NikoshBAN" pitchFamily="2" charset="0"/>
                <a:cs typeface="NikoshBAN" pitchFamily="2" charset="0"/>
              </a:rPr>
              <a:t>।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813960" y="2445835"/>
            <a:ext cx="1386840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bn-IN" sz="3600" b="1" dirty="0" smtClean="0">
                <a:ln/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৪টি</a:t>
            </a:r>
            <a:endParaRPr lang="en-US" sz="3600" b="1" dirty="0">
              <a:ln/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73584" y="2435478"/>
            <a:ext cx="1669471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bn-IN" sz="3600" b="1" dirty="0" smtClean="0">
                <a:ln/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শাপলা</a:t>
            </a:r>
            <a:endParaRPr lang="en-US" sz="3600" b="1" dirty="0">
              <a:ln/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35642" y="2441194"/>
            <a:ext cx="1386840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bn-IN" sz="3600" b="1" dirty="0" smtClean="0">
                <a:ln/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হলুদ </a:t>
            </a:r>
            <a:endParaRPr lang="en-US" sz="3600" b="1" dirty="0">
              <a:ln/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49983" y="2442414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bn-IN" sz="3600" b="1" dirty="0" smtClean="0">
                <a:ln/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বলের </a:t>
            </a:r>
            <a:r>
              <a:rPr lang="en-US" sz="3600" b="1" dirty="0" smtClean="0">
                <a:ln/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600" b="1" dirty="0">
              <a:ln/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Flowchart: Predefined Process 12"/>
          <p:cNvSpPr/>
          <p:nvPr/>
        </p:nvSpPr>
        <p:spPr>
          <a:xfrm>
            <a:off x="8891671" y="453875"/>
            <a:ext cx="2834389" cy="585220"/>
          </a:xfrm>
          <a:prstGeom prst="flowChartPredefinedProcess">
            <a:avLst/>
          </a:prstGeom>
          <a:solidFill>
            <a:schemeClr val="bg2"/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bn-IN" sz="3200" b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একক</a:t>
            </a:r>
            <a:r>
              <a:rPr lang="bn-BD" sz="3200" b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কাজ। </a:t>
            </a:r>
            <a:endParaRPr lang="en-US" sz="3200" b="1" dirty="0">
              <a:ln>
                <a:solidFill>
                  <a:schemeClr val="tx1"/>
                </a:solidFill>
              </a:ln>
              <a:solidFill>
                <a:schemeClr val="accent3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-38564"/>
            <a:ext cx="12183351" cy="6896564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976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3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2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2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0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50" presetClass="path" presetSubtype="0" accel="50000" fill="hold" grpId="0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54167E-6 -3.7037E-6 L -0.15495 -3.7037E-6 C -0.22461 -3.7037E-6 -0.3086 0.06389 -0.3086 0.11644 L -0.3086 0.2338 " pathEditMode="relative" rAng="0" ptsTypes="AAAA" p14:bounceEnd="40000">
                                          <p:cBhvr>
                                            <p:cTn id="18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5430" y="1169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50" presetClass="path" presetSubtype="0" accel="50000" fill="hold" grpId="0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0013 7.40741E-7 L -0.13294 7.40741E-7 C -0.197 7.40741E-7 -0.26966 0.0838 -0.26966 0.15231 L -0.26966 0.30625 " pathEditMode="relative" rAng="0" ptsTypes="AAAA" p14:bounceEnd="40000">
                                          <p:cBhvr>
                                            <p:cTn id="22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477" y="1530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36" presetClass="path" presetSubtype="0" accel="50000" fill="hold" grpId="0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29167E-6 -7.40741E-7 L 2.29167E-6 0.19375 C 2.29167E-6 0.28056 -0.003 0.38912 -0.00547 0.38912 L -0.01133 0.38912 " pathEditMode="relative" rAng="0" ptsTypes="AAAA" p14:bounceEnd="40000">
                                          <p:cBhvr>
                                            <p:cTn id="26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73" y="1944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36" presetClass="path" presetSubtype="0" accel="50000" fill="hold" grpId="0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29167E-6 -3.33333E-6 L -2.29167E-6 0.23473 C -2.29167E-6 0.34005 0.01029 0.4713 0.01888 0.4713 L 0.03789 0.4713 " pathEditMode="relative" rAng="0" ptsTypes="AAAA" p14:bounceEnd="40000">
                                          <p:cBhvr>
                                            <p:cTn id="30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888" y="23565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  <p:bldP spid="9" grpId="0"/>
          <p:bldP spid="10" grpId="0"/>
          <p:bldP spid="11" grpId="0"/>
          <p:bldP spid="12" grpId="0"/>
          <p:bldP spid="13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3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2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2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0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50" presetClass="path" presetSubtype="0" accel="5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54167E-6 -3.7037E-6 L -0.15495 -3.7037E-6 C -0.22461 -3.7037E-6 -0.3086 0.06389 -0.3086 0.11644 L -0.3086 0.2338 " pathEditMode="relative" rAng="0" ptsTypes="AAAA">
                                          <p:cBhvr>
                                            <p:cTn id="18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5430" y="1169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50" presetClass="path" presetSubtype="0" accel="5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0013 7.40741E-7 L -0.13294 7.40741E-7 C -0.197 7.40741E-7 -0.26966 0.0838 -0.26966 0.15231 L -0.26966 0.30625 " pathEditMode="relative" rAng="0" ptsTypes="AAAA">
                                          <p:cBhvr>
                                            <p:cTn id="22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477" y="1530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36" presetClass="path" presetSubtype="0" accel="5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29167E-6 -7.40741E-7 L 2.29167E-6 0.19375 C 2.29167E-6 0.28056 -0.003 0.38912 -0.00547 0.38912 L -0.01133 0.38912 " pathEditMode="relative" rAng="0" ptsTypes="AAAA">
                                          <p:cBhvr>
                                            <p:cTn id="26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73" y="1944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36" presetClass="path" presetSubtype="0" accel="5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29167E-6 -3.33333E-6 L -2.29167E-6 0.23473 C -2.29167E-6 0.34005 0.01029 0.4713 0.01888 0.4713 L 0.03789 0.4713 " pathEditMode="relative" rAng="0" ptsTypes="AAAA">
                                          <p:cBhvr>
                                            <p:cTn id="30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888" y="23565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  <p:bldP spid="9" grpId="0"/>
          <p:bldP spid="10" grpId="0"/>
          <p:bldP spid="11" grpId="0"/>
          <p:bldP spid="12" grpId="0"/>
          <p:bldP spid="13" grpId="0" animBg="1"/>
        </p:bld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Predefined Process 7"/>
          <p:cNvSpPr/>
          <p:nvPr/>
        </p:nvSpPr>
        <p:spPr>
          <a:xfrm>
            <a:off x="387926" y="465949"/>
            <a:ext cx="11416147" cy="765748"/>
          </a:xfrm>
          <a:prstGeom prst="flowChartPredefinedProcess">
            <a:avLst/>
          </a:prstGeom>
          <a:solidFill>
            <a:schemeClr val="bg2"/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 </a:t>
            </a:r>
            <a:endParaRPr lang="en-US" sz="36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87926" y="5239010"/>
            <a:ext cx="11416147" cy="1093693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b="1" dirty="0">
                <a:ln w="0"/>
                <a:solidFill>
                  <a:srgbClr val="7030A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যেকোনো একটি</a:t>
            </a:r>
            <a:r>
              <a:rPr lang="bn-BD" sz="3600" b="1" dirty="0">
                <a:ln w="0"/>
                <a:solidFill>
                  <a:srgbClr val="7030A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ফুলের</a:t>
            </a:r>
            <a:r>
              <a:rPr lang="bn-IN" sz="3600" b="1" dirty="0">
                <a:ln w="0"/>
                <a:solidFill>
                  <a:srgbClr val="7030A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বিষয়ে ৩ টি বাক্য লিখ।</a:t>
            </a:r>
            <a:endParaRPr lang="en-US" sz="36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218" y="-38563"/>
            <a:ext cx="12182134" cy="6896563"/>
            <a:chOff x="1218" y="-38563"/>
            <a:chExt cx="12182134" cy="6896563"/>
          </a:xfrm>
        </p:grpSpPr>
        <p:sp>
          <p:nvSpPr>
            <p:cNvPr id="3" name="Frame 2"/>
            <p:cNvSpPr/>
            <p:nvPr/>
          </p:nvSpPr>
          <p:spPr>
            <a:xfrm>
              <a:off x="1218" y="-38563"/>
              <a:ext cx="12182134" cy="6896563"/>
            </a:xfrm>
            <a:prstGeom prst="frame">
              <a:avLst>
                <a:gd name="adj1" fmla="val 3712"/>
              </a:avLst>
            </a:prstGeom>
            <a:solidFill>
              <a:schemeClr val="accent3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387927" y="321095"/>
              <a:ext cx="11416146" cy="6190541"/>
            </a:xfrm>
            <a:prstGeom prst="rect">
              <a:avLst/>
            </a:prstGeom>
            <a:noFill/>
            <a:ln w="57150">
              <a:solidFill>
                <a:schemeClr val="accent4">
                  <a:lumMod val="40000"/>
                  <a:lumOff val="60000"/>
                </a:schemeClr>
              </a:solidFill>
            </a:ln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2004" y="1489829"/>
            <a:ext cx="3223884" cy="322388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92D05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27284" y="1489829"/>
            <a:ext cx="3223884" cy="322388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92D05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10" name="Rectangle 9"/>
          <p:cNvSpPr/>
          <p:nvPr/>
        </p:nvSpPr>
        <p:spPr>
          <a:xfrm>
            <a:off x="0" y="-38564"/>
            <a:ext cx="12183351" cy="6896564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825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75694" y="556623"/>
            <a:ext cx="5638815" cy="5629835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/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b="1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জোবেদা ইসরাত</a:t>
            </a:r>
            <a:endParaRPr lang="en-US" sz="32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b="1" i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3200" b="1" i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i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32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</a:p>
          <a:p>
            <a:pPr algn="ctr"/>
            <a:r>
              <a:rPr lang="bn-BD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আজহার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</a:p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হাতিয়া</a:t>
            </a:r>
            <a:r>
              <a:rPr lang="en-US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নোয়াখালী</a:t>
            </a:r>
            <a:r>
              <a:rPr lang="en-US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218" y="-38563"/>
            <a:ext cx="12182134" cy="6896563"/>
            <a:chOff x="1218" y="-38563"/>
            <a:chExt cx="12182134" cy="6896563"/>
          </a:xfrm>
        </p:grpSpPr>
        <p:sp>
          <p:nvSpPr>
            <p:cNvPr id="6" name="Frame 5"/>
            <p:cNvSpPr/>
            <p:nvPr/>
          </p:nvSpPr>
          <p:spPr>
            <a:xfrm>
              <a:off x="1218" y="-38563"/>
              <a:ext cx="12182134" cy="6896563"/>
            </a:xfrm>
            <a:prstGeom prst="frame">
              <a:avLst>
                <a:gd name="adj1" fmla="val 3712"/>
              </a:avLst>
            </a:prstGeom>
            <a:solidFill>
              <a:schemeClr val="accent3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" name="Rectangle 1"/>
            <p:cNvSpPr/>
            <p:nvPr/>
          </p:nvSpPr>
          <p:spPr>
            <a:xfrm>
              <a:off x="387927" y="321095"/>
              <a:ext cx="11416146" cy="6190541"/>
            </a:xfrm>
            <a:prstGeom prst="rect">
              <a:avLst/>
            </a:prstGeom>
            <a:noFill/>
            <a:ln w="57150">
              <a:solidFill>
                <a:schemeClr val="accent4">
                  <a:lumMod val="40000"/>
                  <a:lumOff val="60000"/>
                </a:schemeClr>
              </a:solidFill>
            </a:ln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808" y="3976254"/>
            <a:ext cx="2557901" cy="211499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3752" y="4128654"/>
            <a:ext cx="2557901" cy="2114997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-38564"/>
            <a:ext cx="12183351" cy="6896564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175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927" y="3287116"/>
            <a:ext cx="11416146" cy="3224520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218" y="-38563"/>
            <a:ext cx="12182134" cy="6896563"/>
            <a:chOff x="1218" y="-38563"/>
            <a:chExt cx="12182134" cy="6896563"/>
          </a:xfrm>
        </p:grpSpPr>
        <p:sp>
          <p:nvSpPr>
            <p:cNvPr id="3" name="Frame 2"/>
            <p:cNvSpPr/>
            <p:nvPr/>
          </p:nvSpPr>
          <p:spPr>
            <a:xfrm>
              <a:off x="1218" y="-38563"/>
              <a:ext cx="12182134" cy="6896563"/>
            </a:xfrm>
            <a:prstGeom prst="frame">
              <a:avLst>
                <a:gd name="adj1" fmla="val 3712"/>
              </a:avLst>
            </a:prstGeom>
            <a:solidFill>
              <a:schemeClr val="accent3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387927" y="321095"/>
              <a:ext cx="11416146" cy="6190541"/>
            </a:xfrm>
            <a:prstGeom prst="rect">
              <a:avLst/>
            </a:prstGeom>
            <a:noFill/>
            <a:ln w="57150">
              <a:solidFill>
                <a:schemeClr val="accent4">
                  <a:lumMod val="40000"/>
                  <a:lumOff val="60000"/>
                </a:schemeClr>
              </a:solidFill>
            </a:ln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Rectangle 4"/>
          <p:cNvSpPr/>
          <p:nvPr/>
        </p:nvSpPr>
        <p:spPr>
          <a:xfrm>
            <a:off x="734414" y="140680"/>
            <a:ext cx="9434291" cy="264687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  <a:sp3d extrusionH="57150">
              <a:bevelT h="25400" prst="softRound"/>
            </a:sp3d>
          </a:bodyPr>
          <a:lstStyle/>
          <a:p>
            <a:r>
              <a:rPr lang="bn-BD" sz="16600" b="1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</a:t>
            </a:r>
            <a:r>
              <a:rPr lang="bn-BD" sz="16600" b="1" dirty="0">
                <a:ln w="0"/>
                <a:solidFill>
                  <a:srgbClr val="92D05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ন্য</a:t>
            </a:r>
            <a:r>
              <a:rPr lang="bn-BD" sz="166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</a:t>
            </a:r>
            <a:r>
              <a:rPr lang="bn-BD" sz="16600" b="1" dirty="0">
                <a:ln w="0"/>
                <a:solidFill>
                  <a:srgbClr val="00B0F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</a:t>
            </a:r>
            <a:endParaRPr lang="en-US" sz="16600" b="1" dirty="0">
              <a:ln w="0"/>
              <a:solidFill>
                <a:srgbClr val="00B0F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-38564"/>
            <a:ext cx="12183351" cy="6896564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500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00"/>
                            </p:stCondLst>
                            <p:childTnLst>
                              <p:par>
                                <p:cTn id="11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825" y="3158836"/>
            <a:ext cx="11280906" cy="3221543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218" y="-38563"/>
            <a:ext cx="12182134" cy="6896563"/>
            <a:chOff x="1218" y="-38563"/>
            <a:chExt cx="12182134" cy="6896563"/>
          </a:xfrm>
        </p:grpSpPr>
        <p:sp>
          <p:nvSpPr>
            <p:cNvPr id="3" name="Frame 2"/>
            <p:cNvSpPr/>
            <p:nvPr/>
          </p:nvSpPr>
          <p:spPr>
            <a:xfrm>
              <a:off x="1218" y="-38563"/>
              <a:ext cx="12182134" cy="6896563"/>
            </a:xfrm>
            <a:prstGeom prst="frame">
              <a:avLst>
                <a:gd name="adj1" fmla="val 3712"/>
              </a:avLst>
            </a:prstGeom>
            <a:solidFill>
              <a:schemeClr val="accent3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387927" y="321095"/>
              <a:ext cx="11416146" cy="6190541"/>
            </a:xfrm>
            <a:prstGeom prst="rect">
              <a:avLst/>
            </a:prstGeom>
            <a:noFill/>
            <a:ln w="57150">
              <a:solidFill>
                <a:schemeClr val="accent4">
                  <a:lumMod val="40000"/>
                  <a:lumOff val="60000"/>
                </a:schemeClr>
              </a:solidFill>
            </a:ln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Rectangle 4"/>
          <p:cNvSpPr/>
          <p:nvPr/>
        </p:nvSpPr>
        <p:spPr>
          <a:xfrm>
            <a:off x="3391916" y="556624"/>
            <a:ext cx="5038166" cy="4569558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/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শ্রেণীঃ দ্বিতীয়।</a:t>
            </a:r>
          </a:p>
          <a:p>
            <a:pPr algn="ctr"/>
            <a:r>
              <a:rPr lang="bn-IN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বিষয়ঃ বাংলা।</a:t>
            </a:r>
          </a:p>
          <a:p>
            <a:pPr algn="ctr"/>
            <a:r>
              <a:rPr lang="bn-IN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বিষয়বস্তুঃ </a:t>
            </a:r>
            <a:r>
              <a:rPr lang="bn-IN" sz="32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নানা রঙের ফুলফল।</a:t>
            </a:r>
          </a:p>
          <a:p>
            <a:pPr algn="ctr"/>
            <a:r>
              <a:rPr lang="bn-IN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পাঠ্যাংশঃ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সূর্যমুখি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গাঁদাফুলের</a:t>
            </a:r>
            <a:r>
              <a:rPr lang="bn-IN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-------------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খুব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সুন্দর</a:t>
            </a:r>
            <a:r>
              <a:rPr lang="bn-IN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bn-IN" sz="32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736" y="475367"/>
            <a:ext cx="1622155" cy="1622155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3358" y="461505"/>
            <a:ext cx="1622155" cy="1622155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11" name="Rectangle 10"/>
          <p:cNvSpPr/>
          <p:nvPr/>
        </p:nvSpPr>
        <p:spPr>
          <a:xfrm>
            <a:off x="0" y="-38564"/>
            <a:ext cx="12183351" cy="6896564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344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218" y="-38563"/>
            <a:ext cx="12182134" cy="6896563"/>
            <a:chOff x="1218" y="-38563"/>
            <a:chExt cx="12182134" cy="6896563"/>
          </a:xfrm>
        </p:grpSpPr>
        <p:sp>
          <p:nvSpPr>
            <p:cNvPr id="3" name="Frame 2"/>
            <p:cNvSpPr/>
            <p:nvPr/>
          </p:nvSpPr>
          <p:spPr>
            <a:xfrm>
              <a:off x="1218" y="-38563"/>
              <a:ext cx="12182134" cy="6896563"/>
            </a:xfrm>
            <a:prstGeom prst="frame">
              <a:avLst>
                <a:gd name="adj1" fmla="val 3712"/>
              </a:avLst>
            </a:prstGeom>
            <a:solidFill>
              <a:schemeClr val="accent3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387927" y="321095"/>
              <a:ext cx="11416146" cy="6190541"/>
            </a:xfrm>
            <a:prstGeom prst="rect">
              <a:avLst/>
            </a:prstGeom>
            <a:noFill/>
            <a:ln w="57150">
              <a:solidFill>
                <a:schemeClr val="accent4">
                  <a:lumMod val="40000"/>
                  <a:lumOff val="60000"/>
                </a:schemeClr>
              </a:solidFill>
            </a:ln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5275888" y="663567"/>
            <a:ext cx="2014303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r>
              <a:rPr lang="en-US" sz="3200" b="1" dirty="0" err="1">
                <a:solidFill>
                  <a:srgbClr val="0070C0"/>
                </a:solidFill>
              </a:rPr>
              <a:t>শি</a:t>
            </a:r>
            <a:r>
              <a:rPr lang="en-US" sz="32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খনফল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36610" y="1916165"/>
            <a:ext cx="8201892" cy="5083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bn-BD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.১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ফুল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সম্পর্কে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শুনে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বুঝতে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9" name="Rectangle 8"/>
          <p:cNvSpPr/>
          <p:nvPr/>
        </p:nvSpPr>
        <p:spPr>
          <a:xfrm>
            <a:off x="2036611" y="2827232"/>
            <a:ext cx="8201891" cy="52471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bn-IN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২.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৬.১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ফুল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সম্পর্কে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বর্ণনা করতে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r>
              <a:rPr lang="bn-IN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36611" y="4712545"/>
            <a:ext cx="8201891" cy="49498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bn-BD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bn-IN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৪.১</a:t>
            </a:r>
            <a:r>
              <a:rPr lang="bn-BD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যুক্তব্যঞ্জন ভেঙে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লিখতে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400" b="1" dirty="0">
              <a:solidFill>
                <a:schemeClr val="accent2">
                  <a:lumMod val="20000"/>
                  <a:lumOff val="8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036611" y="3756581"/>
            <a:ext cx="8201891" cy="49498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bn-IN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২.</a:t>
            </a:r>
            <a:r>
              <a:rPr lang="bn-BD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৬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.১</a:t>
            </a:r>
            <a:r>
              <a:rPr lang="bn-BD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ফুল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সম্পর্কে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পড়ে বুঝতে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r>
              <a:rPr lang="bn-BD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bn-BD" sz="24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..               </a:t>
            </a:r>
            <a:r>
              <a:rPr lang="bn-IN" sz="24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b="1" dirty="0">
              <a:solidFill>
                <a:schemeClr val="accent2">
                  <a:lumMod val="20000"/>
                  <a:lumOff val="8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2" name="Picture 11" descr="2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320042" y="5468968"/>
            <a:ext cx="907858" cy="1045519"/>
          </a:xfrm>
          <a:prstGeom prst="rect">
            <a:avLst/>
          </a:prstGeom>
        </p:spPr>
      </p:pic>
      <p:pic>
        <p:nvPicPr>
          <p:cNvPr id="13" name="Picture 12" descr="2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032375" y="5315532"/>
            <a:ext cx="768338" cy="1216364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0" y="-38564"/>
            <a:ext cx="12183351" cy="6896564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752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0" presetID="2" presetClass="entr" presetSubtype="8" fill="hold" grpId="0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2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3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2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6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7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0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1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8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4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5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/>
          <p:bldP spid="8" grpId="0" animBg="1"/>
          <p:bldP spid="9" grpId="0" animBg="1"/>
          <p:bldP spid="10" grpId="0" animBg="1"/>
          <p:bldP spid="11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0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/>
          <p:bldP spid="8" grpId="0" animBg="1"/>
          <p:bldP spid="9" grpId="0" animBg="1"/>
          <p:bldP spid="10" grpId="0" animBg="1"/>
          <p:bldP spid="11" grpId="0" animBg="1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591857" y="5125810"/>
            <a:ext cx="11000853" cy="1093693"/>
          </a:xfrm>
          <a:prstGeom prst="roundRect">
            <a:avLst/>
          </a:prstGeom>
          <a:solidFill>
            <a:schemeClr val="accent3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ছবিতে তোমরা কি দেখতে পেলে?</a:t>
            </a:r>
            <a:endParaRPr lang="en-US" sz="36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840984" y="5143869"/>
            <a:ext cx="10502601" cy="1093693"/>
          </a:xfrm>
          <a:prstGeom prst="roundRect">
            <a:avLst/>
          </a:prstGeom>
          <a:solidFill>
            <a:schemeClr val="accent3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লাল ,সাদা , হলুদ।এক কথায় নানা রঙের ।</a:t>
            </a:r>
            <a:endParaRPr lang="en-US" sz="36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218" y="-38563"/>
            <a:ext cx="12182134" cy="6896563"/>
            <a:chOff x="1218" y="-38563"/>
            <a:chExt cx="12182134" cy="6896563"/>
          </a:xfrm>
        </p:grpSpPr>
        <p:sp>
          <p:nvSpPr>
            <p:cNvPr id="3" name="Frame 2"/>
            <p:cNvSpPr/>
            <p:nvPr/>
          </p:nvSpPr>
          <p:spPr>
            <a:xfrm>
              <a:off x="1218" y="-38563"/>
              <a:ext cx="12182134" cy="6896563"/>
            </a:xfrm>
            <a:prstGeom prst="frame">
              <a:avLst>
                <a:gd name="adj1" fmla="val 3712"/>
              </a:avLst>
            </a:prstGeom>
            <a:solidFill>
              <a:schemeClr val="accent3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387927" y="321095"/>
              <a:ext cx="11416146" cy="6190541"/>
            </a:xfrm>
            <a:prstGeom prst="rect">
              <a:avLst/>
            </a:prstGeom>
            <a:noFill/>
            <a:ln w="57150">
              <a:solidFill>
                <a:schemeClr val="accent4">
                  <a:lumMod val="40000"/>
                  <a:lumOff val="60000"/>
                </a:schemeClr>
              </a:solidFill>
            </a:ln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9897" y="1439050"/>
            <a:ext cx="4724400" cy="2944498"/>
          </a:xfrm>
          <a:prstGeom prst="rect">
            <a:avLst/>
          </a:prstGeom>
          <a:solidFill>
            <a:schemeClr val="accent3"/>
          </a:solidFill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9897" y="1439050"/>
            <a:ext cx="4700747" cy="2949862"/>
          </a:xfrm>
          <a:prstGeom prst="rect">
            <a:avLst/>
          </a:prstGeom>
          <a:solidFill>
            <a:schemeClr val="accent3"/>
          </a:solidFill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1121" y="1433686"/>
            <a:ext cx="4739523" cy="293181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1120" y="1420000"/>
            <a:ext cx="4739523" cy="299636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0081" y="1427234"/>
            <a:ext cx="4750561" cy="296704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18" t="5715" r="7529" b="11312"/>
          <a:stretch/>
        </p:blipFill>
        <p:spPr>
          <a:xfrm>
            <a:off x="3744606" y="1421721"/>
            <a:ext cx="4759691" cy="29437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Rounded Rectangle 15"/>
          <p:cNvSpPr/>
          <p:nvPr/>
        </p:nvSpPr>
        <p:spPr>
          <a:xfrm>
            <a:off x="4466537" y="5169679"/>
            <a:ext cx="3108960" cy="1093693"/>
          </a:xfrm>
          <a:prstGeom prst="roundRect">
            <a:avLst/>
          </a:prstGeom>
          <a:solidFill>
            <a:schemeClr val="accent3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ফুল</a:t>
            </a:r>
            <a:endParaRPr lang="en-US" sz="36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803222" y="5153263"/>
            <a:ext cx="10540364" cy="1110109"/>
          </a:xfrm>
          <a:prstGeom prst="roundRect">
            <a:avLst/>
          </a:prstGeom>
          <a:solidFill>
            <a:schemeClr val="accent3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ফুলগুলো দেখতে কেমন? </a:t>
            </a:r>
            <a:endParaRPr lang="en-US" sz="36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927" y="321096"/>
            <a:ext cx="11416146" cy="619054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0" y="-38564"/>
            <a:ext cx="12183351" cy="6896564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0445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1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1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4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8" grpId="0" animBg="1"/>
      <p:bldP spid="16" grpId="0" animBg="1"/>
      <p:bldP spid="16" grpId="1" animBg="1"/>
      <p:bldP spid="17" grpId="0" animBg="1"/>
      <p:bldP spid="17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27" y="3341077"/>
            <a:ext cx="11416146" cy="3039303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565586" y="468233"/>
            <a:ext cx="3369105" cy="485904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আজকের পাঠ</a:t>
            </a:r>
            <a:r>
              <a:rPr lang="bn-IN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5697417" y="4149963"/>
            <a:ext cx="5978770" cy="850593"/>
          </a:xfrm>
          <a:prstGeom prst="round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6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নানা</a:t>
            </a:r>
            <a:r>
              <a:rPr lang="bn-BD" sz="6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6000" b="1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রঙের</a:t>
            </a:r>
            <a:r>
              <a:rPr lang="bn-BD" sz="6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6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ফুল</a:t>
            </a:r>
            <a:endParaRPr lang="en-US" sz="60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0538" y="786507"/>
            <a:ext cx="4419600" cy="3313317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1218" y="-38563"/>
            <a:ext cx="12182134" cy="6896563"/>
            <a:chOff x="1218" y="-38563"/>
            <a:chExt cx="12182134" cy="6896563"/>
          </a:xfrm>
        </p:grpSpPr>
        <p:sp>
          <p:nvSpPr>
            <p:cNvPr id="6" name="Frame 5"/>
            <p:cNvSpPr/>
            <p:nvPr/>
          </p:nvSpPr>
          <p:spPr>
            <a:xfrm>
              <a:off x="1218" y="-38563"/>
              <a:ext cx="12182134" cy="6896563"/>
            </a:xfrm>
            <a:prstGeom prst="frame">
              <a:avLst>
                <a:gd name="adj1" fmla="val 3712"/>
              </a:avLst>
            </a:prstGeom>
            <a:solidFill>
              <a:schemeClr val="accent3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387927" y="321095"/>
              <a:ext cx="11416146" cy="6190541"/>
            </a:xfrm>
            <a:prstGeom prst="rect">
              <a:avLst/>
            </a:prstGeom>
            <a:noFill/>
            <a:ln w="57150">
              <a:solidFill>
                <a:schemeClr val="accent4">
                  <a:lumMod val="40000"/>
                  <a:lumOff val="60000"/>
                </a:schemeClr>
              </a:solidFill>
            </a:ln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Rectangle 8"/>
          <p:cNvSpPr/>
          <p:nvPr/>
        </p:nvSpPr>
        <p:spPr>
          <a:xfrm>
            <a:off x="0" y="-38564"/>
            <a:ext cx="12183351" cy="6896564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727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7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6" dur="100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7" dur="100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" dur="100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100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218" y="-38563"/>
            <a:ext cx="12182134" cy="6896563"/>
            <a:chOff x="1218" y="-38563"/>
            <a:chExt cx="12182134" cy="6896563"/>
          </a:xfrm>
        </p:grpSpPr>
        <p:sp>
          <p:nvSpPr>
            <p:cNvPr id="3" name="Frame 2"/>
            <p:cNvSpPr/>
            <p:nvPr/>
          </p:nvSpPr>
          <p:spPr>
            <a:xfrm>
              <a:off x="1218" y="-38563"/>
              <a:ext cx="12182134" cy="6896563"/>
            </a:xfrm>
            <a:prstGeom prst="frame">
              <a:avLst>
                <a:gd name="adj1" fmla="val 3712"/>
              </a:avLst>
            </a:prstGeom>
            <a:solidFill>
              <a:schemeClr val="accent3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387927" y="321095"/>
              <a:ext cx="11416146" cy="6190541"/>
            </a:xfrm>
            <a:prstGeom prst="rect">
              <a:avLst/>
            </a:prstGeom>
            <a:noFill/>
            <a:ln w="57150">
              <a:solidFill>
                <a:schemeClr val="accent4">
                  <a:lumMod val="40000"/>
                  <a:lumOff val="60000"/>
                </a:schemeClr>
              </a:solidFill>
            </a:ln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Rounded Rectangle 4"/>
          <p:cNvSpPr/>
          <p:nvPr/>
        </p:nvSpPr>
        <p:spPr>
          <a:xfrm>
            <a:off x="401782" y="5282433"/>
            <a:ext cx="11416146" cy="1093693"/>
          </a:xfrm>
          <a:prstGeom prst="roundRect">
            <a:avLst/>
          </a:prstGeom>
          <a:solidFill>
            <a:schemeClr val="bg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সূর্যমূখী ও গাঁদা ফুলের রং হলুদ।</a:t>
            </a:r>
            <a:endParaRPr lang="en-US" sz="36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80962" y="1220100"/>
            <a:ext cx="3500637" cy="28465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7145" y="1110953"/>
            <a:ext cx="3513864" cy="306099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0" name="Rounded Rectangle 9"/>
          <p:cNvSpPr/>
          <p:nvPr/>
        </p:nvSpPr>
        <p:spPr>
          <a:xfrm>
            <a:off x="3061080" y="3461719"/>
            <a:ext cx="2152114" cy="637575"/>
          </a:xfrm>
          <a:prstGeom prst="roundRect">
            <a:avLst/>
          </a:prstGeom>
          <a:solidFill>
            <a:schemeClr val="bg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/>
            </a:sp3d>
          </a:bodyPr>
          <a:lstStyle/>
          <a:p>
            <a:pPr algn="ctr"/>
            <a:r>
              <a:rPr lang="bn-IN" sz="3600" b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সূর্যমূখী</a:t>
            </a:r>
            <a:endParaRPr lang="en-US" sz="3600" b="1" dirty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8418895" y="3461719"/>
            <a:ext cx="2152114" cy="715799"/>
          </a:xfrm>
          <a:prstGeom prst="roundRect">
            <a:avLst/>
          </a:prstGeom>
          <a:solidFill>
            <a:schemeClr val="bg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/>
            </a:sp3d>
          </a:bodyPr>
          <a:lstStyle/>
          <a:p>
            <a:pPr algn="ctr"/>
            <a:r>
              <a:rPr lang="bn-IN" sz="3600" b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গাঁদা</a:t>
            </a:r>
            <a:endParaRPr lang="en-US" sz="3600" b="1" dirty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-38564"/>
            <a:ext cx="12183351" cy="6896564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292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218" y="-38563"/>
            <a:ext cx="12182134" cy="6896563"/>
            <a:chOff x="1218" y="-38563"/>
            <a:chExt cx="12182134" cy="6896563"/>
          </a:xfrm>
        </p:grpSpPr>
        <p:sp>
          <p:nvSpPr>
            <p:cNvPr id="3" name="Frame 2"/>
            <p:cNvSpPr/>
            <p:nvPr/>
          </p:nvSpPr>
          <p:spPr>
            <a:xfrm>
              <a:off x="1218" y="-38563"/>
              <a:ext cx="12182134" cy="6896563"/>
            </a:xfrm>
            <a:prstGeom prst="frame">
              <a:avLst>
                <a:gd name="adj1" fmla="val 3712"/>
              </a:avLst>
            </a:prstGeom>
            <a:solidFill>
              <a:schemeClr val="accent3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387927" y="321095"/>
              <a:ext cx="11416146" cy="6190541"/>
            </a:xfrm>
            <a:prstGeom prst="rect">
              <a:avLst/>
            </a:prstGeom>
            <a:noFill/>
            <a:ln w="57150">
              <a:solidFill>
                <a:schemeClr val="accent4">
                  <a:lumMod val="40000"/>
                  <a:lumOff val="60000"/>
                </a:schemeClr>
              </a:solidFill>
            </a:ln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3085" y="580420"/>
            <a:ext cx="10058400" cy="4537911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387926" y="5377656"/>
            <a:ext cx="11416147" cy="993976"/>
          </a:xfrm>
          <a:prstGeom prst="roundRect">
            <a:avLst/>
          </a:prstGeom>
          <a:solidFill>
            <a:schemeClr val="bg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জবা  ফুল</a:t>
            </a:r>
            <a:r>
              <a:rPr lang="en-US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নানা</a:t>
            </a:r>
            <a:r>
              <a:rPr lang="en-US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রঙের</a:t>
            </a:r>
            <a:r>
              <a:rPr lang="en-US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bn-IN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-38564"/>
            <a:ext cx="12183351" cy="6896564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890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218" y="-38563"/>
            <a:ext cx="12182134" cy="6896563"/>
            <a:chOff x="1218" y="-38563"/>
            <a:chExt cx="12182134" cy="6896563"/>
          </a:xfrm>
        </p:grpSpPr>
        <p:sp>
          <p:nvSpPr>
            <p:cNvPr id="3" name="Frame 2"/>
            <p:cNvSpPr/>
            <p:nvPr/>
          </p:nvSpPr>
          <p:spPr>
            <a:xfrm>
              <a:off x="1218" y="-38563"/>
              <a:ext cx="12182134" cy="6896563"/>
            </a:xfrm>
            <a:prstGeom prst="frame">
              <a:avLst>
                <a:gd name="adj1" fmla="val 3712"/>
              </a:avLst>
            </a:prstGeom>
            <a:solidFill>
              <a:schemeClr val="accent3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387927" y="321095"/>
              <a:ext cx="11416146" cy="6190541"/>
            </a:xfrm>
            <a:prstGeom prst="rect">
              <a:avLst/>
            </a:prstGeom>
            <a:noFill/>
            <a:ln w="57150">
              <a:solidFill>
                <a:schemeClr val="accent4">
                  <a:lumMod val="40000"/>
                  <a:lumOff val="60000"/>
                </a:schemeClr>
              </a:solidFill>
            </a:ln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ounded Rectangle 6"/>
          <p:cNvSpPr/>
          <p:nvPr/>
        </p:nvSpPr>
        <p:spPr>
          <a:xfrm>
            <a:off x="387927" y="5430712"/>
            <a:ext cx="11416147" cy="917032"/>
          </a:xfrm>
          <a:prstGeom prst="roundRect">
            <a:avLst/>
          </a:prstGeom>
          <a:solidFill>
            <a:schemeClr val="bg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কলাবতী ফুল</a:t>
            </a:r>
            <a:r>
              <a:rPr lang="en-US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নানা</a:t>
            </a:r>
            <a:r>
              <a:rPr lang="en-US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রঙের</a:t>
            </a:r>
            <a:r>
              <a:rPr lang="en-US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bn-IN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7506" y="634180"/>
            <a:ext cx="9849557" cy="475983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-38564"/>
            <a:ext cx="12183351" cy="6896564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57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</TotalTime>
  <Words>349</Words>
  <Application>Microsoft Office PowerPoint</Application>
  <PresentationFormat>Widescreen</PresentationFormat>
  <Paragraphs>77</Paragraphs>
  <Slides>20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NikoshBAN</vt:lpstr>
      <vt:lpstr>Vrinda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P.L. PATOARY GPS</dc:creator>
  <cp:lastModifiedBy>P.L. PATOARY GPS</cp:lastModifiedBy>
  <cp:revision>127</cp:revision>
  <dcterms:created xsi:type="dcterms:W3CDTF">2019-06-09T19:43:26Z</dcterms:created>
  <dcterms:modified xsi:type="dcterms:W3CDTF">2019-06-21T18:17:21Z</dcterms:modified>
</cp:coreProperties>
</file>