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8"/>
  </p:notesMasterIdLst>
  <p:sldIdLst>
    <p:sldId id="282" r:id="rId2"/>
    <p:sldId id="257" r:id="rId3"/>
    <p:sldId id="273" r:id="rId4"/>
    <p:sldId id="271" r:id="rId5"/>
    <p:sldId id="260" r:id="rId6"/>
    <p:sldId id="262" r:id="rId7"/>
    <p:sldId id="278" r:id="rId8"/>
    <p:sldId id="279" r:id="rId9"/>
    <p:sldId id="267" r:id="rId10"/>
    <p:sldId id="287" r:id="rId11"/>
    <p:sldId id="284" r:id="rId12"/>
    <p:sldId id="266" r:id="rId13"/>
    <p:sldId id="285" r:id="rId14"/>
    <p:sldId id="283" r:id="rId15"/>
    <p:sldId id="288" r:id="rId16"/>
    <p:sldId id="264" r:id="rId17"/>
    <p:sldId id="268" r:id="rId18"/>
    <p:sldId id="269" r:id="rId19"/>
    <p:sldId id="270" r:id="rId20"/>
    <p:sldId id="272" r:id="rId21"/>
    <p:sldId id="274" r:id="rId22"/>
    <p:sldId id="277" r:id="rId23"/>
    <p:sldId id="276" r:id="rId24"/>
    <p:sldId id="286"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471" autoAdjust="0"/>
    <p:restoredTop sz="94660"/>
  </p:normalViewPr>
  <p:slideViewPr>
    <p:cSldViewPr>
      <p:cViewPr varScale="1">
        <p:scale>
          <a:sx n="70" d="100"/>
          <a:sy n="70" d="100"/>
        </p:scale>
        <p:origin x="-798" y="-9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7AAC2-A0EA-4862-917E-C9C4DC568764}" type="datetimeFigureOut">
              <a:rPr lang="en-US" smtClean="0"/>
              <a:pPr/>
              <a:t>11/17/2019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0787C-4F97-4C7A-BEE2-AB57CF341D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6D302-91B2-4B0A-963A-B879AB9C5920}" type="slidenum">
              <a:rPr lang="en-US" smtClean="0"/>
              <a:pPr/>
              <a:t>1</a:t>
            </a:fld>
            <a:endParaRPr lang="en-US"/>
          </a:p>
        </p:txBody>
      </p:sp>
    </p:spTree>
    <p:extLst>
      <p:ext uri="{BB962C8B-B14F-4D97-AF65-F5344CB8AC3E}">
        <p14:creationId xmlns="" xmlns:p14="http://schemas.microsoft.com/office/powerpoint/2010/main" val="337248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5.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0.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12" name="TextBox 11"/>
          <p:cNvSpPr txBox="1"/>
          <p:nvPr/>
        </p:nvSpPr>
        <p:spPr>
          <a:xfrm>
            <a:off x="152400" y="3276600"/>
            <a:ext cx="8755730" cy="2554545"/>
          </a:xfrm>
          <a:prstGeom prst="rect">
            <a:avLst/>
          </a:prstGeom>
          <a:noFill/>
          <a:effectLst>
            <a:glow rad="139700">
              <a:schemeClr val="accent2">
                <a:satMod val="175000"/>
                <a:alpha val="40000"/>
              </a:schemeClr>
            </a:glow>
          </a:effectLst>
        </p:spPr>
        <p:txBody>
          <a:bodyPr wrap="square" rtlCol="0">
            <a:spAutoFit/>
            <a:scene3d>
              <a:camera prst="orthographicFront"/>
              <a:lightRig rig="threePt" dir="t"/>
            </a:scene3d>
            <a:sp3d extrusionH="57150">
              <a:bevelT w="38100" h="38100" prst="convex"/>
            </a:sp3d>
          </a:bodyPr>
          <a:lstStyle/>
          <a:p>
            <a:pPr algn="ctr"/>
            <a:r>
              <a:rPr lang="bn-IN" sz="8000" b="1" dirty="0" smtClean="0">
                <a:ln w="13462">
                  <a:solidFill>
                    <a:schemeClr val="bg1"/>
                  </a:solidFill>
                  <a:prstDash val="solid"/>
                </a:ln>
                <a:solidFill>
                  <a:srgbClr val="FFFF00"/>
                </a:solidFill>
                <a:effectLst>
                  <a:glow rad="228600">
                    <a:schemeClr val="accent1">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আজকের ক্লাসে শুভেচ্ছা</a:t>
            </a:r>
            <a:endParaRPr lang="en-US" sz="8000" b="1" dirty="0">
              <a:ln w="13462">
                <a:solidFill>
                  <a:schemeClr val="bg1"/>
                </a:solidFill>
                <a:prstDash val="solid"/>
              </a:ln>
              <a:solidFill>
                <a:srgbClr val="FFFF00"/>
              </a:solidFill>
              <a:effectLst>
                <a:glow rad="228600">
                  <a:schemeClr val="accent1">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10" name="Frame 9">
            <a:extLst>
              <a:ext uri="{FF2B5EF4-FFF2-40B4-BE49-F238E27FC236}">
                <a16:creationId xmlns="" xmlns:a16="http://schemas.microsoft.com/office/drawing/2014/main" id="{FBB35F51-27C2-41F1-B82F-D7CDF0518A53}"/>
              </a:ext>
            </a:extLst>
          </p:cNvPr>
          <p:cNvSpPr/>
          <p:nvPr/>
        </p:nvSpPr>
        <p:spPr>
          <a:xfrm>
            <a:off x="0" y="0"/>
            <a:ext cx="9144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0" y="533400"/>
            <a:ext cx="9143999" cy="830997"/>
          </a:xfrm>
          <a:prstGeom prst="rect">
            <a:avLst/>
          </a:prstGeom>
          <a:noFill/>
          <a:effectLst>
            <a:glow rad="139700">
              <a:schemeClr val="accent2">
                <a:satMod val="175000"/>
                <a:alpha val="40000"/>
              </a:schemeClr>
            </a:glow>
          </a:effectLst>
        </p:spPr>
        <p:txBody>
          <a:bodyPr wrap="square" rtlCol="0">
            <a:spAutoFit/>
            <a:scene3d>
              <a:camera prst="orthographicFront"/>
              <a:lightRig rig="threePt" dir="t"/>
            </a:scene3d>
            <a:sp3d extrusionH="57150">
              <a:bevelT w="69850" h="38100" prst="cross"/>
            </a:sp3d>
          </a:bodyPr>
          <a:lstStyle/>
          <a:p>
            <a:pPr algn="ctr"/>
            <a:r>
              <a:rPr lang="bn-IN" sz="4800" b="1" dirty="0">
                <a:ln w="13462">
                  <a:solidFill>
                    <a:srgbClr val="FFFF00"/>
                  </a:solidFill>
                  <a:prstDash val="solid"/>
                </a:ln>
                <a:solidFill>
                  <a:srgbClr val="00B050"/>
                </a:solidFill>
                <a:effectLst>
                  <a:glow rad="228600">
                    <a:srgbClr val="C00000">
                      <a:alpha val="40000"/>
                    </a:srgbClr>
                  </a:glow>
                  <a:outerShdw dist="38100" dir="2700000" algn="bl" rotWithShape="0">
                    <a:schemeClr val="accent5"/>
                  </a:outerShdw>
                </a:effectLst>
                <a:latin typeface="NikoshBAN" panose="02000000000000000000" pitchFamily="2" charset="0"/>
                <a:cs typeface="NikoshBAN" panose="02000000000000000000" pitchFamily="2" charset="0"/>
              </a:rPr>
              <a:t>আসসালামু আলাইকুম</a:t>
            </a:r>
            <a:endParaRPr lang="en-US" sz="4800" b="1" dirty="0">
              <a:ln w="13462">
                <a:solidFill>
                  <a:srgbClr val="FFFF00"/>
                </a:solidFill>
                <a:prstDash val="solid"/>
              </a:ln>
              <a:solidFill>
                <a:srgbClr val="00B050"/>
              </a:solidFill>
              <a:effectLst>
                <a:glow rad="228600">
                  <a:srgbClr val="C00000">
                    <a:alpha val="40000"/>
                  </a:srgbClr>
                </a:glow>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8777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
                                        </p:tgtEl>
                                        <p:attrNameLst>
                                          <p:attrName>ppt_y</p:attrName>
                                        </p:attrNameLst>
                                      </p:cBhvr>
                                      <p:tavLst>
                                        <p:tav tm="0">
                                          <p:val>
                                            <p:strVal val="#ppt_y"/>
                                          </p:val>
                                        </p:tav>
                                        <p:tav tm="100000">
                                          <p:val>
                                            <p:strVal val="#ppt_y"/>
                                          </p:val>
                                        </p:tav>
                                      </p:tavLst>
                                    </p:anim>
                                    <p:anim calcmode="lin" valueType="num">
                                      <p:cBhvr>
                                        <p:cTn id="9"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
                                        </p:tgtEl>
                                      </p:cBhvr>
                                    </p:animEffect>
                                  </p:childTnLst>
                                </p:cTn>
                              </p:par>
                            </p:childTnLst>
                          </p:cTn>
                        </p:par>
                        <p:par>
                          <p:cTn id="12" fill="hold">
                            <p:stCondLst>
                              <p:cond delay="18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750" fill="hold"/>
                                        <p:tgtEl>
                                          <p:spTgt spid="12"/>
                                        </p:tgtEl>
                                        <p:attrNameLst>
                                          <p:attrName>ppt_y</p:attrName>
                                        </p:attrNameLst>
                                      </p:cBhvr>
                                      <p:tavLst>
                                        <p:tav tm="0">
                                          <p:val>
                                            <p:strVal val="#ppt_y"/>
                                          </p:val>
                                        </p:tav>
                                        <p:tav tm="100000">
                                          <p:val>
                                            <p:strVal val="#ppt_y"/>
                                          </p:val>
                                        </p:tav>
                                      </p:tavLst>
                                    </p:anim>
                                    <p:anim calcmode="lin" valueType="num">
                                      <p:cBhvr>
                                        <p:cTn id="17" dur="7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7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750" tmFilter="0,0; .5, 1; 1, 1"/>
                                        <p:tgtEl>
                                          <p:spTgt spid="12"/>
                                        </p:tgtEl>
                                      </p:cBhvr>
                                    </p:animEffect>
                                  </p:childTnLst>
                                </p:cTn>
                              </p:par>
                            </p:childTnLst>
                          </p:cTn>
                        </p:par>
                        <p:par>
                          <p:cTn id="20" fill="hold">
                            <p:stCondLst>
                              <p:cond delay="3900"/>
                            </p:stCondLst>
                            <p:childTnLst>
                              <p:par>
                                <p:cTn id="21" presetID="53" presetClass="entr" presetSubtype="0" repeatCount="indefinite" fill="hold" grpId="1" nodeType="afterEffect">
                                  <p:stCondLst>
                                    <p:cond delay="0"/>
                                  </p:stCondLst>
                                  <p:iterate type="lt">
                                    <p:tmPct val="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4648200" cy="1143000"/>
          </a:xfrm>
        </p:spPr>
        <p:style>
          <a:lnRef idx="2">
            <a:schemeClr val="accent2"/>
          </a:lnRef>
          <a:fillRef idx="1">
            <a:schemeClr val="lt1"/>
          </a:fillRef>
          <a:effectRef idx="0">
            <a:schemeClr val="accent2"/>
          </a:effectRef>
          <a:fontRef idx="minor">
            <a:schemeClr val="dk1"/>
          </a:fontRef>
        </p:style>
        <p:txBody>
          <a:bodyPr>
            <a:normAutofit/>
          </a:bodyPr>
          <a:lstStyle/>
          <a:p>
            <a:r>
              <a:rPr lang="bn-IN" sz="6000" b="1" dirty="0" smtClean="0"/>
              <a:t>নির্বাচনে জয়</a:t>
            </a:r>
            <a:endParaRPr lang="en-US" sz="6000" b="1" dirty="0"/>
          </a:p>
        </p:txBody>
      </p:sp>
      <p:pic>
        <p:nvPicPr>
          <p:cNvPr id="4" name="Content Placeholder 3" descr="download (2).jpg"/>
          <p:cNvPicPr>
            <a:picLocks noGrp="1" noChangeAspect="1"/>
          </p:cNvPicPr>
          <p:nvPr>
            <p:ph idx="1"/>
          </p:nvPr>
        </p:nvPicPr>
        <p:blipFill>
          <a:blip r:embed="rId2"/>
          <a:stretch>
            <a:fillRect/>
          </a:stretch>
        </p:blipFill>
        <p:spPr>
          <a:xfrm>
            <a:off x="1905000" y="1600200"/>
            <a:ext cx="45720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par>
                          <p:cTn id="15" fill="hold">
                            <p:stCondLst>
                              <p:cond delay="1000"/>
                            </p:stCondLst>
                            <p:childTnLst>
                              <p:par>
                                <p:cTn id="16" presetID="29" presetClass="entr" presetSubtype="0" repeatCount="indefinite"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3000" fill="hold"/>
                                        <p:tgtEl>
                                          <p:spTgt spid="4"/>
                                        </p:tgtEl>
                                        <p:attrNameLst>
                                          <p:attrName>ppt_x</p:attrName>
                                        </p:attrNameLst>
                                      </p:cBhvr>
                                      <p:tavLst>
                                        <p:tav tm="0">
                                          <p:val>
                                            <p:strVal val="#ppt_x-.2"/>
                                          </p:val>
                                        </p:tav>
                                        <p:tav tm="100000">
                                          <p:val>
                                            <p:strVal val="#ppt_x"/>
                                          </p:val>
                                        </p:tav>
                                      </p:tavLst>
                                    </p:anim>
                                    <p:anim calcmode="lin" valueType="num">
                                      <p:cBhvr>
                                        <p:cTn id="19" dur="3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blipFill>
            <a:blip r:embed="rId3"/>
            <a:tile tx="0" ty="0" sx="100000" sy="100000" flip="none" algn="tl"/>
          </a:blipFill>
        </p:spPr>
        <p:txBody>
          <a:bodyPr>
            <a:noAutofit/>
          </a:bodyPr>
          <a:lstStyle/>
          <a:p>
            <a:r>
              <a:rPr lang="bn-IN" sz="3600" b="1" dirty="0" smtClean="0">
                <a:solidFill>
                  <a:srgbClr val="7030A0"/>
                </a:solidFill>
              </a:rPr>
              <a:t>১৯৭০সালে ৭ই ডিসেম্বর পাকিস্থানের জাতীয় নির্বাচনে বঙ্গবন্ধু জয় লাভ করেন  </a:t>
            </a:r>
            <a:endParaRPr lang="en-US" sz="3600" b="1" dirty="0">
              <a:solidFill>
                <a:srgbClr val="7030A0"/>
              </a:solidFill>
            </a:endParaRPr>
          </a:p>
        </p:txBody>
      </p:sp>
      <p:sp>
        <p:nvSpPr>
          <p:cNvPr id="2" name="Content Placeholder 1"/>
          <p:cNvSpPr>
            <a:spLocks noGrp="1"/>
          </p:cNvSpPr>
          <p:nvPr>
            <p:ph idx="1"/>
          </p:nvPr>
        </p:nvSpPr>
        <p:spPr>
          <a:xfrm>
            <a:off x="838200" y="1447800"/>
            <a:ext cx="7772400" cy="4572000"/>
          </a:xfrm>
          <a:blipFill>
            <a:blip r:embed="rId4"/>
            <a:tile tx="0" ty="0" sx="100000" sy="100000" flip="none" algn="tl"/>
          </a:blipFill>
        </p:spPr>
        <p:txBody>
          <a:bodyPr>
            <a:normAutofit fontScale="77500" lnSpcReduction="20000"/>
          </a:bodyPr>
          <a:lstStyle/>
          <a:p>
            <a:pPr>
              <a:buNone/>
            </a:pPr>
            <a:r>
              <a:rPr lang="bn-IN" b="1" dirty="0" smtClean="0">
                <a:solidFill>
                  <a:srgbClr val="7030A0"/>
                </a:solidFill>
              </a:rPr>
              <a:t>নির্বাচনে জয়ী হলেও তাকে সরকার গঠন করতে দেওয়া হয়নি,ফলে বাংলাদেশের স্বাধীনতা সংগ্রামকে আরো বেগবান করে।যুক্ত পাকিস্থানের দুই অঞ্চলের দুইটি প্রধান দলের প্রাধান্য এটাই প্রমান করে যে বাঙ্গালি একটি পৃথক জাতি।১৯৪৭ সালে পাকিস্থান সৃষ্ঠির পর থেকে বাঙ্গালি জাতির পাকিস্থানি দুঃসাসকরা বৈষম্যমূলক আচরণ করে আসছে।পরিনতিতে পাকিস্থান রাস্ট্রকাঠামোর মধ্যে বাঙ্গালি স্বায়ত্ব স্বাসনের দাবি (স্বাধীনতার দাবিতে) রুপান্তরিত হয়।পাকিস্তানিরা নানা ষড়যন্ত্র ও টালবাহানা দেখিয়ে বঙ্গবন্ধু শেখ মুজিবুর রহমান ৭ই মার্চ রেসকোর্স ময়দানে স্বাধীনতার ভাষণ দেন।২৫ মার্চ মধ্যে রাত্রে ২৬ মার্চের প্রথম প্রহরে বাংলাদেশ স্বাধীনতার ঘোষণা করলে তাকে বন্ধি করে নিয়ে যায়।এর পর থেকে শুরু </a:t>
            </a:r>
            <a:r>
              <a:rPr lang="bn-IN" b="1" dirty="0" smtClean="0">
                <a:solidFill>
                  <a:srgbClr val="002060"/>
                </a:solidFill>
              </a:rPr>
              <a:t>হয় যুদ্ধ।</a:t>
            </a:r>
          </a:p>
        </p:txBody>
      </p:sp>
    </p:spTree>
  </p:cSld>
  <p:clrMapOvr>
    <a:masterClrMapping/>
  </p:clrMapOvr>
  <p:transition>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715000" cy="1036638"/>
          </a:xfrm>
        </p:spPr>
        <p:style>
          <a:lnRef idx="2">
            <a:schemeClr val="accent2"/>
          </a:lnRef>
          <a:fillRef idx="1">
            <a:schemeClr val="lt1"/>
          </a:fillRef>
          <a:effectRef idx="0">
            <a:schemeClr val="accent2"/>
          </a:effectRef>
          <a:fontRef idx="minor">
            <a:schemeClr val="dk1"/>
          </a:fontRef>
        </p:style>
        <p:txBody>
          <a:bodyPr/>
          <a:lstStyle/>
          <a:p>
            <a:pPr algn="ctr"/>
            <a:r>
              <a:rPr lang="bn-IN" dirty="0" smtClean="0"/>
              <a:t>২৫শে মার্চ১৯৭১এর দৃশ্য</a:t>
            </a:r>
            <a:endParaRPr lang="en-US" dirty="0"/>
          </a:p>
        </p:txBody>
      </p:sp>
      <p:pic>
        <p:nvPicPr>
          <p:cNvPr id="5" name="Picture 4" descr="rak15.jpg"/>
          <p:cNvPicPr>
            <a:picLocks noChangeAspect="1"/>
          </p:cNvPicPr>
          <p:nvPr/>
        </p:nvPicPr>
        <p:blipFill>
          <a:blip r:embed="rId2"/>
          <a:stretch>
            <a:fillRect/>
          </a:stretch>
        </p:blipFill>
        <p:spPr>
          <a:xfrm>
            <a:off x="914400" y="1676400"/>
            <a:ext cx="3048000" cy="1809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download.png"/>
          <p:cNvPicPr>
            <a:picLocks noChangeAspect="1"/>
          </p:cNvPicPr>
          <p:nvPr/>
        </p:nvPicPr>
        <p:blipFill>
          <a:blip r:embed="rId3"/>
          <a:stretch>
            <a:fillRect/>
          </a:stretch>
        </p:blipFill>
        <p:spPr>
          <a:xfrm>
            <a:off x="4495800" y="1828800"/>
            <a:ext cx="3352800" cy="1752600"/>
          </a:xfrm>
          <a:prstGeom prst="rect">
            <a:avLst/>
          </a:prstGeom>
        </p:spPr>
      </p:pic>
      <p:sp>
        <p:nvSpPr>
          <p:cNvPr id="7" name="TextBox 6"/>
          <p:cNvSpPr txBox="1"/>
          <p:nvPr/>
        </p:nvSpPr>
        <p:spPr>
          <a:xfrm>
            <a:off x="838200" y="4572000"/>
            <a:ext cx="6772264" cy="461665"/>
          </a:xfrm>
          <a:prstGeom prst="rect">
            <a:avLst/>
          </a:prstGeom>
          <a:blipFill>
            <a:blip r:embed="rId4"/>
            <a:tile tx="0" ty="0" sx="100000" sy="100000" flip="none" algn="tl"/>
          </a:blipFill>
        </p:spPr>
        <p:txBody>
          <a:bodyPr wrap="square" rtlCol="0">
            <a:spAutoFit/>
          </a:bodyPr>
          <a:lstStyle/>
          <a:p>
            <a:r>
              <a:rPr lang="bn-IN" sz="2400" b="1" dirty="0" smtClean="0">
                <a:solidFill>
                  <a:srgbClr val="7030A0"/>
                </a:solidFill>
              </a:rPr>
              <a:t>নিরীহ বাঙ্গালীদের উপর হামলা করে গণ-হত্যা করে</a:t>
            </a:r>
            <a:endParaRPr lang="en-US"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mph" presetSubtype="0" fill="hold" nodeType="clickEffect">
                                  <p:stCondLst>
                                    <p:cond delay="0"/>
                                  </p:stCondLst>
                                  <p:childTnLst>
                                    <p:anim calcmode="discrete" valueType="str">
                                      <p:cBhvr>
                                        <p:cTn id="13"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76200">
            <a:solidFill>
              <a:srgbClr val="FF0000"/>
            </a:solidFill>
          </a:ln>
        </p:spPr>
        <p:txBody>
          <a:bodyPr/>
          <a:lstStyle/>
          <a:p>
            <a:pPr algn="ctr"/>
            <a:r>
              <a:rPr lang="bn-IN" dirty="0" smtClean="0"/>
              <a:t>যুদ্ধ চলছে</a:t>
            </a:r>
            <a:endParaRPr lang="en-US" dirty="0"/>
          </a:p>
        </p:txBody>
      </p:sp>
      <p:pic>
        <p:nvPicPr>
          <p:cNvPr id="7" name="Content Placeholder 3" descr="rak 6.jpg"/>
          <p:cNvPicPr>
            <a:picLocks noGrp="1" noChangeAspect="1"/>
          </p:cNvPicPr>
          <p:nvPr>
            <p:ph idx="1"/>
          </p:nvPr>
        </p:nvPicPr>
        <p:blipFill>
          <a:blip r:embed="rId4"/>
          <a:stretch>
            <a:fillRect/>
          </a:stretch>
        </p:blipFill>
        <p:spPr>
          <a:xfrm>
            <a:off x="3152775" y="3058319"/>
            <a:ext cx="2838450" cy="1609725"/>
          </a:xfrm>
        </p:spPr>
      </p:pic>
      <p:sp>
        <p:nvSpPr>
          <p:cNvPr id="4" name="Oval 3"/>
          <p:cNvSpPr/>
          <p:nvPr/>
        </p:nvSpPr>
        <p:spPr>
          <a:xfrm>
            <a:off x="6324600" y="3352800"/>
            <a:ext cx="914400" cy="914400"/>
          </a:xfrm>
          <a:prstGeom prst="ellipse">
            <a:avLst/>
          </a:prstGeom>
          <a:solidFill>
            <a:srgbClr val="FF00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495800" y="2590800"/>
            <a:ext cx="15240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ame 5"/>
          <p:cNvSpPr/>
          <p:nvPr/>
        </p:nvSpPr>
        <p:spPr>
          <a:xfrm>
            <a:off x="1447800" y="3124200"/>
            <a:ext cx="533400" cy="914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Arrow 7"/>
          <p:cNvSpPr/>
          <p:nvPr/>
        </p:nvSpPr>
        <p:spPr>
          <a:xfrm>
            <a:off x="2209800" y="37338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3962400" y="4038600"/>
            <a:ext cx="1828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3200400" y="3276600"/>
            <a:ext cx="1066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1600200"/>
            <a:ext cx="7848600" cy="449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a:xfrm>
            <a:off x="609600" y="838200"/>
            <a:ext cx="8229600" cy="495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4400" b="0" i="0" u="none" strike="noStrike" kern="1200" cap="none" spc="0" normalizeH="0" baseline="0" noProof="0" dirty="0" smtClean="0">
                <a:ln>
                  <a:noFill/>
                </a:ln>
                <a:solidFill>
                  <a:schemeClr val="tx1"/>
                </a:solidFill>
                <a:effectLst/>
                <a:uLnTx/>
                <a:uFillTx/>
                <a:latin typeface="+mj-lt"/>
                <a:ea typeface="+mj-ea"/>
                <a:cs typeface="+mj-cs"/>
              </a:rPr>
              <a:t>অবশেষে আমাদের বিজয়</a:t>
            </a:r>
            <a:br>
              <a:rPr kumimoji="0" lang="bn-IN" sz="4400" b="0" i="0" u="none" strike="noStrike" kern="1200" cap="none" spc="0" normalizeH="0" baseline="0" noProof="0" dirty="0" smtClean="0">
                <a:ln>
                  <a:noFill/>
                </a:ln>
                <a:solidFill>
                  <a:schemeClr val="tx1"/>
                </a:solidFill>
                <a:effectLst/>
                <a:uLnTx/>
                <a:uFillTx/>
                <a:latin typeface="+mj-lt"/>
                <a:ea typeface="+mj-ea"/>
                <a:cs typeface="+mj-cs"/>
              </a:rPr>
            </a:br>
            <a:r>
              <a:rPr kumimoji="0" lang="bn-IN" sz="4400" b="0" i="0" u="none" strike="noStrike" kern="1200" cap="none" spc="0" normalizeH="0" baseline="0" noProof="0" dirty="0" smtClean="0">
                <a:ln>
                  <a:noFill/>
                </a:ln>
                <a:solidFill>
                  <a:schemeClr val="tx1"/>
                </a:solidFill>
                <a:effectLst/>
                <a:uLnTx/>
                <a:uFillTx/>
                <a:latin typeface="+mj-lt"/>
                <a:ea typeface="+mj-ea"/>
                <a:cs typeface="+mj-cs"/>
              </a:rPr>
              <a:t>জয় বাংলাদেশ</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Oval 13"/>
          <p:cNvSpPr/>
          <p:nvPr/>
        </p:nvSpPr>
        <p:spPr>
          <a:xfrm>
            <a:off x="5867400" y="457200"/>
            <a:ext cx="1447800" cy="838200"/>
          </a:xfrm>
          <a:prstGeom prst="ellipse">
            <a:avLst/>
          </a:prstGeom>
          <a:solidFill>
            <a:srgbClr val="FF00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loop="1">
        <p:snd r:embed="rId2" name="drumroll.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xit" presetSubtype="10" fill="hold" grpId="0" nodeType="afterEffect">
                                  <p:stCondLst>
                                    <p:cond delay="0"/>
                                  </p:stCondLst>
                                  <p:childTnLst>
                                    <p:animEffect transition="out" filter="randombar(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1000"/>
                            </p:stCondLst>
                            <p:childTnLst>
                              <p:par>
                                <p:cTn id="13" presetID="5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85" decel="100000"/>
                                        <p:tgtEl>
                                          <p:spTgt spid="7"/>
                                        </p:tgtEl>
                                      </p:cBhvr>
                                    </p:animEffect>
                                    <p:animScale>
                                      <p:cBhvr>
                                        <p:cTn id="16" dur="385" decel="100000"/>
                                        <p:tgtEl>
                                          <p:spTgt spid="7"/>
                                        </p:tgtEl>
                                      </p:cBhvr>
                                      <p:from x="10000" y="10000"/>
                                      <p:to x="200000" y="450000"/>
                                    </p:animScale>
                                    <p:animScale>
                                      <p:cBhvr>
                                        <p:cTn id="17" dur="615" accel="100000" fill="hold">
                                          <p:stCondLst>
                                            <p:cond delay="385"/>
                                          </p:stCondLst>
                                        </p:cTn>
                                        <p:tgtEl>
                                          <p:spTgt spid="7"/>
                                        </p:tgtEl>
                                      </p:cBhvr>
                                      <p:from x="200000" y="450000"/>
                                      <p:to x="100000" y="100000"/>
                                    </p:animScale>
                                    <p:set>
                                      <p:cBhvr>
                                        <p:cTn id="18" dur="385" fill="hold"/>
                                        <p:tgtEl>
                                          <p:spTgt spid="7"/>
                                        </p:tgtEl>
                                        <p:attrNameLst>
                                          <p:attrName>ppt_x</p:attrName>
                                        </p:attrNameLst>
                                      </p:cBhvr>
                                      <p:to>
                                        <p:strVal val="(0.5)"/>
                                      </p:to>
                                    </p:set>
                                    <p:anim from="(0.5)" to="(#ppt_x)" calcmode="lin" valueType="num">
                                      <p:cBhvr>
                                        <p:cTn id="19" dur="615" accel="100000" fill="hold">
                                          <p:stCondLst>
                                            <p:cond delay="385"/>
                                          </p:stCondLst>
                                        </p:cTn>
                                        <p:tgtEl>
                                          <p:spTgt spid="7"/>
                                        </p:tgtEl>
                                        <p:attrNameLst>
                                          <p:attrName>ppt_x</p:attrName>
                                        </p:attrNameLst>
                                      </p:cBhvr>
                                    </p:anim>
                                    <p:set>
                                      <p:cBhvr>
                                        <p:cTn id="20" dur="385" fill="hold"/>
                                        <p:tgtEl>
                                          <p:spTgt spid="7"/>
                                        </p:tgtEl>
                                        <p:attrNameLst>
                                          <p:attrName>ppt_y</p:attrName>
                                        </p:attrNameLst>
                                      </p:cBhvr>
                                      <p:to>
                                        <p:strVal val="(#ppt_y+0.4)"/>
                                      </p:to>
                                    </p:set>
                                    <p:anim from="(#ppt_y+0.4)" to="(#ppt_y)" calcmode="lin" valueType="num">
                                      <p:cBhvr>
                                        <p:cTn id="21" dur="615" accel="100000" fill="hold">
                                          <p:stCondLst>
                                            <p:cond delay="385"/>
                                          </p:stCondLst>
                                        </p:cTn>
                                        <p:tgtEl>
                                          <p:spTgt spid="7"/>
                                        </p:tgtEl>
                                        <p:attrNameLst>
                                          <p:attrName>ppt_y</p:attrName>
                                        </p:attrNameLst>
                                      </p:cBhvr>
                                    </p:anim>
                                  </p:childTnLst>
                                </p:cTn>
                              </p:par>
                            </p:childTnLst>
                          </p:cTn>
                        </p:par>
                        <p:par>
                          <p:cTn id="22" fill="hold">
                            <p:stCondLst>
                              <p:cond delay="2000"/>
                            </p:stCondLst>
                            <p:childTnLst>
                              <p:par>
                                <p:cTn id="23" presetID="63" presetClass="path" presetSubtype="0" accel="50000" decel="50000" fill="hold" grpId="0" nodeType="afterEffect" nodePh="1">
                                  <p:stCondLst>
                                    <p:cond delay="0"/>
                                  </p:stCondLst>
                                  <p:endCondLst>
                                    <p:cond evt="begin" delay="0">
                                      <p:tn val="23"/>
                                    </p:cond>
                                  </p:endCondLst>
                                  <p:childTnLst>
                                    <p:animMotion origin="layout" path="M 2.77556E-17 8.69565E-7 L 0.5125 0.0666 " pathEditMode="relative" rAng="0" ptsTypes="AA">
                                      <p:cBhvr>
                                        <p:cTn id="24" dur="1000" fill="hold"/>
                                        <p:tgtEl>
                                          <p:spTgt spid="6">
                                            <p:txEl>
                                              <p:charRg st="4294967295" end="4294967295"/>
                                            </p:txEl>
                                          </p:spTgt>
                                        </p:tgtEl>
                                        <p:attrNameLst>
                                          <p:attrName>ppt_x</p:attrName>
                                          <p:attrName>ppt_y</p:attrName>
                                        </p:attrNameLst>
                                      </p:cBhvr>
                                      <p:rCtr x="256" y="33"/>
                                    </p:animMotion>
                                  </p:childTnLst>
                                </p:cTn>
                              </p:par>
                            </p:childTnLst>
                          </p:cTn>
                        </p:par>
                        <p:par>
                          <p:cTn id="25" fill="hold">
                            <p:stCondLst>
                              <p:cond delay="3000"/>
                            </p:stCondLst>
                            <p:childTnLst>
                              <p:par>
                                <p:cTn id="26" presetID="35" presetClass="path" presetSubtype="0" accel="50000" decel="50000" fill="hold" nodeType="afterEffect">
                                  <p:stCondLst>
                                    <p:cond delay="0"/>
                                  </p:stCondLst>
                                  <p:childTnLst>
                                    <p:animMotion origin="layout" path="M 0.5125 0.0666 L 0.0125 8.69565E-7 " pathEditMode="relative" rAng="0" ptsTypes="AA">
                                      <p:cBhvr>
                                        <p:cTn id="27" dur="500" fill="hold"/>
                                        <p:tgtEl>
                                          <p:spTgt spid="6"/>
                                        </p:tgtEl>
                                        <p:attrNameLst>
                                          <p:attrName>ppt_x</p:attrName>
                                          <p:attrName>ppt_y</p:attrName>
                                        </p:attrNameLst>
                                      </p:cBhvr>
                                      <p:rCtr x="-250" y="-33"/>
                                    </p:animMotion>
                                  </p:childTnLst>
                                </p:cTn>
                              </p:par>
                            </p:childTnLst>
                          </p:cTn>
                        </p:par>
                        <p:par>
                          <p:cTn id="28" fill="hold">
                            <p:stCondLst>
                              <p:cond delay="3500"/>
                            </p:stCondLst>
                            <p:childTnLst>
                              <p:par>
                                <p:cTn id="29" presetID="35" presetClass="path" presetSubtype="0" accel="50000" decel="50000" fill="hold" nodeType="afterEffect">
                                  <p:stCondLst>
                                    <p:cond delay="0"/>
                                  </p:stCondLst>
                                  <p:childTnLst>
                                    <p:animMotion origin="layout" path="M 3.33333E-6 -3.01573E-6 L -0.55417 -0.0407 " pathEditMode="relative" rAng="0" ptsTypes="AA">
                                      <p:cBhvr>
                                        <p:cTn id="30" dur="500" fill="hold"/>
                                        <p:tgtEl>
                                          <p:spTgt spid="7"/>
                                        </p:tgtEl>
                                        <p:attrNameLst>
                                          <p:attrName>ppt_x</p:attrName>
                                          <p:attrName>ppt_y</p:attrName>
                                        </p:attrNameLst>
                                      </p:cBhvr>
                                      <p:rCtr x="-277" y="-20"/>
                                    </p:animMotion>
                                  </p:childTnLst>
                                </p:cTn>
                              </p:par>
                            </p:childTnLst>
                          </p:cTn>
                        </p:par>
                        <p:par>
                          <p:cTn id="31" fill="hold">
                            <p:stCondLst>
                              <p:cond delay="4000"/>
                            </p:stCondLst>
                            <p:childTnLst>
                              <p:par>
                                <p:cTn id="32" presetID="20" presetClass="exit" presetSubtype="0" fill="hold" nodeType="afterEffect">
                                  <p:stCondLst>
                                    <p:cond delay="0"/>
                                  </p:stCondLst>
                                  <p:childTnLst>
                                    <p:animEffect transition="out" filter="wedge">
                                      <p:cBhvr>
                                        <p:cTn id="33" dur="1000"/>
                                        <p:tgtEl>
                                          <p:spTgt spid="7"/>
                                        </p:tgtEl>
                                      </p:cBhvr>
                                    </p:animEffect>
                                    <p:set>
                                      <p:cBhvr>
                                        <p:cTn id="34" dur="1" fill="hold">
                                          <p:stCondLst>
                                            <p:cond delay="999"/>
                                          </p:stCondLst>
                                        </p:cTn>
                                        <p:tgtEl>
                                          <p:spTgt spid="7"/>
                                        </p:tgtEl>
                                        <p:attrNameLst>
                                          <p:attrName>style.visibility</p:attrName>
                                        </p:attrNameLst>
                                      </p:cBhvr>
                                      <p:to>
                                        <p:strVal val="hidden"/>
                                      </p:to>
                                    </p:set>
                                  </p:childTnLst>
                                </p:cTn>
                              </p:par>
                            </p:childTnLst>
                          </p:cTn>
                        </p:par>
                        <p:par>
                          <p:cTn id="35" fill="hold">
                            <p:stCondLst>
                              <p:cond delay="5000"/>
                            </p:stCondLst>
                            <p:childTnLst>
                              <p:par>
                                <p:cTn id="36" presetID="31" presetClass="entr" presetSubtype="0" fill="hold" grpId="0" nodeType="afterEffect">
                                  <p:stCondLst>
                                    <p:cond delay="0"/>
                                  </p:stCondLst>
                                  <p:iterate type="lt">
                                    <p:tmPct val="5000"/>
                                  </p:iterate>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90"/>
                                          </p:val>
                                        </p:tav>
                                        <p:tav tm="100000">
                                          <p:val>
                                            <p:fltVal val="0"/>
                                          </p:val>
                                        </p:tav>
                                      </p:tavLst>
                                    </p:anim>
                                    <p:animEffect transition="in" filter="fade">
                                      <p:cBhvr>
                                        <p:cTn id="41" dur="500"/>
                                        <p:tgtEl>
                                          <p:spTgt spid="8"/>
                                        </p:tgtEl>
                                      </p:cBhvr>
                                    </p:animEffect>
                                  </p:childTnLst>
                                </p:cTn>
                              </p:par>
                            </p:childTnLst>
                          </p:cTn>
                        </p:par>
                        <p:par>
                          <p:cTn id="42" fill="hold">
                            <p:stCondLst>
                              <p:cond delay="5500"/>
                            </p:stCondLst>
                            <p:childTnLst>
                              <p:par>
                                <p:cTn id="43" presetID="63" presetClass="path" presetSubtype="0" repeatCount="indefinite" accel="50000" decel="50000" fill="hold" grpId="1" nodeType="afterEffect">
                                  <p:stCondLst>
                                    <p:cond delay="0"/>
                                  </p:stCondLst>
                                  <p:iterate type="lt">
                                    <p:tmPct val="0"/>
                                  </p:iterate>
                                  <p:childTnLst>
                                    <p:animMotion origin="layout" path="M 0 0  L 0.25 0  E" pathEditMode="relative" ptsTypes="">
                                      <p:cBhvr>
                                        <p:cTn id="44" dur="500" fill="hold"/>
                                        <p:tgtEl>
                                          <p:spTgt spid="8"/>
                                        </p:tgtEl>
                                        <p:attrNameLst>
                                          <p:attrName>ppt_x</p:attrName>
                                          <p:attrName>ppt_y</p:attrName>
                                        </p:attrNameLst>
                                      </p:cBhvr>
                                    </p:animMotion>
                                  </p:childTnLst>
                                </p:cTn>
                              </p:par>
                            </p:childTnLst>
                          </p:cTn>
                        </p:par>
                        <p:par>
                          <p:cTn id="45" fill="hold">
                            <p:stCondLst>
                              <p:cond delay="6000"/>
                            </p:stCondLst>
                            <p:childTnLst>
                              <p:par>
                                <p:cTn id="46" presetID="49" presetClass="entr" presetSubtype="0" decel="10000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 calcmode="lin" valueType="num">
                                      <p:cBhvr>
                                        <p:cTn id="50" dur="500" fill="hold"/>
                                        <p:tgtEl>
                                          <p:spTgt spid="9"/>
                                        </p:tgtEl>
                                        <p:attrNameLst>
                                          <p:attrName>style.rotation</p:attrName>
                                        </p:attrNameLst>
                                      </p:cBhvr>
                                      <p:tavLst>
                                        <p:tav tm="0">
                                          <p:val>
                                            <p:fltVal val="360"/>
                                          </p:val>
                                        </p:tav>
                                        <p:tav tm="100000">
                                          <p:val>
                                            <p:fltVal val="0"/>
                                          </p:val>
                                        </p:tav>
                                      </p:tavLst>
                                    </p:anim>
                                    <p:animEffect transition="in" filter="fade">
                                      <p:cBhvr>
                                        <p:cTn id="51" dur="500"/>
                                        <p:tgtEl>
                                          <p:spTgt spid="9"/>
                                        </p:tgtEl>
                                      </p:cBhvr>
                                    </p:animEffect>
                                  </p:childTnLst>
                                </p:cTn>
                              </p:par>
                            </p:childTnLst>
                          </p:cTn>
                        </p:par>
                        <p:par>
                          <p:cTn id="52" fill="hold">
                            <p:stCondLst>
                              <p:cond delay="6500"/>
                            </p:stCondLst>
                            <p:childTnLst>
                              <p:par>
                                <p:cTn id="53" presetID="35" presetClass="path" presetSubtype="0" repeatCount="indefinite" accel="50000" decel="50000" fill="hold" grpId="1" nodeType="afterEffect">
                                  <p:stCondLst>
                                    <p:cond delay="0"/>
                                  </p:stCondLst>
                                  <p:childTnLst>
                                    <p:animMotion origin="layout" path="M 0 0  L -0.25 0  E" pathEditMode="relative" ptsTypes="">
                                      <p:cBhvr>
                                        <p:cTn id="54" dur="500" fill="hold"/>
                                        <p:tgtEl>
                                          <p:spTgt spid="9"/>
                                        </p:tgtEl>
                                        <p:attrNameLst>
                                          <p:attrName>ppt_x</p:attrName>
                                          <p:attrName>ppt_y</p:attrName>
                                        </p:attrNameLst>
                                      </p:cBhvr>
                                    </p:animMotion>
                                  </p:childTnLst>
                                </p:cTn>
                              </p:par>
                            </p:childTnLst>
                          </p:cTn>
                        </p:par>
                        <p:par>
                          <p:cTn id="55" fill="hold">
                            <p:stCondLst>
                              <p:cond delay="7000"/>
                            </p:stCondLst>
                            <p:childTnLst>
                              <p:par>
                                <p:cTn id="56" presetID="42" presetClass="entr" presetSubtype="0" fill="hold" grpId="1"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anim calcmode="lin" valueType="num">
                                      <p:cBhvr>
                                        <p:cTn id="59" dur="500" fill="hold"/>
                                        <p:tgtEl>
                                          <p:spTgt spid="5"/>
                                        </p:tgtEl>
                                        <p:attrNameLst>
                                          <p:attrName>ppt_x</p:attrName>
                                        </p:attrNameLst>
                                      </p:cBhvr>
                                      <p:tavLst>
                                        <p:tav tm="0">
                                          <p:val>
                                            <p:strVal val="#ppt_x"/>
                                          </p:val>
                                        </p:tav>
                                        <p:tav tm="100000">
                                          <p:val>
                                            <p:strVal val="#ppt_x"/>
                                          </p:val>
                                        </p:tav>
                                      </p:tavLst>
                                    </p:anim>
                                    <p:anim calcmode="lin" valueType="num">
                                      <p:cBhvr>
                                        <p:cTn id="60" dur="500" fill="hold"/>
                                        <p:tgtEl>
                                          <p:spTgt spid="5"/>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35" presetClass="path" presetSubtype="0" repeatCount="indefinite" accel="50000" decel="50000" fill="hold" grpId="0" nodeType="afterEffect">
                                  <p:stCondLst>
                                    <p:cond delay="0"/>
                                  </p:stCondLst>
                                  <p:childTnLst>
                                    <p:animMotion origin="layout" path="M 0.1 2.53469E-6 L -0.22084 0.02775 " pathEditMode="relative" rAng="0" ptsTypes="AA">
                                      <p:cBhvr>
                                        <p:cTn id="63" dur="500" fill="hold"/>
                                        <p:tgtEl>
                                          <p:spTgt spid="10"/>
                                        </p:tgtEl>
                                        <p:attrNameLst>
                                          <p:attrName>ppt_x</p:attrName>
                                          <p:attrName>ppt_y</p:attrName>
                                        </p:attrNameLst>
                                      </p:cBhvr>
                                      <p:rCtr x="-160" y="14"/>
                                    </p:animMotion>
                                  </p:childTnLst>
                                </p:cTn>
                              </p:par>
                            </p:childTnLst>
                          </p:cTn>
                        </p:par>
                        <p:par>
                          <p:cTn id="64" fill="hold">
                            <p:stCondLst>
                              <p:cond delay="8000"/>
                            </p:stCondLst>
                            <p:childTnLst>
                              <p:par>
                                <p:cTn id="65" presetID="29"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1000" fill="hold"/>
                                        <p:tgtEl>
                                          <p:spTgt spid="11"/>
                                        </p:tgtEl>
                                        <p:attrNameLst>
                                          <p:attrName>ppt_x</p:attrName>
                                        </p:attrNameLst>
                                      </p:cBhvr>
                                      <p:tavLst>
                                        <p:tav tm="0">
                                          <p:val>
                                            <p:strVal val="#ppt_x-.2"/>
                                          </p:val>
                                        </p:tav>
                                        <p:tav tm="100000">
                                          <p:val>
                                            <p:strVal val="#ppt_x"/>
                                          </p:val>
                                        </p:tav>
                                      </p:tavLst>
                                    </p:anim>
                                    <p:anim calcmode="lin" valueType="num">
                                      <p:cBhvr>
                                        <p:cTn id="6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1"/>
                                        </p:tgtEl>
                                      </p:cBhvr>
                                    </p:animEffect>
                                  </p:childTnLst>
                                </p:cTn>
                              </p:par>
                              <p:par>
                                <p:cTn id="70" presetID="27" presetClass="entr" presetSubtype="0" fill="remove" grpId="0" nodeType="withEffect">
                                  <p:stCondLst>
                                    <p:cond delay="0"/>
                                  </p:stCondLst>
                                  <p:iterate type="lt">
                                    <p:tmPct val="50000"/>
                                  </p:iterate>
                                  <p:childTnLst>
                                    <p:set>
                                      <p:cBhvr>
                                        <p:cTn id="71" dur="1" fill="hold">
                                          <p:stCondLst>
                                            <p:cond delay="0"/>
                                          </p:stCondLst>
                                        </p:cTn>
                                        <p:tgtEl>
                                          <p:spTgt spid="12"/>
                                        </p:tgtEl>
                                        <p:attrNameLst>
                                          <p:attrName>style.visibility</p:attrName>
                                        </p:attrNameLst>
                                      </p:cBhvr>
                                      <p:to>
                                        <p:strVal val="visible"/>
                                      </p:to>
                                    </p:set>
                                    <p:anim calcmode="discrete" valueType="clr">
                                      <p:cBhvr override="childStyle">
                                        <p:cTn id="72" dur="500"/>
                                        <p:tgtEl>
                                          <p:spTgt spid="12"/>
                                        </p:tgtEl>
                                        <p:attrNameLst>
                                          <p:attrName>style.color</p:attrName>
                                        </p:attrNameLst>
                                      </p:cBhvr>
                                      <p:tavLst>
                                        <p:tav tm="0">
                                          <p:val>
                                            <p:clrVal>
                                              <a:srgbClr val="FF0000"/>
                                            </p:clrVal>
                                          </p:val>
                                        </p:tav>
                                        <p:tav tm="50000">
                                          <p:val>
                                            <p:clrVal>
                                              <a:srgbClr val="00CC00"/>
                                            </p:clrVal>
                                          </p:val>
                                        </p:tav>
                                      </p:tavLst>
                                    </p:anim>
                                    <p:anim calcmode="discrete" valueType="clr">
                                      <p:cBhvr>
                                        <p:cTn id="73" dur="500"/>
                                        <p:tgtEl>
                                          <p:spTgt spid="12"/>
                                        </p:tgtEl>
                                        <p:attrNameLst>
                                          <p:attrName>fillcolor</p:attrName>
                                        </p:attrNameLst>
                                      </p:cBhvr>
                                      <p:tavLst>
                                        <p:tav tm="0">
                                          <p:val>
                                            <p:clrVal>
                                              <a:schemeClr val="accent2"/>
                                            </p:clrVal>
                                          </p:val>
                                        </p:tav>
                                        <p:tav tm="50000">
                                          <p:val>
                                            <p:clrVal>
                                              <a:schemeClr val="hlink"/>
                                            </p:clrVal>
                                          </p:val>
                                        </p:tav>
                                      </p:tavLst>
                                    </p:anim>
                                    <p:set>
                                      <p:cBhvr>
                                        <p:cTn id="74" dur="500"/>
                                        <p:tgtEl>
                                          <p:spTgt spid="12"/>
                                        </p:tgtEl>
                                        <p:attrNameLst>
                                          <p:attrName>fill.type</p:attrName>
                                        </p:attrNameLst>
                                      </p:cBhvr>
                                      <p:to>
                                        <p:strVal val="solid"/>
                                      </p:to>
                                    </p:set>
                                  </p:childTnLst>
                                </p:cTn>
                              </p:par>
                              <p:par>
                                <p:cTn id="75" presetID="10" presetClass="entr" presetSubtype="0" repeatCount="indefinite"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6" grpId="0"/>
      <p:bldP spid="8" grpId="0" animBg="1"/>
      <p:bldP spid="8" grpId="1" animBg="1"/>
      <p:bldP spid="9" grpId="0" animBg="1"/>
      <p:bldP spid="9" grpId="1" animBg="1"/>
      <p:bldP spid="10" grpId="0" animBg="1"/>
      <p:bldP spid="11" grpId="0" animBg="1"/>
      <p:bldP spid="12"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bn-IN" dirty="0" smtClean="0"/>
              <a:t>যুদ্ধের সুবিধার্থে ১১টি সেক্টরে ভাগ করা হয়েছিলো...</a:t>
            </a:r>
            <a:endParaRPr lang="en-US" dirty="0"/>
          </a:p>
        </p:txBody>
      </p:sp>
      <p:pic>
        <p:nvPicPr>
          <p:cNvPr id="5" name="Content Placeholder 4" descr="download.jpg"/>
          <p:cNvPicPr>
            <a:picLocks noGrp="1" noChangeAspect="1"/>
          </p:cNvPicPr>
          <p:nvPr>
            <p:ph idx="1"/>
          </p:nvPr>
        </p:nvPicPr>
        <p:blipFill>
          <a:blip r:embed="rId2"/>
          <a:stretch>
            <a:fillRect/>
          </a:stretch>
        </p:blipFill>
        <p:spPr>
          <a:xfrm>
            <a:off x="2438400" y="1447800"/>
            <a:ext cx="4038600" cy="4664765"/>
          </a:xfrm>
        </p:spPr>
      </p:pic>
      <p:sp>
        <p:nvSpPr>
          <p:cNvPr id="7" name="Rectangle 6"/>
          <p:cNvSpPr/>
          <p:nvPr/>
        </p:nvSpPr>
        <p:spPr>
          <a:xfrm>
            <a:off x="304800" y="1524000"/>
            <a:ext cx="1524000" cy="457200"/>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2400" b="1" dirty="0" smtClean="0">
                <a:ln>
                  <a:solidFill>
                    <a:srgbClr val="7030A0"/>
                  </a:solidFill>
                </a:ln>
              </a:rPr>
              <a:t>সেক্টর ১</a:t>
            </a:r>
            <a:endParaRPr lang="en-US" sz="2400" b="1" dirty="0">
              <a:ln>
                <a:solidFill>
                  <a:srgbClr val="7030A0"/>
                </a:solidFill>
              </a:ln>
            </a:endParaRPr>
          </a:p>
        </p:txBody>
      </p:sp>
      <p:sp>
        <p:nvSpPr>
          <p:cNvPr id="11" name="Rectangle 10"/>
          <p:cNvSpPr/>
          <p:nvPr/>
        </p:nvSpPr>
        <p:spPr>
          <a:xfrm>
            <a:off x="304800" y="5029200"/>
            <a:ext cx="1524000" cy="457200"/>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2400" b="1" dirty="0" smtClean="0">
                <a:ln>
                  <a:solidFill>
                    <a:srgbClr val="7030A0"/>
                  </a:solidFill>
                </a:ln>
              </a:rPr>
              <a:t>সেক্টর ৬</a:t>
            </a:r>
            <a:endParaRPr lang="en-US" sz="2400" b="1" dirty="0">
              <a:ln>
                <a:solidFill>
                  <a:srgbClr val="7030A0"/>
                </a:solidFill>
              </a:ln>
            </a:endParaRPr>
          </a:p>
        </p:txBody>
      </p:sp>
      <p:sp>
        <p:nvSpPr>
          <p:cNvPr id="12" name="Rectangle 11"/>
          <p:cNvSpPr/>
          <p:nvPr/>
        </p:nvSpPr>
        <p:spPr>
          <a:xfrm>
            <a:off x="7086600" y="4572000"/>
            <a:ext cx="1524000" cy="457200"/>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2400" b="1" dirty="0" smtClean="0">
                <a:ln>
                  <a:solidFill>
                    <a:srgbClr val="7030A0"/>
                  </a:solidFill>
                </a:ln>
              </a:rPr>
              <a:t>সেক্টর ১১</a:t>
            </a:r>
            <a:endParaRPr lang="en-US" sz="2400" b="1" dirty="0">
              <a:ln>
                <a:solidFill>
                  <a:srgbClr val="7030A0"/>
                </a:solidFill>
              </a:ln>
            </a:endParaRPr>
          </a:p>
        </p:txBody>
      </p:sp>
      <p:sp>
        <p:nvSpPr>
          <p:cNvPr id="13" name="Rectangle 12"/>
          <p:cNvSpPr/>
          <p:nvPr/>
        </p:nvSpPr>
        <p:spPr>
          <a:xfrm>
            <a:off x="7086600" y="2286000"/>
            <a:ext cx="1524000" cy="457200"/>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2400" b="1" dirty="0" smtClean="0">
                <a:ln>
                  <a:solidFill>
                    <a:srgbClr val="7030A0"/>
                  </a:solidFill>
                </a:ln>
              </a:rPr>
              <a:t>সেক্টর ৮</a:t>
            </a:r>
            <a:endParaRPr lang="en-US" sz="2400" b="1" dirty="0">
              <a:ln>
                <a:solidFill>
                  <a:srgbClr val="7030A0"/>
                </a:solidFill>
              </a:ln>
            </a:endParaRPr>
          </a:p>
        </p:txBody>
      </p:sp>
      <p:sp>
        <p:nvSpPr>
          <p:cNvPr id="14" name="Rectangle 13"/>
          <p:cNvSpPr/>
          <p:nvPr/>
        </p:nvSpPr>
        <p:spPr>
          <a:xfrm>
            <a:off x="304800" y="4267200"/>
            <a:ext cx="1524000" cy="457200"/>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2400" b="1" dirty="0" smtClean="0">
                <a:ln>
                  <a:solidFill>
                    <a:srgbClr val="7030A0"/>
                  </a:solidFill>
                </a:ln>
              </a:rPr>
              <a:t>সেক্টর ৫</a:t>
            </a:r>
            <a:endParaRPr lang="en-US" sz="2400" b="1" dirty="0">
              <a:ln>
                <a:solidFill>
                  <a:srgbClr val="7030A0"/>
                </a:solidFill>
              </a:ln>
            </a:endParaRPr>
          </a:p>
        </p:txBody>
      </p:sp>
      <p:sp>
        <p:nvSpPr>
          <p:cNvPr id="15" name="Rectangle 14"/>
          <p:cNvSpPr/>
          <p:nvPr/>
        </p:nvSpPr>
        <p:spPr>
          <a:xfrm>
            <a:off x="304800" y="3581400"/>
            <a:ext cx="1524000" cy="457200"/>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2400" b="1" dirty="0" smtClean="0">
                <a:ln>
                  <a:solidFill>
                    <a:srgbClr val="7030A0"/>
                  </a:solidFill>
                </a:ln>
              </a:rPr>
              <a:t>সেক্টর ৪</a:t>
            </a:r>
            <a:endParaRPr lang="en-US" sz="2400" b="1" dirty="0">
              <a:ln>
                <a:solidFill>
                  <a:srgbClr val="7030A0"/>
                </a:solidFill>
              </a:ln>
            </a:endParaRPr>
          </a:p>
        </p:txBody>
      </p:sp>
      <p:sp>
        <p:nvSpPr>
          <p:cNvPr id="16" name="Rectangle 15"/>
          <p:cNvSpPr/>
          <p:nvPr/>
        </p:nvSpPr>
        <p:spPr>
          <a:xfrm>
            <a:off x="304800" y="2895600"/>
            <a:ext cx="1524000" cy="457200"/>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2400" b="1" dirty="0" smtClean="0">
                <a:ln>
                  <a:solidFill>
                    <a:srgbClr val="7030A0"/>
                  </a:solidFill>
                </a:ln>
              </a:rPr>
              <a:t>সেক্টর ৩</a:t>
            </a:r>
            <a:endParaRPr lang="en-US" sz="2400" b="1" dirty="0">
              <a:ln>
                <a:solidFill>
                  <a:srgbClr val="7030A0"/>
                </a:solidFill>
              </a:ln>
            </a:endParaRPr>
          </a:p>
        </p:txBody>
      </p:sp>
      <p:sp>
        <p:nvSpPr>
          <p:cNvPr id="17" name="Rectangle 16"/>
          <p:cNvSpPr/>
          <p:nvPr/>
        </p:nvSpPr>
        <p:spPr>
          <a:xfrm>
            <a:off x="304800" y="2286000"/>
            <a:ext cx="1524000" cy="457200"/>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2400" b="1" dirty="0" smtClean="0">
                <a:ln>
                  <a:solidFill>
                    <a:srgbClr val="7030A0"/>
                  </a:solidFill>
                </a:ln>
              </a:rPr>
              <a:t>সেক্টর ২</a:t>
            </a:r>
            <a:endParaRPr lang="en-US" sz="2400" b="1" dirty="0">
              <a:ln>
                <a:solidFill>
                  <a:srgbClr val="7030A0"/>
                </a:solidFill>
              </a:ln>
            </a:endParaRPr>
          </a:p>
        </p:txBody>
      </p:sp>
      <p:sp>
        <p:nvSpPr>
          <p:cNvPr id="18" name="Rectangle 17"/>
          <p:cNvSpPr/>
          <p:nvPr/>
        </p:nvSpPr>
        <p:spPr>
          <a:xfrm>
            <a:off x="7086600" y="3886200"/>
            <a:ext cx="1524000" cy="457200"/>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2400" b="1" dirty="0" smtClean="0">
                <a:ln>
                  <a:solidFill>
                    <a:srgbClr val="7030A0"/>
                  </a:solidFill>
                </a:ln>
              </a:rPr>
              <a:t>সেক্টর ১০</a:t>
            </a:r>
            <a:endParaRPr lang="en-US" sz="2400" b="1" dirty="0">
              <a:ln>
                <a:solidFill>
                  <a:srgbClr val="7030A0"/>
                </a:solidFill>
              </a:ln>
            </a:endParaRPr>
          </a:p>
        </p:txBody>
      </p:sp>
      <p:sp>
        <p:nvSpPr>
          <p:cNvPr id="19" name="Rectangle 18"/>
          <p:cNvSpPr/>
          <p:nvPr/>
        </p:nvSpPr>
        <p:spPr>
          <a:xfrm>
            <a:off x="7086600" y="3048000"/>
            <a:ext cx="1524000" cy="457200"/>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2400" b="1" dirty="0" smtClean="0">
                <a:ln>
                  <a:solidFill>
                    <a:srgbClr val="7030A0"/>
                  </a:solidFill>
                </a:ln>
              </a:rPr>
              <a:t>সেক্টর ৯</a:t>
            </a:r>
            <a:endParaRPr lang="en-US" sz="2400" b="1" dirty="0">
              <a:ln>
                <a:solidFill>
                  <a:srgbClr val="7030A0"/>
                </a:solidFill>
              </a:ln>
            </a:endParaRPr>
          </a:p>
        </p:txBody>
      </p:sp>
      <p:sp>
        <p:nvSpPr>
          <p:cNvPr id="20" name="Rectangle 19"/>
          <p:cNvSpPr/>
          <p:nvPr/>
        </p:nvSpPr>
        <p:spPr>
          <a:xfrm>
            <a:off x="7086600" y="1600200"/>
            <a:ext cx="1524000" cy="457200"/>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2400" b="1" dirty="0" smtClean="0">
                <a:ln>
                  <a:solidFill>
                    <a:srgbClr val="7030A0"/>
                  </a:solidFill>
                </a:ln>
              </a:rPr>
              <a:t>সেক্টর ৭</a:t>
            </a:r>
            <a:endParaRPr lang="en-US" sz="2400" b="1" dirty="0">
              <a:ln>
                <a:solidFill>
                  <a:srgbClr val="7030A0"/>
                </a:solidFill>
              </a:ln>
            </a:endParaRPr>
          </a:p>
        </p:txBody>
      </p:sp>
      <p:sp>
        <p:nvSpPr>
          <p:cNvPr id="21" name="5-Point Star 20"/>
          <p:cNvSpPr/>
          <p:nvPr/>
        </p:nvSpPr>
        <p:spPr>
          <a:xfrm>
            <a:off x="5715000" y="4724400"/>
            <a:ext cx="228600" cy="3048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১</a:t>
            </a:r>
            <a:endParaRPr lang="en-US" dirty="0"/>
          </a:p>
        </p:txBody>
      </p:sp>
      <p:sp>
        <p:nvSpPr>
          <p:cNvPr id="22" name="AutoShape 2" descr="১১টি সেক্টর এর ছবির ফলাফল"/>
          <p:cNvSpPr>
            <a:spLocks noChangeAspect="1" noChangeArrowheads="1"/>
          </p:cNvSpPr>
          <p:nvPr/>
        </p:nvSpPr>
        <p:spPr bwMode="auto">
          <a:xfrm>
            <a:off x="304800" y="-15240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 name="AutoShape 2" descr="১১টি সেক্টর এর ছবির ফলাফল"/>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 name="5-Point Star 31"/>
          <p:cNvSpPr/>
          <p:nvPr/>
        </p:nvSpPr>
        <p:spPr>
          <a:xfrm>
            <a:off x="4114800" y="2819400"/>
            <a:ext cx="228600" cy="3048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১১</a:t>
            </a:r>
            <a:endParaRPr lang="en-US" dirty="0"/>
          </a:p>
        </p:txBody>
      </p:sp>
      <p:sp>
        <p:nvSpPr>
          <p:cNvPr id="33" name="5-Point Star 32"/>
          <p:cNvSpPr/>
          <p:nvPr/>
        </p:nvSpPr>
        <p:spPr>
          <a:xfrm>
            <a:off x="4876800" y="5410200"/>
            <a:ext cx="228600" cy="3048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১০</a:t>
            </a:r>
            <a:endParaRPr lang="en-US" dirty="0"/>
          </a:p>
        </p:txBody>
      </p:sp>
      <p:sp>
        <p:nvSpPr>
          <p:cNvPr id="34" name="5-Point Star 33"/>
          <p:cNvSpPr/>
          <p:nvPr/>
        </p:nvSpPr>
        <p:spPr>
          <a:xfrm>
            <a:off x="3810000" y="4724400"/>
            <a:ext cx="228600" cy="3048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৯</a:t>
            </a:r>
            <a:endParaRPr lang="en-US" dirty="0"/>
          </a:p>
        </p:txBody>
      </p:sp>
      <p:sp>
        <p:nvSpPr>
          <p:cNvPr id="35" name="5-Point Star 34"/>
          <p:cNvSpPr/>
          <p:nvPr/>
        </p:nvSpPr>
        <p:spPr>
          <a:xfrm>
            <a:off x="3505200" y="3962400"/>
            <a:ext cx="228600" cy="3048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৮</a:t>
            </a:r>
            <a:endParaRPr lang="en-US" dirty="0"/>
          </a:p>
        </p:txBody>
      </p:sp>
      <p:sp>
        <p:nvSpPr>
          <p:cNvPr id="36" name="5-Point Star 35"/>
          <p:cNvSpPr/>
          <p:nvPr/>
        </p:nvSpPr>
        <p:spPr>
          <a:xfrm>
            <a:off x="3352800" y="2895600"/>
            <a:ext cx="228600" cy="3048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৭</a:t>
            </a:r>
            <a:endParaRPr lang="en-US" dirty="0"/>
          </a:p>
        </p:txBody>
      </p:sp>
      <p:sp>
        <p:nvSpPr>
          <p:cNvPr id="37" name="5-Point Star 36"/>
          <p:cNvSpPr/>
          <p:nvPr/>
        </p:nvSpPr>
        <p:spPr>
          <a:xfrm>
            <a:off x="3276600" y="2057400"/>
            <a:ext cx="228600" cy="3048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৬</a:t>
            </a:r>
            <a:endParaRPr lang="en-US" dirty="0"/>
          </a:p>
        </p:txBody>
      </p:sp>
      <p:sp>
        <p:nvSpPr>
          <p:cNvPr id="38" name="5-Point Star 37"/>
          <p:cNvSpPr/>
          <p:nvPr/>
        </p:nvSpPr>
        <p:spPr>
          <a:xfrm>
            <a:off x="5638800" y="2590800"/>
            <a:ext cx="228600" cy="3048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৫</a:t>
            </a:r>
            <a:endParaRPr lang="en-US" dirty="0"/>
          </a:p>
        </p:txBody>
      </p:sp>
      <p:sp>
        <p:nvSpPr>
          <p:cNvPr id="39" name="5-Point Star 38"/>
          <p:cNvSpPr/>
          <p:nvPr/>
        </p:nvSpPr>
        <p:spPr>
          <a:xfrm>
            <a:off x="5562600" y="2971800"/>
            <a:ext cx="228600" cy="3048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৪</a:t>
            </a:r>
            <a:endParaRPr lang="en-US" dirty="0"/>
          </a:p>
        </p:txBody>
      </p:sp>
      <p:sp>
        <p:nvSpPr>
          <p:cNvPr id="40" name="5-Point Star 39"/>
          <p:cNvSpPr/>
          <p:nvPr/>
        </p:nvSpPr>
        <p:spPr>
          <a:xfrm>
            <a:off x="4724400" y="3276600"/>
            <a:ext cx="228600" cy="3048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৩</a:t>
            </a:r>
            <a:endParaRPr lang="en-US" dirty="0"/>
          </a:p>
        </p:txBody>
      </p:sp>
      <p:sp>
        <p:nvSpPr>
          <p:cNvPr id="41" name="5-Point Star 40"/>
          <p:cNvSpPr/>
          <p:nvPr/>
        </p:nvSpPr>
        <p:spPr>
          <a:xfrm>
            <a:off x="4724400" y="3886200"/>
            <a:ext cx="228600" cy="3048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২</a:t>
            </a:r>
            <a:endParaRPr lang="en-US" dirty="0"/>
          </a:p>
        </p:txBody>
      </p:sp>
    </p:spTree>
  </p:cSld>
  <p:clrMapOvr>
    <a:masterClrMapping/>
  </p:clrMapOvr>
  <p:transition>
    <p:pu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childTnLst>
              </p:cTn>
              <p:nextCondLst>
                <p:cond evt="onClick" delay="0">
                  <p:tgtEl>
                    <p:spTgt spid="19"/>
                  </p:tgtEl>
                </p:cond>
              </p:nextCondLst>
            </p:seq>
            <p:seq concurrent="1" nextAc="seek">
              <p:cTn id="56" restart="whenNotActive" fill="hold" evtFilter="cancelBubble" nodeType="interactiveSeq">
                <p:stCondLst>
                  <p:cond evt="onClick" delay="0">
                    <p:tgtEl>
                      <p:spTgt spid="18"/>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childTnLst>
              </p:cTn>
              <p:nextCondLst>
                <p:cond evt="onClick" delay="0">
                  <p:tgtEl>
                    <p:spTgt spid="12"/>
                  </p:tgtEl>
                </p:cond>
              </p:nextCondLst>
            </p:seq>
          </p:childTnLst>
        </p:cTn>
      </p:par>
    </p:tnLst>
    <p:bldLst>
      <p:bldP spid="2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038600"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bn-IN" b="1" dirty="0" smtClean="0"/>
              <a:t>তিনি দেশ জয়ের চিন্তা করছেন</a:t>
            </a:r>
            <a:endParaRPr lang="en-US" b="1" dirty="0"/>
          </a:p>
        </p:txBody>
      </p:sp>
      <p:pic>
        <p:nvPicPr>
          <p:cNvPr id="4" name="Content Placeholder 3" descr="1 (4).jpg"/>
          <p:cNvPicPr>
            <a:picLocks noGrp="1" noChangeAspect="1"/>
          </p:cNvPicPr>
          <p:nvPr>
            <p:ph idx="1"/>
          </p:nvPr>
        </p:nvPicPr>
        <p:blipFill>
          <a:blip r:embed="rId2"/>
          <a:stretch>
            <a:fillRect/>
          </a:stretch>
        </p:blipFill>
        <p:spPr>
          <a:xfrm>
            <a:off x="3276600" y="2514600"/>
            <a:ext cx="2438400" cy="209677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810000" cy="1143000"/>
          </a:xfrm>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90000"/>
          </a:bodyPr>
          <a:lstStyle/>
          <a:p>
            <a:r>
              <a:rPr lang="bn-IN" dirty="0" smtClean="0"/>
              <a:t>পাকিস্থানিদের আত্মসর্ম্পনের দৃশ্য</a:t>
            </a:r>
            <a:endParaRPr lang="en-US" dirty="0"/>
          </a:p>
        </p:txBody>
      </p:sp>
      <p:pic>
        <p:nvPicPr>
          <p:cNvPr id="4" name="Content Placeholder 3" descr="download (3).jpg"/>
          <p:cNvPicPr>
            <a:picLocks noGrp="1" noChangeAspect="1"/>
          </p:cNvPicPr>
          <p:nvPr>
            <p:ph idx="1"/>
          </p:nvPr>
        </p:nvPicPr>
        <p:blipFill>
          <a:blip r:embed="rId2"/>
          <a:stretch>
            <a:fillRect/>
          </a:stretch>
        </p:blipFill>
        <p:spPr>
          <a:xfrm>
            <a:off x="2209800" y="1905000"/>
            <a:ext cx="4017818"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828800" y="4495800"/>
            <a:ext cx="472440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b="1" dirty="0" smtClean="0"/>
              <a:t>যুদ্ধে আত্মসমর্পনের সকল নিয়ম পাকিস্থানি বাহিনী অনুসরণ করে।রেসকোর্স ময়দানে খোলা আকাশের নিচে  একটি টেবিলে লে.জেনারেল নিয়াজী ও</a:t>
            </a:r>
          </a:p>
          <a:p>
            <a:r>
              <a:rPr lang="bn-IN" b="1" dirty="0" smtClean="0"/>
              <a:t>লে.জেনারেল জগজিৎ সিং আরোরা আত্মসমর্পণ দলিলে স্বাক্ষর করেন।</a:t>
            </a:r>
            <a:endParaRPr lang="en-US" b="1"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4191000" cy="1143000"/>
          </a:xfrm>
        </p:spPr>
        <p:style>
          <a:lnRef idx="2">
            <a:schemeClr val="dk1"/>
          </a:lnRef>
          <a:fillRef idx="1">
            <a:schemeClr val="lt1"/>
          </a:fillRef>
          <a:effectRef idx="0">
            <a:schemeClr val="dk1"/>
          </a:effectRef>
          <a:fontRef idx="minor">
            <a:schemeClr val="dk1"/>
          </a:fontRef>
        </p:style>
        <p:txBody>
          <a:bodyPr>
            <a:noAutofit/>
          </a:bodyPr>
          <a:lstStyle/>
          <a:p>
            <a:r>
              <a:rPr lang="bn-IN" sz="3200" b="1" dirty="0" smtClean="0">
                <a:solidFill>
                  <a:srgbClr val="002060"/>
                </a:solidFill>
              </a:rPr>
              <a:t>১৬ই ডিসেম্বর১৯৭১সাল এদেশ স্বাধীন  হয়।</a:t>
            </a:r>
            <a:endParaRPr lang="en-US" sz="3200" b="1" dirty="0">
              <a:solidFill>
                <a:srgbClr val="002060"/>
              </a:solidFill>
            </a:endParaRPr>
          </a:p>
        </p:txBody>
      </p:sp>
      <p:sp>
        <p:nvSpPr>
          <p:cNvPr id="22530" name="AutoShape 2" descr="মুক্তিযুদ্ধ এর ছবির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lbg20171210132153.jpg"/>
          <p:cNvPicPr>
            <a:picLocks noChangeAspect="1"/>
          </p:cNvPicPr>
          <p:nvPr/>
        </p:nvPicPr>
        <p:blipFill>
          <a:blip r:embed="rId2"/>
          <a:stretch>
            <a:fillRect/>
          </a:stretch>
        </p:blipFill>
        <p:spPr>
          <a:xfrm>
            <a:off x="2286000" y="4114800"/>
            <a:ext cx="3124200" cy="1676400"/>
          </a:xfrm>
          <a:prstGeom prst="rect">
            <a:avLst/>
          </a:prstGeom>
        </p:spPr>
      </p:pic>
      <p:pic>
        <p:nvPicPr>
          <p:cNvPr id="11" name="Picture 10" descr="download.jpg"/>
          <p:cNvPicPr>
            <a:picLocks noChangeAspect="1"/>
          </p:cNvPicPr>
          <p:nvPr/>
        </p:nvPicPr>
        <p:blipFill>
          <a:blip r:embed="rId3"/>
          <a:stretch>
            <a:fillRect/>
          </a:stretch>
        </p:blipFill>
        <p:spPr>
          <a:xfrm>
            <a:off x="2286000" y="1447800"/>
            <a:ext cx="4245429"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rgbClr val="FD8003"/>
                                            </p:clrVal>
                                          </p:val>
                                        </p:tav>
                                        <p:tav tm="50000">
                                          <p:val>
                                            <p:clrVal>
                                              <a:srgbClr val="39B56B"/>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par>
                                <p:cTn id="10" presetID="29" presetClass="entr" presetSubtype="0" repeatCount="indefinite"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0" fill="hold"/>
                                        <p:tgtEl>
                                          <p:spTgt spid="11"/>
                                        </p:tgtEl>
                                        <p:attrNameLst>
                                          <p:attrName>ppt_x</p:attrName>
                                        </p:attrNameLst>
                                      </p:cBhvr>
                                      <p:tavLst>
                                        <p:tav tm="0">
                                          <p:val>
                                            <p:strVal val="#ppt_x-.2"/>
                                          </p:val>
                                        </p:tav>
                                        <p:tav tm="100000">
                                          <p:val>
                                            <p:strVal val="#ppt_x"/>
                                          </p:val>
                                        </p:tav>
                                      </p:tavLst>
                                    </p:anim>
                                    <p:anim calcmode="lin" valueType="num">
                                      <p:cBhvr>
                                        <p:cTn id="13"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4343400" cy="1143000"/>
          </a:xfrm>
          <a:solidFill>
            <a:srgbClr val="00B0F0"/>
          </a:solidFill>
        </p:spPr>
        <p:txBody>
          <a:bodyPr>
            <a:normAutofit/>
          </a:bodyPr>
          <a:lstStyle/>
          <a:p>
            <a:pPr algn="ctr"/>
            <a:r>
              <a:rPr lang="bn-IN" sz="4800" b="1" dirty="0" smtClean="0">
                <a:solidFill>
                  <a:srgbClr val="FFFF00"/>
                </a:solidFill>
              </a:rPr>
              <a:t>একক কাজ</a:t>
            </a:r>
            <a:endParaRPr lang="en-US" sz="4800" b="1" dirty="0">
              <a:solidFill>
                <a:srgbClr val="FFFF00"/>
              </a:solidFill>
            </a:endParaRPr>
          </a:p>
        </p:txBody>
      </p:sp>
      <p:sp>
        <p:nvSpPr>
          <p:cNvPr id="3" name="Content Placeholder 2"/>
          <p:cNvSpPr>
            <a:spLocks noGrp="1"/>
          </p:cNvSpPr>
          <p:nvPr>
            <p:ph idx="1"/>
          </p:nvPr>
        </p:nvSpPr>
        <p:spPr>
          <a:xfrm>
            <a:off x="1828800" y="1447800"/>
            <a:ext cx="4343400" cy="3657600"/>
          </a:xfrm>
          <a:blipFill>
            <a:blip r:embed="rId2"/>
            <a:tile tx="0" ty="0" sx="100000" sy="100000" flip="none" algn="tl"/>
          </a:blipFill>
        </p:spPr>
        <p:txBody>
          <a:bodyPr>
            <a:normAutofit fontScale="92500" lnSpcReduction="10000"/>
          </a:bodyPr>
          <a:lstStyle/>
          <a:p>
            <a:pPr marL="914400" lvl="1" indent="-514350">
              <a:buFont typeface="+mj-lt"/>
              <a:buAutoNum type="arabicParenR"/>
            </a:pPr>
            <a:endParaRPr lang="en-US" dirty="0" smtClean="0"/>
          </a:p>
          <a:p>
            <a:pPr marL="514350" indent="-514350">
              <a:buFont typeface="+mj-lt"/>
              <a:buAutoNum type="arabicParenR"/>
            </a:pPr>
            <a:endParaRPr lang="en-US" dirty="0" smtClean="0"/>
          </a:p>
          <a:p>
            <a:pPr marL="514350" indent="-514350">
              <a:buFont typeface="+mj-lt"/>
              <a:buAutoNum type="arabicParenR"/>
            </a:pPr>
            <a:endParaRPr lang="en-US" dirty="0" smtClean="0"/>
          </a:p>
          <a:p>
            <a:pPr marL="514350" indent="-514350">
              <a:buFont typeface="+mj-lt"/>
              <a:buAutoNum type="arabicParenR"/>
            </a:pPr>
            <a:endParaRPr lang="en-US" dirty="0" smtClean="0"/>
          </a:p>
          <a:p>
            <a:pPr marL="514350" indent="-514350">
              <a:buFont typeface="+mj-lt"/>
              <a:buAutoNum type="arabicParenR"/>
            </a:pPr>
            <a:endParaRPr lang="en-US" dirty="0" smtClean="0"/>
          </a:p>
          <a:p>
            <a:pPr marL="914400" lvl="1" indent="-514350">
              <a:buFont typeface="+mj-lt"/>
              <a:buAutoNum type="arabicParenR"/>
            </a:pPr>
            <a:r>
              <a:rPr lang="bn-IN" sz="2000" b="1" dirty="0" smtClean="0"/>
              <a:t>স্বাধীনতার অধীনায়ক কে?</a:t>
            </a:r>
          </a:p>
          <a:p>
            <a:pPr marL="514350" indent="-514350">
              <a:buFont typeface="+mj-lt"/>
              <a:buAutoNum type="arabicParenR"/>
            </a:pPr>
            <a:r>
              <a:rPr lang="bn-IN" sz="1800" b="1" dirty="0" smtClean="0"/>
              <a:t>৭ই মার্চের ভাষণ কে কোথায় দিয়েছিল?</a:t>
            </a:r>
          </a:p>
          <a:p>
            <a:pPr marL="514350" indent="-514350">
              <a:buFont typeface="+mj-lt"/>
              <a:buAutoNum type="arabicParenR"/>
            </a:pPr>
            <a:r>
              <a:rPr lang="bn-IN" sz="2000" b="1" dirty="0" smtClean="0"/>
              <a:t>৭ই মার্চের ভাষণ-এর সংগা লিখ</a:t>
            </a:r>
            <a:r>
              <a:rPr lang="bn-IN" sz="2400" dirty="0" smtClean="0"/>
              <a:t>।   </a:t>
            </a:r>
          </a:p>
        </p:txBody>
      </p:sp>
      <p:pic>
        <p:nvPicPr>
          <p:cNvPr id="5" name="Picture 4" descr="HSC-Exam-1170x660.jpg"/>
          <p:cNvPicPr>
            <a:picLocks noChangeAspect="1"/>
          </p:cNvPicPr>
          <p:nvPr/>
        </p:nvPicPr>
        <p:blipFill>
          <a:blip r:embed="rId3"/>
          <a:srcRect r="6522"/>
          <a:stretch>
            <a:fillRect/>
          </a:stretch>
        </p:blipFill>
        <p:spPr>
          <a:xfrm>
            <a:off x="2590800" y="1600200"/>
            <a:ext cx="304800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5181600" cy="1143000"/>
          </a:xfrm>
          <a:blipFill>
            <a:blip r:embed="rId2"/>
            <a:tile tx="0" ty="0" sx="100000" sy="100000" flip="none" algn="tl"/>
          </a:blipFill>
        </p:spPr>
        <p:txBody>
          <a:bodyPr>
            <a:normAutofit/>
          </a:bodyPr>
          <a:lstStyle/>
          <a:p>
            <a:pPr algn="ctr"/>
            <a:r>
              <a:rPr lang="bn-IN" sz="6000" b="1" dirty="0" smtClean="0">
                <a:solidFill>
                  <a:srgbClr val="002060"/>
                </a:solidFill>
              </a:rPr>
              <a:t>জোড়ায় কাজ</a:t>
            </a:r>
            <a:endParaRPr lang="en-US" sz="6000" b="1" dirty="0">
              <a:solidFill>
                <a:srgbClr val="002060"/>
              </a:solidFill>
            </a:endParaRPr>
          </a:p>
        </p:txBody>
      </p:sp>
      <p:sp>
        <p:nvSpPr>
          <p:cNvPr id="3" name="Content Placeholder 2"/>
          <p:cNvSpPr>
            <a:spLocks noGrp="1"/>
          </p:cNvSpPr>
          <p:nvPr>
            <p:ph idx="1"/>
          </p:nvPr>
        </p:nvSpPr>
        <p:spPr>
          <a:xfrm>
            <a:off x="2438400" y="1524000"/>
            <a:ext cx="5257800" cy="4572000"/>
          </a:xfrm>
          <a:blipFill>
            <a:blip r:embed="rId3"/>
            <a:tile tx="0" ty="0" sx="100000" sy="100000" flip="none" algn="tl"/>
          </a:blipFill>
        </p:spPr>
        <p:txBody>
          <a:bodyPr>
            <a:normAutofit/>
          </a:bodyPr>
          <a:lstStyle/>
          <a:p>
            <a:pPr marL="571500" indent="-571500">
              <a:buNone/>
            </a:pPr>
            <a:endParaRPr lang="en-US" dirty="0" smtClean="0"/>
          </a:p>
          <a:p>
            <a:pPr marL="571500" indent="-571500">
              <a:buNone/>
            </a:pPr>
            <a:endParaRPr lang="en-US" dirty="0" smtClean="0"/>
          </a:p>
          <a:p>
            <a:pPr marL="571500" indent="-571500">
              <a:buNone/>
            </a:pPr>
            <a:endParaRPr lang="en-US" dirty="0" smtClean="0"/>
          </a:p>
          <a:p>
            <a:pPr marL="571500" indent="-571500">
              <a:buNone/>
            </a:pPr>
            <a:endParaRPr lang="en-US" dirty="0" smtClean="0"/>
          </a:p>
          <a:p>
            <a:pPr marL="571500" indent="-571500">
              <a:buNone/>
            </a:pPr>
            <a:endParaRPr lang="en-US" dirty="0" smtClean="0"/>
          </a:p>
          <a:p>
            <a:pPr marL="571500" indent="-571500">
              <a:buNone/>
            </a:pPr>
            <a:r>
              <a:rPr lang="bn-IN" sz="1800" b="1" dirty="0" smtClean="0"/>
              <a:t>১।শেখ মুজিবুর রহমান কেন?স্বাধীনতার ডাক দেন।</a:t>
            </a:r>
          </a:p>
          <a:p>
            <a:pPr marL="571500" indent="-571500">
              <a:buNone/>
            </a:pPr>
            <a:r>
              <a:rPr lang="bn-IN" sz="1800" b="1" dirty="0" smtClean="0"/>
              <a:t>২।১৯৭০এর নির্বাচনে ফলাফল লিখ। </a:t>
            </a:r>
          </a:p>
          <a:p>
            <a:pPr marL="571500" indent="-571500">
              <a:buNone/>
            </a:pPr>
            <a:r>
              <a:rPr lang="bn-IN" sz="1800" b="1" dirty="0" smtClean="0"/>
              <a:t>৩।পাকিস্থানিরা নির্বাচনে ফেল করে কি তাল –বাহানা করেছিল ব্যাখ্যা কর। </a:t>
            </a:r>
            <a:endParaRPr lang="en-US" sz="1800" b="1" dirty="0"/>
          </a:p>
        </p:txBody>
      </p:sp>
      <p:pic>
        <p:nvPicPr>
          <p:cNvPr id="4" name="Picture 3">
            <a:extLst>
              <a:ext uri="{FF2B5EF4-FFF2-40B4-BE49-F238E27FC236}">
                <a16:creationId xmlns="" xmlns:a16="http://schemas.microsoft.com/office/drawing/2014/main" xmlns:lc="http://schemas.openxmlformats.org/drawingml/2006/lockedCanvas" id="{921FE52D-7B8E-4E6F-B99E-B5BDF4B35C48}"/>
              </a:ext>
            </a:extLst>
          </p:cNvPr>
          <p:cNvPicPr>
            <a:picLocks noChangeAspect="1"/>
          </p:cNvPicPr>
          <p:nvPr/>
        </p:nvPicPr>
        <p:blipFill>
          <a:blip r:embed="rId4">
            <a:extLst>
              <a:ext uri="{28A0092B-C50C-407E-A947-70E740481C1C}">
                <a14:useLocalDpi xmlns="" xmlns:a14="http://schemas.microsoft.com/office/drawing/2010/main" xmlns:lc="http://schemas.openxmlformats.org/drawingml/2006/lockedCanvas" val="0"/>
              </a:ext>
            </a:extLst>
          </a:blip>
          <a:stretch>
            <a:fillRect/>
          </a:stretch>
        </p:blipFill>
        <p:spPr>
          <a:xfrm>
            <a:off x="3276600" y="2362200"/>
            <a:ext cx="3505200" cy="12793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a:tile tx="0" ty="0" sx="100000" sy="100000" flip="none" algn="tl"/>
          </a:blipFill>
          <a:ln>
            <a:solidFill>
              <a:srgbClr val="7030A0"/>
            </a:solidFill>
          </a:ln>
        </p:spPr>
        <p:txBody>
          <a:bodyPr>
            <a:normAutofit/>
          </a:bodyPr>
          <a:lstStyle/>
          <a:p>
            <a:pPr algn="ctr"/>
            <a:r>
              <a:rPr lang="bn-IN" sz="6000" dirty="0" smtClean="0">
                <a:latin typeface="Arial Rounded MT Bold" pitchFamily="34" charset="0"/>
              </a:rPr>
              <a:t>পরিচিতি</a:t>
            </a:r>
            <a:endParaRPr lang="en-US" sz="6000" dirty="0">
              <a:latin typeface="Arial Rounded MT Bold" pitchFamily="34" charset="0"/>
            </a:endParaRPr>
          </a:p>
        </p:txBody>
      </p:sp>
      <p:sp>
        <p:nvSpPr>
          <p:cNvPr id="3" name="Content Placeholder 2"/>
          <p:cNvSpPr>
            <a:spLocks noGrp="1"/>
          </p:cNvSpPr>
          <p:nvPr>
            <p:ph sz="half" idx="1"/>
          </p:nvPr>
        </p:nvSpPr>
        <p:spPr>
          <a:blipFill>
            <a:blip r:embed="rId3"/>
            <a:tile tx="0" ty="0" sx="100000" sy="100000" flip="none" algn="tl"/>
          </a:blipFill>
        </p:spPr>
        <p:txBody>
          <a:bodyPr>
            <a:normAutofit/>
          </a:bodyPr>
          <a:lstStyle/>
          <a:p>
            <a:pPr>
              <a:buNone/>
            </a:pPr>
            <a:r>
              <a:rPr lang="bn-IN" sz="2000" b="1" dirty="0" smtClean="0">
                <a:solidFill>
                  <a:srgbClr val="002060"/>
                </a:solidFill>
              </a:rPr>
              <a:t>মোঃরুহুল আমিন খান</a:t>
            </a:r>
          </a:p>
          <a:p>
            <a:pPr>
              <a:buNone/>
            </a:pPr>
            <a:r>
              <a:rPr lang="bn-IN" sz="2000" dirty="0" smtClean="0">
                <a:solidFill>
                  <a:srgbClr val="002060"/>
                </a:solidFill>
              </a:rPr>
              <a:t>সহ-সুপার,বালালি বাঘমারা খঃআঃরাঃদাঃমাদ্রাসা।</a:t>
            </a:r>
          </a:p>
          <a:p>
            <a:pPr>
              <a:buNone/>
            </a:pPr>
            <a:r>
              <a:rPr lang="bn-IN" sz="2000" b="1" dirty="0" smtClean="0">
                <a:solidFill>
                  <a:srgbClr val="002060"/>
                </a:solidFill>
              </a:rPr>
              <a:t>উপজেলাঃমদন,জেলাঃনেত্রকোণা</a:t>
            </a:r>
          </a:p>
          <a:p>
            <a:pPr>
              <a:buNone/>
            </a:pPr>
            <a:r>
              <a:rPr lang="bn-IN" sz="2000" b="1" dirty="0" smtClean="0">
                <a:solidFill>
                  <a:srgbClr val="002060"/>
                </a:solidFill>
              </a:rPr>
              <a:t>মোবাঃ০১৯২০৩৮১৪১৫</a:t>
            </a:r>
          </a:p>
          <a:p>
            <a:pPr>
              <a:buNone/>
            </a:pPr>
            <a:r>
              <a:rPr lang="en-US" sz="2000" b="1" dirty="0" smtClean="0">
                <a:solidFill>
                  <a:srgbClr val="002060"/>
                </a:solidFill>
              </a:rPr>
              <a:t>E-mail;ruhulkhan1213@gmail.com</a:t>
            </a:r>
            <a:endParaRPr lang="en-US" sz="2000" b="1" dirty="0">
              <a:solidFill>
                <a:srgbClr val="002060"/>
              </a:solidFill>
            </a:endParaRPr>
          </a:p>
        </p:txBody>
      </p:sp>
      <p:sp>
        <p:nvSpPr>
          <p:cNvPr id="6" name="Content Placeholder 5"/>
          <p:cNvSpPr>
            <a:spLocks noGrp="1"/>
          </p:cNvSpPr>
          <p:nvPr>
            <p:ph sz="half" idx="2"/>
          </p:nvPr>
        </p:nvSpPr>
        <p:spPr>
          <a:solidFill>
            <a:srgbClr val="92D050"/>
          </a:solidFill>
        </p:spPr>
        <p:txBody>
          <a:bodyPr>
            <a:normAutofit/>
          </a:bodyPr>
          <a:lstStyle/>
          <a:p>
            <a:pPr>
              <a:buNone/>
            </a:pPr>
            <a:r>
              <a:rPr lang="bn-IN" sz="3200" dirty="0" smtClean="0">
                <a:solidFill>
                  <a:srgbClr val="002060"/>
                </a:solidFill>
              </a:rPr>
              <a:t>শ্রেণিঃ৭ম</a:t>
            </a:r>
          </a:p>
          <a:p>
            <a:pPr>
              <a:buNone/>
            </a:pPr>
            <a:r>
              <a:rPr lang="bn-IN" sz="3200" dirty="0" smtClean="0">
                <a:solidFill>
                  <a:srgbClr val="002060"/>
                </a:solidFill>
              </a:rPr>
              <a:t>বিষয়ঃবাংলাদেশ ওবিশ্ব পরিচয়</a:t>
            </a:r>
          </a:p>
          <a:p>
            <a:pPr>
              <a:buNone/>
            </a:pPr>
            <a:r>
              <a:rPr lang="bn-IN" sz="3200" dirty="0" smtClean="0">
                <a:solidFill>
                  <a:srgbClr val="002060"/>
                </a:solidFill>
              </a:rPr>
              <a:t>বাংলাদেশের স্বাধীনতার সংগ্রাম ও মুক্তিযুদ্ধ</a:t>
            </a:r>
          </a:p>
          <a:p>
            <a:pPr>
              <a:buNone/>
            </a:pPr>
            <a:r>
              <a:rPr lang="bn-IN" sz="3200" dirty="0" smtClean="0">
                <a:solidFill>
                  <a:srgbClr val="002060"/>
                </a:solidFill>
              </a:rPr>
              <a:t>তারিখঃ২৬/০১/২০১৯ইং</a:t>
            </a:r>
          </a:p>
          <a:p>
            <a:pPr>
              <a:buNone/>
            </a:pPr>
            <a:endParaRPr lang="en-US" sz="3200" dirty="0">
              <a:solidFill>
                <a:srgbClr val="002060"/>
              </a:solidFill>
            </a:endParaRPr>
          </a:p>
        </p:txBody>
      </p:sp>
      <p:pic>
        <p:nvPicPr>
          <p:cNvPr id="7" name="Content Placeholder 6" descr="ambasador ruhul khan amin.jpg"/>
          <p:cNvPicPr>
            <a:picLocks noChangeAspect="1"/>
          </p:cNvPicPr>
          <p:nvPr/>
        </p:nvPicPr>
        <p:blipFill>
          <a:blip r:embed="rId4"/>
          <a:stretch>
            <a:fillRect/>
          </a:stretch>
        </p:blipFill>
        <p:spPr>
          <a:xfrm>
            <a:off x="1143000" y="4419600"/>
            <a:ext cx="2819400" cy="1690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0600"/>
            <a:ext cx="5029200" cy="6096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bn-IN" sz="6000" b="1" dirty="0" smtClean="0">
                <a:solidFill>
                  <a:srgbClr val="002060"/>
                </a:solidFill>
              </a:rPr>
              <a:t>দলীয় কাজ</a:t>
            </a:r>
            <a:endParaRPr lang="en-US" sz="6000" b="1" dirty="0">
              <a:solidFill>
                <a:srgbClr val="002060"/>
              </a:solidFill>
            </a:endParaRPr>
          </a:p>
        </p:txBody>
      </p:sp>
      <p:sp>
        <p:nvSpPr>
          <p:cNvPr id="3" name="Content Placeholder 2"/>
          <p:cNvSpPr>
            <a:spLocks noGrp="1"/>
          </p:cNvSpPr>
          <p:nvPr>
            <p:ph idx="1"/>
          </p:nvPr>
        </p:nvSpPr>
        <p:spPr>
          <a:xfrm>
            <a:off x="1524000" y="1676400"/>
            <a:ext cx="5105400" cy="4525963"/>
          </a:xfrm>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a:buNone/>
            </a:pPr>
            <a:endParaRPr lang="bn-IN" dirty="0" smtClean="0"/>
          </a:p>
          <a:p>
            <a:pPr>
              <a:buNone/>
            </a:pPr>
            <a:endParaRPr lang="bn-IN" dirty="0" smtClean="0"/>
          </a:p>
          <a:p>
            <a:pPr>
              <a:buNone/>
            </a:pPr>
            <a:endParaRPr lang="bn-IN" dirty="0" smtClean="0"/>
          </a:p>
          <a:p>
            <a:pPr>
              <a:buNone/>
            </a:pPr>
            <a:endParaRPr lang="bn-IN" dirty="0" smtClean="0"/>
          </a:p>
          <a:p>
            <a:pPr>
              <a:buNone/>
            </a:pPr>
            <a:endParaRPr lang="bn-IN" dirty="0" smtClean="0"/>
          </a:p>
          <a:p>
            <a:pPr>
              <a:buNone/>
            </a:pPr>
            <a:endParaRPr lang="bn-IN" dirty="0" smtClean="0"/>
          </a:p>
          <a:p>
            <a:pPr>
              <a:buNone/>
            </a:pPr>
            <a:endParaRPr lang="bn-IN" dirty="0" smtClean="0"/>
          </a:p>
          <a:p>
            <a:pPr>
              <a:buNone/>
            </a:pPr>
            <a:endParaRPr lang="bn-IN" dirty="0" smtClean="0"/>
          </a:p>
          <a:p>
            <a:pPr>
              <a:buNone/>
            </a:pPr>
            <a:endParaRPr lang="bn-IN" dirty="0" smtClean="0"/>
          </a:p>
          <a:p>
            <a:pPr>
              <a:buNone/>
            </a:pPr>
            <a:r>
              <a:rPr lang="bn-IN" sz="4200" b="1" dirty="0" smtClean="0">
                <a:solidFill>
                  <a:srgbClr val="002060"/>
                </a:solidFill>
              </a:rPr>
              <a:t>১।স্বাধীনতার জন্য বাংলাদেশের ১০০ভাগ জনগণ উত্তেজিত হয়েছিল কেন?যুক্তি দিয়ে বুঝিয়ে লিখ।</a:t>
            </a:r>
          </a:p>
          <a:p>
            <a:pPr>
              <a:buNone/>
            </a:pPr>
            <a:r>
              <a:rPr lang="bn-IN" sz="4200" b="1" dirty="0" smtClean="0">
                <a:solidFill>
                  <a:srgbClr val="002060"/>
                </a:solidFill>
              </a:rPr>
              <a:t>২।১৯৭১সালে বাংলাদেশকে কয়টি সেক্টরে ভাগ করা হয়েছিল।মুক্তিফৌজ কারা ছিল?</a:t>
            </a:r>
          </a:p>
          <a:p>
            <a:pPr>
              <a:buNone/>
            </a:pPr>
            <a:r>
              <a:rPr lang="bn-IN" sz="4200" b="1" dirty="0" smtClean="0">
                <a:solidFill>
                  <a:srgbClr val="002060"/>
                </a:solidFill>
              </a:rPr>
              <a:t>৩।মুক্তিযোদ্ধাদের রুপ রেখা তৈরি কর।আল বদর,আসসামস এদের কা্র্য্ কলাপের চিত্র প্রস্তুত কর।</a:t>
            </a:r>
            <a:endParaRPr lang="en-US" sz="4200" b="1" dirty="0">
              <a:solidFill>
                <a:srgbClr val="002060"/>
              </a:solidFill>
            </a:endParaRPr>
          </a:p>
        </p:txBody>
      </p:sp>
      <p:pic>
        <p:nvPicPr>
          <p:cNvPr id="4" name="Picture 3" descr="4attable1-300x237.png"/>
          <p:cNvPicPr>
            <a:picLocks noChangeAspect="1"/>
          </p:cNvPicPr>
          <p:nvPr/>
        </p:nvPicPr>
        <p:blipFill>
          <a:blip r:embed="rId2"/>
          <a:stretch>
            <a:fillRect/>
          </a:stretch>
        </p:blipFill>
        <p:spPr>
          <a:xfrm>
            <a:off x="3200400" y="1905000"/>
            <a:ext cx="1981200" cy="1676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2971800" cy="1143000"/>
          </a:xfrm>
          <a:blipFill>
            <a:blip r:embed="rId2"/>
            <a:tile tx="0" ty="0" sx="100000" sy="100000" flip="none" algn="tl"/>
          </a:blipFill>
        </p:spPr>
        <p:txBody>
          <a:bodyPr>
            <a:normAutofit fontScale="90000"/>
          </a:bodyPr>
          <a:lstStyle/>
          <a:p>
            <a:pPr algn="ctr"/>
            <a:r>
              <a:rPr lang="bn-IN" sz="6600" b="1" dirty="0" smtClean="0">
                <a:solidFill>
                  <a:srgbClr val="002060"/>
                </a:solidFill>
              </a:rPr>
              <a:t>মূল্যায়ণ</a:t>
            </a:r>
            <a:endParaRPr lang="en-US" sz="6600" b="1" dirty="0">
              <a:solidFill>
                <a:srgbClr val="002060"/>
              </a:solidFill>
            </a:endParaRPr>
          </a:p>
        </p:txBody>
      </p:sp>
      <p:sp>
        <p:nvSpPr>
          <p:cNvPr id="3" name="Content Placeholder 2"/>
          <p:cNvSpPr>
            <a:spLocks noGrp="1"/>
          </p:cNvSpPr>
          <p:nvPr>
            <p:ph idx="1"/>
          </p:nvPr>
        </p:nvSpPr>
        <p:spPr>
          <a:xfrm>
            <a:off x="533400" y="1524000"/>
            <a:ext cx="7620000" cy="4525963"/>
          </a:xfrm>
        </p:spPr>
        <p:style>
          <a:lnRef idx="1">
            <a:schemeClr val="dk1"/>
          </a:lnRef>
          <a:fillRef idx="2">
            <a:schemeClr val="dk1"/>
          </a:fillRef>
          <a:effectRef idx="1">
            <a:schemeClr val="dk1"/>
          </a:effectRef>
          <a:fontRef idx="minor">
            <a:schemeClr val="dk1"/>
          </a:fontRef>
        </p:style>
        <p:txBody>
          <a:bodyPr>
            <a:normAutofit fontScale="62500" lnSpcReduction="20000"/>
          </a:bodyPr>
          <a:lstStyle/>
          <a:p>
            <a:pPr>
              <a:buNone/>
            </a:pPr>
            <a:endParaRPr lang="bn-IN" sz="2400" b="1" dirty="0" smtClean="0">
              <a:solidFill>
                <a:srgbClr val="002060"/>
              </a:solidFill>
            </a:endParaRPr>
          </a:p>
          <a:p>
            <a:pPr>
              <a:buNone/>
            </a:pPr>
            <a:r>
              <a:rPr lang="bn-IN" sz="5000" b="1" dirty="0" smtClean="0">
                <a:solidFill>
                  <a:srgbClr val="002060"/>
                </a:solidFill>
              </a:rPr>
              <a:t>১।স্বাধীনতার ঘোষক কে ছিলেন</a:t>
            </a:r>
            <a:r>
              <a:rPr lang="bn-IN" sz="8000" b="1" dirty="0" smtClean="0">
                <a:solidFill>
                  <a:srgbClr val="002060"/>
                </a:solidFill>
              </a:rPr>
              <a:t>।উঃ</a:t>
            </a:r>
            <a:r>
              <a:rPr lang="bn-IN" sz="5000" b="1" dirty="0" smtClean="0">
                <a:solidFill>
                  <a:srgbClr val="002060"/>
                </a:solidFill>
              </a:rPr>
              <a:t> শেখ মুজিবুর রহমান</a:t>
            </a:r>
            <a:endParaRPr lang="bn-IN" sz="8000" b="1" dirty="0" smtClean="0">
              <a:solidFill>
                <a:srgbClr val="002060"/>
              </a:solidFill>
            </a:endParaRPr>
          </a:p>
          <a:p>
            <a:pPr>
              <a:buNone/>
            </a:pPr>
            <a:endParaRPr lang="bn-IN" sz="2800" dirty="0" smtClean="0">
              <a:solidFill>
                <a:srgbClr val="002060"/>
              </a:solidFill>
            </a:endParaRPr>
          </a:p>
          <a:p>
            <a:pPr>
              <a:buNone/>
            </a:pPr>
            <a:endParaRPr lang="bn-IN" sz="2800" dirty="0">
              <a:solidFill>
                <a:srgbClr val="002060"/>
              </a:solidFill>
            </a:endParaRPr>
          </a:p>
          <a:p>
            <a:pPr>
              <a:buNone/>
            </a:pPr>
            <a:endParaRPr lang="bn-IN" sz="2800" dirty="0" smtClean="0">
              <a:solidFill>
                <a:srgbClr val="002060"/>
              </a:solidFill>
            </a:endParaRPr>
          </a:p>
          <a:p>
            <a:pPr>
              <a:buNone/>
            </a:pPr>
            <a:r>
              <a:rPr lang="bn-IN" sz="4200" b="1" dirty="0" smtClean="0">
                <a:solidFill>
                  <a:srgbClr val="002060"/>
                </a:solidFill>
              </a:rPr>
              <a:t>২।মুক্তি বাহিনীর প্রধান সেনাপতি কে ছিলেন</a:t>
            </a:r>
            <a:r>
              <a:rPr lang="bn-IN" sz="3400" b="1" dirty="0" smtClean="0">
                <a:solidFill>
                  <a:srgbClr val="002060"/>
                </a:solidFill>
              </a:rPr>
              <a:t>?</a:t>
            </a:r>
            <a:r>
              <a:rPr lang="bn-IN" sz="4200" b="1" dirty="0" smtClean="0">
                <a:solidFill>
                  <a:srgbClr val="002060"/>
                </a:solidFill>
              </a:rPr>
              <a:t>উঃকর্ণেল,জি,ওসমানী।</a:t>
            </a:r>
          </a:p>
          <a:p>
            <a:pPr>
              <a:buNone/>
            </a:pPr>
            <a:endParaRPr lang="bn-IN" sz="2400" b="1" dirty="0" smtClean="0">
              <a:solidFill>
                <a:srgbClr val="002060"/>
              </a:solidFill>
            </a:endParaRPr>
          </a:p>
          <a:p>
            <a:pPr>
              <a:buNone/>
            </a:pPr>
            <a:endParaRPr lang="bn-IN" sz="2400" b="1" dirty="0" smtClean="0">
              <a:solidFill>
                <a:srgbClr val="002060"/>
              </a:solidFill>
            </a:endParaRPr>
          </a:p>
          <a:p>
            <a:pPr>
              <a:buNone/>
            </a:pPr>
            <a:endParaRPr lang="bn-IN" sz="2400" b="1" dirty="0">
              <a:solidFill>
                <a:srgbClr val="002060"/>
              </a:solidFill>
            </a:endParaRPr>
          </a:p>
          <a:p>
            <a:pPr>
              <a:buNone/>
            </a:pPr>
            <a:r>
              <a:rPr lang="bn-IN" sz="5100" b="1" dirty="0" smtClean="0">
                <a:solidFill>
                  <a:srgbClr val="002060"/>
                </a:solidFill>
              </a:rPr>
              <a:t>৩।মুজিব বাহিনী কাদেরকে বলা হইত?উঃছাত্র নেতাকে।</a:t>
            </a:r>
            <a:endParaRPr lang="en-US" sz="5100" b="1" dirty="0">
              <a:solidFill>
                <a:srgbClr val="002060"/>
              </a:solidFill>
            </a:endParaRPr>
          </a:p>
        </p:txBody>
      </p:sp>
      <p:sp>
        <p:nvSpPr>
          <p:cNvPr id="4" name="Rectangle 3"/>
          <p:cNvSpPr/>
          <p:nvPr/>
        </p:nvSpPr>
        <p:spPr>
          <a:xfrm rot="185287">
            <a:off x="9144000" y="762000"/>
            <a:ext cx="3015569" cy="461665"/>
          </a:xfrm>
          <a:prstGeom prst="rect">
            <a:avLst/>
          </a:prstGeom>
        </p:spPr>
        <p:txBody>
          <a:bodyPr wrap="square">
            <a:spAutoFit/>
          </a:bodyPr>
          <a:lstStyle/>
          <a:p>
            <a:r>
              <a:rPr lang="bn-IN" sz="2400" b="1" dirty="0" smtClean="0"/>
              <a:t>।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endCondLst>
                                    <p:cond evt="onNext" delay="0">
                                      <p:tgtEl>
                                        <p:sldTgt/>
                                      </p:tgtEl>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1143000"/>
            <a:ext cx="4343400" cy="381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bn-IN" dirty="0" smtClean="0"/>
              <a:t>শুন্যস্থান পুরণ কর</a:t>
            </a:r>
            <a:endParaRPr lang="en-US" dirty="0"/>
          </a:p>
        </p:txBody>
      </p:sp>
      <p:sp>
        <p:nvSpPr>
          <p:cNvPr id="2" name="Content Placeholder 1"/>
          <p:cNvSpPr>
            <a:spLocks noGrp="1"/>
          </p:cNvSpPr>
          <p:nvPr>
            <p:ph idx="1"/>
          </p:nvPr>
        </p:nvSpPr>
        <p:spPr>
          <a:xfrm>
            <a:off x="1981200" y="1600201"/>
            <a:ext cx="4267200" cy="32766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buNone/>
            </a:pPr>
            <a:r>
              <a:rPr lang="bn-IN" dirty="0" smtClean="0"/>
              <a:t>ক।৯১৬৩৪জন পাকিস্থানি সৈন্য -----আত্মসমর্পণ করে।</a:t>
            </a:r>
          </a:p>
          <a:p>
            <a:pPr>
              <a:buNone/>
            </a:pPr>
            <a:r>
              <a:rPr lang="bn-IN" dirty="0" smtClean="0"/>
              <a:t>খ।সকলে ‘জয় বাংলা’----আকাশ মুখরিত করে রাখে।</a:t>
            </a:r>
          </a:p>
          <a:p>
            <a:pPr>
              <a:buNone/>
            </a:pPr>
            <a:r>
              <a:rPr lang="bn-IN" dirty="0" smtClean="0"/>
              <a:t>গ।মুজিবনগর সরকার গঠিত হয়-----১৯৭১।</a:t>
            </a:r>
          </a:p>
          <a:p>
            <a:pPr>
              <a:buNone/>
            </a:pPr>
            <a:r>
              <a:rPr lang="bn-IN" dirty="0" smtClean="0"/>
              <a:t>ঘ।প্রত্যেক----------------গড়ে তোল।</a:t>
            </a:r>
          </a:p>
          <a:p>
            <a:pPr>
              <a:buNone/>
            </a:pPr>
            <a:r>
              <a:rPr lang="bn-IN" dirty="0" smtClean="0"/>
              <a:t>ঙ।৩০লক্ষ শহিদএর রক্ত ও মা-বোনের ইজ্জতের বিনিময়ে----।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bn-IN" dirty="0" smtClean="0"/>
              <a:t>ডান পাশ থেকে নিয়ে বাম পাশের বাক্য মিল করঃ-</a:t>
            </a:r>
            <a:endParaRPr lang="en-US" dirty="0"/>
          </a:p>
        </p:txBody>
      </p:sp>
      <p:graphicFrame>
        <p:nvGraphicFramePr>
          <p:cNvPr id="4" name="Content Placeholder 3"/>
          <p:cNvGraphicFramePr>
            <a:graphicFrameLocks noGrp="1"/>
          </p:cNvGraphicFramePr>
          <p:nvPr>
            <p:ph idx="1"/>
          </p:nvPr>
        </p:nvGraphicFramePr>
        <p:xfrm>
          <a:off x="457200" y="1676400"/>
          <a:ext cx="8229600" cy="4546600"/>
        </p:xfrm>
        <a:graphic>
          <a:graphicData uri="http://schemas.openxmlformats.org/drawingml/2006/table">
            <a:tbl>
              <a:tblPr firstRow="1" bandRow="1">
                <a:tableStyleId>{5C22544A-7EE6-4342-B048-85BDC9FD1C3A}</a:tableStyleId>
              </a:tblPr>
              <a:tblGrid>
                <a:gridCol w="4114800"/>
                <a:gridCol w="4114800"/>
              </a:tblGrid>
              <a:tr h="622300">
                <a:tc>
                  <a:txBody>
                    <a:bodyPr/>
                    <a:lstStyle/>
                    <a:p>
                      <a:r>
                        <a:rPr lang="bn-IN" b="1" dirty="0" smtClean="0">
                          <a:solidFill>
                            <a:srgbClr val="002060"/>
                          </a:solidFill>
                        </a:rPr>
                        <a:t>১৯৭০সালে বঙ্গবদ্ধু নির্বাচনে</a:t>
                      </a:r>
                      <a:r>
                        <a:rPr lang="bn-IN" b="1" baseline="0" dirty="0" smtClean="0">
                          <a:solidFill>
                            <a:srgbClr val="002060"/>
                          </a:solidFill>
                        </a:rPr>
                        <a:t> </a:t>
                      </a:r>
                      <a:r>
                        <a:rPr lang="bn-IN" b="1" dirty="0" smtClean="0">
                          <a:solidFill>
                            <a:srgbClr val="002060"/>
                          </a:solidFill>
                        </a:rPr>
                        <a:t>জয়ী হয়েও</a:t>
                      </a:r>
                      <a:endParaRPr lang="en-US" b="1" dirty="0">
                        <a:solidFill>
                          <a:srgbClr val="002060"/>
                        </a:solidFill>
                      </a:endParaRPr>
                    </a:p>
                  </a:txBody>
                  <a:tcPr>
                    <a:blipFill>
                      <a:blip r:embed="rId2"/>
                      <a:tile tx="0" ty="0" sx="100000" sy="100000" flip="none" algn="tl"/>
                    </a:blipFill>
                  </a:tcPr>
                </a:tc>
                <a:tc>
                  <a:txBody>
                    <a:bodyPr/>
                    <a:lstStyle/>
                    <a:p>
                      <a:r>
                        <a:rPr lang="bn-IN" dirty="0" smtClean="0">
                          <a:solidFill>
                            <a:srgbClr val="0070C0"/>
                          </a:solidFill>
                        </a:rPr>
                        <a:t>বাংগালী</a:t>
                      </a:r>
                      <a:r>
                        <a:rPr lang="bn-IN" baseline="0" dirty="0" smtClean="0">
                          <a:solidFill>
                            <a:srgbClr val="0070C0"/>
                          </a:solidFill>
                        </a:rPr>
                        <a:t> মন্ত্রী ছিল মাত্র ৯৫জন।</a:t>
                      </a:r>
                      <a:endParaRPr lang="en-US" dirty="0">
                        <a:solidFill>
                          <a:srgbClr val="0070C0"/>
                        </a:solidFill>
                      </a:endParaRPr>
                    </a:p>
                  </a:txBody>
                  <a:tcPr>
                    <a:blipFill>
                      <a:blip r:embed="rId3"/>
                      <a:tile tx="0" ty="0" sx="100000" sy="100000" flip="none" algn="tl"/>
                    </a:blipFill>
                  </a:tcPr>
                </a:tc>
              </a:tr>
              <a:tr h="698500">
                <a:tc>
                  <a:txBody>
                    <a:bodyPr/>
                    <a:lstStyle/>
                    <a:p>
                      <a:r>
                        <a:rPr lang="bn-IN" dirty="0" smtClean="0"/>
                        <a:t>আয়ুবখানের</a:t>
                      </a:r>
                      <a:r>
                        <a:rPr lang="bn-IN" baseline="0" dirty="0" smtClean="0"/>
                        <a:t> পতনের লক্ষ্যে ১৯৬৯জানুয়ারিতে ছাত্রলীগ, ছাত্র ইউনিয়ন ওছাত্রফেডারেশন ঐক্যবদ্ধ হয়ে </a:t>
                      </a:r>
                      <a:endParaRPr lang="en-US" dirty="0"/>
                    </a:p>
                  </a:txBody>
                  <a:tcPr/>
                </a:tc>
                <a:tc>
                  <a:txBody>
                    <a:bodyPr/>
                    <a:lstStyle/>
                    <a:p>
                      <a:r>
                        <a:rPr lang="bn-IN" dirty="0" smtClean="0"/>
                        <a:t>শেখ</a:t>
                      </a:r>
                      <a:r>
                        <a:rPr lang="bn-IN" baseline="0" dirty="0" smtClean="0"/>
                        <a:t> মুজিবুর রহমান।</a:t>
                      </a:r>
                      <a:endParaRPr lang="en-US" dirty="0"/>
                    </a:p>
                  </a:txBody>
                  <a:tcPr>
                    <a:blipFill>
                      <a:blip r:embed="rId4"/>
                      <a:tile tx="0" ty="0" sx="100000" sy="100000" flip="none" algn="tl"/>
                    </a:blipFill>
                  </a:tcPr>
                </a:tc>
              </a:tr>
              <a:tr h="698500">
                <a:tc>
                  <a:txBody>
                    <a:bodyPr/>
                    <a:lstStyle/>
                    <a:p>
                      <a:r>
                        <a:rPr lang="bn-IN" dirty="0" smtClean="0"/>
                        <a:t>১৯৬৯সালে ১৫ফেব্রুয়ারি</a:t>
                      </a:r>
                      <a:r>
                        <a:rPr lang="bn-IN" baseline="0" dirty="0" smtClean="0"/>
                        <a:t> আগর তলা মামলার আসামি </a:t>
                      </a:r>
                      <a:endParaRPr lang="en-US" dirty="0"/>
                    </a:p>
                  </a:txBody>
                  <a:tcPr/>
                </a:tc>
                <a:tc>
                  <a:txBody>
                    <a:bodyPr/>
                    <a:lstStyle/>
                    <a:p>
                      <a:r>
                        <a:rPr lang="bn-IN" dirty="0" smtClean="0"/>
                        <a:t>সরকার গঠন করতে দেয়া হয়নি।</a:t>
                      </a:r>
                      <a:endParaRPr lang="en-US" dirty="0"/>
                    </a:p>
                  </a:txBody>
                  <a:tcPr>
                    <a:blipFill>
                      <a:blip r:embed="rId5"/>
                      <a:tile tx="0" ty="0" sx="100000" sy="100000" flip="none" algn="tl"/>
                    </a:blipFill>
                  </a:tcPr>
                </a:tc>
              </a:tr>
              <a:tr h="698500">
                <a:tc>
                  <a:txBody>
                    <a:bodyPr/>
                    <a:lstStyle/>
                    <a:p>
                      <a:r>
                        <a:rPr lang="bn-IN" dirty="0" smtClean="0"/>
                        <a:t>১৯৪৭-১৯৭১পর্যন্ত মন্ত্রীদের ২১১জনের মধ্যে</a:t>
                      </a:r>
                      <a:endParaRPr lang="en-US" dirty="0"/>
                    </a:p>
                  </a:txBody>
                  <a:tcPr>
                    <a:blipFill>
                      <a:blip r:embed="rId6"/>
                      <a:tile tx="0" ty="0" sx="100000" sy="100000" flip="none" algn="tl"/>
                    </a:blipFill>
                  </a:tcPr>
                </a:tc>
                <a:tc>
                  <a:txBody>
                    <a:bodyPr/>
                    <a:lstStyle/>
                    <a:p>
                      <a:r>
                        <a:rPr lang="bn-IN" dirty="0" smtClean="0"/>
                        <a:t>এক</a:t>
                      </a:r>
                      <a:r>
                        <a:rPr lang="bn-IN" baseline="0" dirty="0" smtClean="0"/>
                        <a:t>টি সর্বদলীয় ‘ছাত্র-সংগ্রাম পরিষদ’ গতন করে।</a:t>
                      </a:r>
                      <a:endParaRPr lang="en-US" dirty="0"/>
                    </a:p>
                  </a:txBody>
                  <a:tcPr/>
                </a:tc>
              </a:tr>
              <a:tr h="698500">
                <a:tc>
                  <a:txBody>
                    <a:bodyPr/>
                    <a:lstStyle/>
                    <a:p>
                      <a:r>
                        <a:rPr lang="bn-IN" dirty="0" smtClean="0"/>
                        <a:t>১৯৬৯সালে ২৫মার্চ</a:t>
                      </a:r>
                      <a:r>
                        <a:rPr lang="bn-IN" baseline="0" dirty="0" smtClean="0"/>
                        <a:t> আইয়ুব খান তার সেনা প্রধান </a:t>
                      </a:r>
                      <a:endParaRPr lang="en-US" dirty="0"/>
                    </a:p>
                  </a:txBody>
                  <a:tcPr/>
                </a:tc>
                <a:tc>
                  <a:txBody>
                    <a:bodyPr/>
                    <a:lstStyle/>
                    <a:p>
                      <a:r>
                        <a:rPr lang="bn-IN" dirty="0" smtClean="0"/>
                        <a:t>সার্জেন্ট</a:t>
                      </a:r>
                      <a:r>
                        <a:rPr lang="bn-IN" baseline="0" dirty="0" smtClean="0"/>
                        <a:t> জহুরুল হককে ঢাকা কুর্মিটোলা ক্যান্টন মেন্টে বন্দি অবস্তায় গুলি করে হত্যা করা হয়।</a:t>
                      </a:r>
                      <a:endParaRPr lang="en-US" dirty="0"/>
                    </a:p>
                  </a:txBody>
                  <a:tcPr>
                    <a:blipFill>
                      <a:blip r:embed="rId2"/>
                      <a:tile tx="0" ty="0" sx="100000" sy="100000" flip="none" algn="tl"/>
                    </a:blipFill>
                  </a:tcPr>
                </a:tc>
              </a:tr>
              <a:tr h="698500">
                <a:tc>
                  <a:txBody>
                    <a:bodyPr/>
                    <a:lstStyle/>
                    <a:p>
                      <a:r>
                        <a:rPr lang="bn-IN" dirty="0" smtClean="0"/>
                        <a:t>আগরতলা মামলার</a:t>
                      </a:r>
                      <a:r>
                        <a:rPr lang="bn-IN" baseline="0" dirty="0" smtClean="0"/>
                        <a:t> ৩৫জন আসামীর প্রধান আসামি </a:t>
                      </a:r>
                      <a:endParaRPr lang="en-US" dirty="0"/>
                    </a:p>
                  </a:txBody>
                  <a:tcPr>
                    <a:blipFill>
                      <a:blip r:embed="rId7"/>
                      <a:tile tx="0" ty="0" sx="100000" sy="100000" flip="none" algn="tl"/>
                    </a:blipFill>
                  </a:tcPr>
                </a:tc>
                <a:tc>
                  <a:txBody>
                    <a:bodyPr/>
                    <a:lstStyle/>
                    <a:p>
                      <a:r>
                        <a:rPr lang="bn-IN" dirty="0" smtClean="0"/>
                        <a:t>জেনারেল</a:t>
                      </a:r>
                      <a:r>
                        <a:rPr lang="bn-IN" baseline="0" dirty="0" smtClean="0"/>
                        <a:t> ইয়াহিয়া খানের হাতে ক্ষমতা হস্তান্তর করে পদত্যাগ করতে বাধ্য হন।</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248400" cy="1143000"/>
          </a:xfrm>
          <a:blipFill>
            <a:blip r:embed="rId2"/>
            <a:tile tx="0" ty="0" sx="100000" sy="100000" flip="none" algn="tl"/>
          </a:blipFill>
        </p:spPr>
        <p:txBody>
          <a:bodyPr/>
          <a:lstStyle/>
          <a:p>
            <a:r>
              <a:rPr lang="bn-IN" b="1" dirty="0" smtClean="0"/>
              <a:t>মানচিত্র দেখে উত্তর লিখ</a:t>
            </a:r>
            <a:endParaRPr lang="en-US" b="1" dirty="0"/>
          </a:p>
        </p:txBody>
      </p:sp>
      <p:pic>
        <p:nvPicPr>
          <p:cNvPr id="4" name="Content Placeholder 3" descr="images (1).jpg"/>
          <p:cNvPicPr>
            <a:picLocks noGrp="1" noChangeAspect="1"/>
          </p:cNvPicPr>
          <p:nvPr>
            <p:ph idx="1"/>
          </p:nvPr>
        </p:nvPicPr>
        <p:blipFill>
          <a:blip r:embed="rId3"/>
          <a:stretch>
            <a:fillRect/>
          </a:stretch>
        </p:blipFill>
        <p:spPr>
          <a:xfrm>
            <a:off x="5638800" y="1905000"/>
            <a:ext cx="2590800" cy="2362200"/>
          </a:xfrm>
        </p:spPr>
      </p:pic>
      <p:pic>
        <p:nvPicPr>
          <p:cNvPr id="5" name="Picture 4" descr="download.jpg"/>
          <p:cNvPicPr>
            <a:picLocks noChangeAspect="1"/>
          </p:cNvPicPr>
          <p:nvPr/>
        </p:nvPicPr>
        <p:blipFill>
          <a:blip r:embed="rId4"/>
          <a:stretch>
            <a:fillRect/>
          </a:stretch>
        </p:blipFill>
        <p:spPr>
          <a:xfrm>
            <a:off x="685800" y="1752600"/>
            <a:ext cx="3733800" cy="2914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131596" y="4800600"/>
            <a:ext cx="8860004" cy="12926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2000" b="1" dirty="0" smtClean="0">
                <a:solidFill>
                  <a:srgbClr val="002060"/>
                </a:solidFill>
              </a:rPr>
              <a:t>ক।মুজিবনগর সরকার কখন গঠিত হয়?</a:t>
            </a:r>
          </a:p>
          <a:p>
            <a:r>
              <a:rPr lang="bn-IN" sz="2000" b="1" dirty="0" smtClean="0">
                <a:solidFill>
                  <a:srgbClr val="002060"/>
                </a:solidFill>
              </a:rPr>
              <a:t>খ।মেহেরপুর কত নং সেক্টরে ছিল?কি কি এলাকা?</a:t>
            </a:r>
          </a:p>
          <a:p>
            <a:r>
              <a:rPr lang="bn-IN" sz="2000" b="1" dirty="0" smtClean="0">
                <a:solidFill>
                  <a:srgbClr val="002060"/>
                </a:solidFill>
              </a:rPr>
              <a:t>গ।</a:t>
            </a:r>
            <a:r>
              <a:rPr lang="bn-IN" b="1" dirty="0" smtClean="0">
                <a:solidFill>
                  <a:srgbClr val="002060"/>
                </a:solidFill>
              </a:rPr>
              <a:t>১৯৭১সালে ১৭ই এপ্রিল মেহেরপুরে কি  গ্রহণ করা হয়?কার্যসম্পাদন ব্যক্তির নাম কী?</a:t>
            </a:r>
          </a:p>
          <a:p>
            <a:r>
              <a:rPr lang="bn-IN" b="1" dirty="0" smtClean="0">
                <a:solidFill>
                  <a:srgbClr val="002060"/>
                </a:solidFill>
              </a:rPr>
              <a:t>ঘ।বঙ্গবন্ধুর বা্সস্থান কোথায় ছিল?কে কত তারিখে স্বাধীনতার ঘোষণা পত্র অনুমোদন করেন? </a:t>
            </a:r>
            <a:endParaRPr lang="en-US" b="1" dirty="0">
              <a:solidFill>
                <a:srgbClr val="002060"/>
              </a:solidFill>
            </a:endParaRPr>
          </a:p>
        </p:txBody>
      </p:sp>
      <p:sp>
        <p:nvSpPr>
          <p:cNvPr id="9" name="Right Arrow 8"/>
          <p:cNvSpPr/>
          <p:nvPr/>
        </p:nvSpPr>
        <p:spPr>
          <a:xfrm>
            <a:off x="4495800" y="2514600"/>
            <a:ext cx="1664208" cy="609600"/>
          </a:xfrm>
          <a:prstGeom prst="rightArrow">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b="1" i="1" dirty="0" smtClean="0">
                <a:solidFill>
                  <a:srgbClr val="002060"/>
                </a:solidFill>
              </a:rPr>
              <a:t>স্থানের নাম</a:t>
            </a:r>
            <a:endParaRPr lang="en-US" b="1" i="1" dirty="0">
              <a:solidFill>
                <a:srgbClr val="002060"/>
              </a:solidFill>
            </a:endParaRPr>
          </a:p>
        </p:txBody>
      </p:sp>
      <p:sp>
        <p:nvSpPr>
          <p:cNvPr id="11" name="Oval 10"/>
          <p:cNvSpPr/>
          <p:nvPr/>
        </p:nvSpPr>
        <p:spPr>
          <a:xfrm>
            <a:off x="5943600" y="3352800"/>
            <a:ext cx="990600" cy="533400"/>
          </a:xfrm>
          <a:prstGeom prst="ellipse">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400" b="1" dirty="0" smtClean="0">
                <a:solidFill>
                  <a:srgbClr val="002060"/>
                </a:solidFill>
              </a:rPr>
              <a:t>২নং সেক্টর</a:t>
            </a:r>
            <a:endParaRPr lang="en-US" sz="1400" b="1" dirty="0">
              <a:solidFill>
                <a:srgbClr val="002060"/>
              </a:solidFill>
            </a:endParaRPr>
          </a:p>
        </p:txBody>
      </p:sp>
      <p:sp>
        <p:nvSpPr>
          <p:cNvPr id="12" name="5-Point Star 11"/>
          <p:cNvSpPr/>
          <p:nvPr/>
        </p:nvSpPr>
        <p:spPr>
          <a:xfrm>
            <a:off x="2286000" y="2895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২নং</a:t>
            </a:r>
            <a:endParaRPr lang="en-US" dirty="0"/>
          </a:p>
        </p:txBody>
      </p:sp>
      <p:sp>
        <p:nvSpPr>
          <p:cNvPr id="16" name="Rectangle 15"/>
          <p:cNvSpPr/>
          <p:nvPr/>
        </p:nvSpPr>
        <p:spPr>
          <a:xfrm>
            <a:off x="6324600" y="2743200"/>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b="1" dirty="0" smtClean="0">
                <a:solidFill>
                  <a:srgbClr val="002060"/>
                </a:solidFill>
              </a:rPr>
              <a:t>মুজিবনগর</a:t>
            </a:r>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ppt_x-.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9" presetClass="entr" presetSubtype="0" repeatCount="indefinite"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000" fill="hold"/>
                                        <p:tgtEl>
                                          <p:spTgt spid="16"/>
                                        </p:tgtEl>
                                        <p:attrNameLst>
                                          <p:attrName>ppt_x</p:attrName>
                                        </p:attrNameLst>
                                      </p:cBhvr>
                                      <p:tavLst>
                                        <p:tav tm="0">
                                          <p:val>
                                            <p:strVal val="#ppt_x-.2"/>
                                          </p:val>
                                        </p:tav>
                                        <p:tav tm="100000">
                                          <p:val>
                                            <p:strVal val="#ppt_x"/>
                                          </p:val>
                                        </p:tav>
                                      </p:tavLst>
                                    </p:anim>
                                    <p:anim calcmode="lin" valueType="num">
                                      <p:cBhvr>
                                        <p:cTn id="34" dur="2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bn-IN" b="1" dirty="0" smtClean="0"/>
              <a:t>বাড়ির কাজ</a:t>
            </a:r>
            <a:endParaRPr lang="en-US" b="1" dirty="0"/>
          </a:p>
        </p:txBody>
      </p:sp>
      <p:sp>
        <p:nvSpPr>
          <p:cNvPr id="5" name="Rectangle 4"/>
          <p:cNvSpPr/>
          <p:nvPr/>
        </p:nvSpPr>
        <p:spPr>
          <a:xfrm>
            <a:off x="609600" y="3886200"/>
            <a:ext cx="8042702" cy="2185214"/>
          </a:xfrm>
          <a:prstGeom prst="rect">
            <a:avLst/>
          </a:prstGeom>
          <a:blipFill>
            <a:blip r:embed="rId2"/>
            <a:tile tx="0" ty="0" sx="100000" sy="100000" flip="none" algn="tl"/>
          </a:blip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IN" sz="4400" b="1" i="1" cap="all" spc="0"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বঙ্গবন্ধুর ছবিসহ মুক্তিযোদ্ধের ছবি নিয়ে একটি এলবাম তৈরি কর এবং উপরের </a:t>
            </a:r>
            <a:r>
              <a:rPr lang="bn-IN" sz="4400" b="1" i="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চিত্রের বিবরণ লিখ</a:t>
            </a:r>
            <a:r>
              <a:rPr lang="bn-IN" sz="4800" b="1" i="1" cap="all" spc="0"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4800" b="1" i="1" cap="all" spc="0"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9" name="Content Placeholder 8" descr="jh.jpg"/>
          <p:cNvPicPr>
            <a:picLocks noGrp="1" noChangeAspect="1"/>
          </p:cNvPicPr>
          <p:nvPr>
            <p:ph idx="1"/>
          </p:nvPr>
        </p:nvPicPr>
        <p:blipFill>
          <a:blip r:embed="rId3"/>
          <a:srcRect l="12060" r="11871"/>
          <a:stretch>
            <a:fillRect/>
          </a:stretch>
        </p:blipFill>
        <p:spPr>
          <a:xfrm>
            <a:off x="3048000" y="2133600"/>
            <a:ext cx="3886200" cy="1371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repeatCount="indefinite"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2895600"/>
            <a:ext cx="8229600" cy="1143000"/>
          </a:xfrm>
          <a:noFill/>
          <a:ln w="76200">
            <a:solidFill>
              <a:srgbClr val="00B0F0"/>
            </a:solidFill>
            <a:prstDash val="sysDot"/>
          </a:ln>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IN" b="1" dirty="0" smtClean="0">
                <a:ln>
                  <a:solidFill>
                    <a:schemeClr val="tx1"/>
                  </a:solidFill>
                </a:ln>
                <a:solidFill>
                  <a:schemeClr val="accent3"/>
                </a:solidFill>
              </a:rPr>
              <a:t>আল্লাহ হাফেজ</a:t>
            </a:r>
            <a:endParaRPr lang="en-US" b="1" dirty="0">
              <a:ln>
                <a:solidFill>
                  <a:schemeClr val="tx1"/>
                </a:solidFill>
              </a:ln>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bn-IN" dirty="0" smtClean="0"/>
              <a:t>শিখনফল</a:t>
            </a:r>
            <a:endParaRPr lang="en-US" dirty="0"/>
          </a:p>
        </p:txBody>
      </p:sp>
      <p:sp>
        <p:nvSpPr>
          <p:cNvPr id="3" name="Content Placeholder 2"/>
          <p:cNvSpPr>
            <a:spLocks noGrp="1"/>
          </p:cNvSpPr>
          <p:nvPr>
            <p:ph idx="1"/>
          </p:nvPr>
        </p:nvSpPr>
        <p:spPr>
          <a:xfrm>
            <a:off x="457200" y="1600201"/>
            <a:ext cx="8229600" cy="2971800"/>
          </a:xfrm>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algn="ctr">
              <a:buNone/>
            </a:pPr>
            <a:r>
              <a:rPr lang="bn-IN" sz="12800" b="1" dirty="0" smtClean="0">
                <a:solidFill>
                  <a:srgbClr val="002060"/>
                </a:solidFill>
              </a:rPr>
              <a:t>-এপাঠ শেষে শিক্ষার্থীরা</a:t>
            </a:r>
            <a:r>
              <a:rPr lang="en-US" sz="12800" b="1" dirty="0" smtClean="0">
                <a:solidFill>
                  <a:srgbClr val="002060"/>
                </a:solidFill>
              </a:rPr>
              <a:t>---</a:t>
            </a:r>
            <a:endParaRPr lang="bn-IN" sz="12800" b="1" dirty="0" smtClean="0">
              <a:solidFill>
                <a:srgbClr val="002060"/>
              </a:solidFill>
            </a:endParaRPr>
          </a:p>
          <a:p>
            <a:pPr algn="ctr">
              <a:buNone/>
            </a:pPr>
            <a:endParaRPr lang="en-US" b="1" dirty="0" smtClean="0">
              <a:solidFill>
                <a:srgbClr val="002060"/>
              </a:solidFill>
            </a:endParaRPr>
          </a:p>
          <a:p>
            <a:pPr algn="ctr">
              <a:buNone/>
            </a:pPr>
            <a:r>
              <a:rPr lang="en-US" sz="12800" b="1" dirty="0" smtClean="0">
                <a:solidFill>
                  <a:srgbClr val="002060"/>
                </a:solidFill>
              </a:rPr>
              <a:t>    </a:t>
            </a:r>
            <a:r>
              <a:rPr lang="bn-IN" sz="12800" b="1" dirty="0" smtClean="0">
                <a:solidFill>
                  <a:srgbClr val="002060"/>
                </a:solidFill>
              </a:rPr>
              <a:t>১। মুক্তিযুদ্ধের কারণ বলতে পারবে। </a:t>
            </a:r>
          </a:p>
          <a:p>
            <a:pPr algn="ctr">
              <a:buNone/>
            </a:pPr>
            <a:r>
              <a:rPr lang="bn-IN" sz="11200" b="1" dirty="0" smtClean="0">
                <a:solidFill>
                  <a:srgbClr val="002060"/>
                </a:solidFill>
              </a:rPr>
              <a:t>২।স্বাধীনতার অবদানের ক্ষেত্রে  জাতির জনক শেখ মুজিবুর রহমানের অবদান ছিল বেশি তা বলতে পারবে</a:t>
            </a:r>
            <a:r>
              <a:rPr lang="bn-IN" sz="9600" b="1" dirty="0" smtClean="0">
                <a:solidFill>
                  <a:srgbClr val="002060"/>
                </a:solidFill>
              </a:rPr>
              <a:t>।</a:t>
            </a:r>
          </a:p>
          <a:p>
            <a:pPr>
              <a:buNone/>
            </a:pPr>
            <a:r>
              <a:rPr lang="bn-IN" sz="11200" b="1" dirty="0" smtClean="0">
                <a:solidFill>
                  <a:srgbClr val="002060"/>
                </a:solidFill>
              </a:rPr>
              <a:t>৩।বাংলাদেশের জনগণের প্রতি পাকিস্থানি দুঃশাসকেরা চরম অত্যাচার করত তা ব্যাখ্যা করতে পারবে।</a:t>
            </a:r>
          </a:p>
          <a:p>
            <a:pPr>
              <a:buNone/>
            </a:pPr>
            <a:endParaRPr lang="bn-IN" b="1" dirty="0" smtClean="0">
              <a:solidFill>
                <a:srgbClr val="002060"/>
              </a:solidFill>
            </a:endParaRPr>
          </a:p>
          <a:p>
            <a:pPr>
              <a:buNone/>
            </a:pPr>
            <a:endParaRPr lang="bn-IN" b="1" dirty="0" smtClean="0">
              <a:solidFill>
                <a:srgbClr val="002060"/>
              </a:solidFill>
            </a:endParaRPr>
          </a:p>
          <a:p>
            <a:pPr>
              <a:buNone/>
            </a:pPr>
            <a:endParaRPr lang="bn-IN" dirty="0" smtClean="0"/>
          </a:p>
          <a:p>
            <a:pPr>
              <a:buNone/>
            </a:pPr>
            <a:endParaRPr lang="bn-IN" dirty="0" smtClean="0"/>
          </a:p>
          <a:p>
            <a:pPr>
              <a:buNone/>
            </a:pPr>
            <a:r>
              <a:rPr lang="bn-IN"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a:blipFill>
            <a:blip r:embed="rId2"/>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bn-IN" b="1" dirty="0" smtClean="0">
                <a:solidFill>
                  <a:srgbClr val="002060"/>
                </a:solidFill>
              </a:rPr>
              <a:t>এসো আমরা একটি ছবি দেখি</a:t>
            </a:r>
            <a:endParaRPr lang="en-US" sz="6000" b="1" dirty="0">
              <a:solidFill>
                <a:srgbClr val="002060"/>
              </a:solidFill>
            </a:endParaRPr>
          </a:p>
        </p:txBody>
      </p:sp>
      <p:pic>
        <p:nvPicPr>
          <p:cNvPr id="4" name="Content Placeholder 3" descr="28.jpg"/>
          <p:cNvPicPr>
            <a:picLocks noGrp="1" noChangeAspect="1"/>
          </p:cNvPicPr>
          <p:nvPr>
            <p:ph idx="1"/>
          </p:nvPr>
        </p:nvPicPr>
        <p:blipFill>
          <a:blip r:embed="rId3"/>
          <a:stretch>
            <a:fillRect/>
          </a:stretch>
        </p:blipFill>
        <p:spPr>
          <a:xfrm>
            <a:off x="1371600" y="1905000"/>
            <a:ext cx="2057400" cy="1028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457200" y="3352800"/>
            <a:ext cx="8153400" cy="2677656"/>
          </a:xfrm>
          <a:prstGeom prst="rect">
            <a:avLst/>
          </a:prstGeom>
          <a:blipFill>
            <a:blip r:embed="rId4"/>
            <a:tile tx="0" ty="0" sx="100000" sy="100000" flip="none" algn="tl"/>
          </a:blipFill>
        </p:spPr>
        <p:txBody>
          <a:bodyPr wrap="square" rtlCol="0">
            <a:spAutoFit/>
          </a:bodyPr>
          <a:lstStyle/>
          <a:p>
            <a:r>
              <a:rPr lang="bn-IN" sz="2400" b="1" dirty="0" smtClean="0">
                <a:solidFill>
                  <a:srgbClr val="002060"/>
                </a:solidFill>
              </a:rPr>
              <a:t>১৯৪৮সালের ১১ই মার্চ ভাষার দাবিতে বঙ্গবন্ধুর আহবানে ধর্মঘট ডাকা হয় ফলে বঙ্গবন্ধু সহ অনেকেই গ্রেফতার হয়।আন্দোলন থামাতে পারেনি ।১৯৫২সালে ছাত্ররা গণ-পরিষদ ঘেরাওকরলে ১৪৪ধারা জারি করেওদমন করতে পারেনি অনেকেই গুলিতে শহিদ হন।যেখানে শহিদ হয়েছিল সে স্থানেই ছাত্র-ছাত্রীরা তৈরি করে শহিদ মিনার।বাংলা আমাদের আন্তর্জাতিক মাতৃভাষা হিসাবে স্বীকৃ্তি লাভ করে।</a:t>
            </a:r>
            <a:endParaRPr lang="en-US" sz="2400" b="1" dirty="0">
              <a:solidFill>
                <a:srgbClr val="002060"/>
              </a:solidFill>
            </a:endParaRPr>
          </a:p>
        </p:txBody>
      </p:sp>
      <p:sp>
        <p:nvSpPr>
          <p:cNvPr id="5" name="Rectangle 4"/>
          <p:cNvSpPr/>
          <p:nvPr/>
        </p:nvSpPr>
        <p:spPr>
          <a:xfrm>
            <a:off x="4267200" y="2133600"/>
            <a:ext cx="2544286" cy="523220"/>
          </a:xfrm>
          <a:prstGeom prst="rect">
            <a:avLst/>
          </a:prstGeom>
        </p:spPr>
        <p:txBody>
          <a:bodyPr wrap="square">
            <a:spAutoFit/>
          </a:bodyPr>
          <a:lstStyle/>
          <a:p>
            <a:r>
              <a:rPr lang="bn-IN" sz="2000" b="1" dirty="0" smtClean="0"/>
              <a:t> </a:t>
            </a:r>
            <a:r>
              <a:rPr lang="bn-IN" sz="2800" b="1" dirty="0" smtClean="0"/>
              <a:t>সংগ্রামের সুচনা</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9" presetClass="entr" presetSubtype="0" repeatCount="indefinite" fill="hold" nodeType="afterEffect">
                                  <p:stCondLst>
                                    <p:cond delay="0"/>
                                  </p:stCondLst>
                                  <p:endCondLst>
                                    <p:cond evt="onNext" delay="0">
                                      <p:tgtEl>
                                        <p:sldTgt/>
                                      </p:tgtEl>
                                    </p:cond>
                                  </p:end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ppt_x</p:attrName>
                                        </p:attrNameLst>
                                      </p:cBhvr>
                                      <p:tavLst>
                                        <p:tav tm="0">
                                          <p:val>
                                            <p:strVal val="#ppt_x-.2"/>
                                          </p:val>
                                        </p:tav>
                                        <p:tav tm="100000">
                                          <p:val>
                                            <p:strVal val="#ppt_x"/>
                                          </p:val>
                                        </p:tav>
                                      </p:tavLst>
                                    </p:anim>
                                    <p:anim calcmode="lin" valueType="num">
                                      <p:cBhvr>
                                        <p:cTn id="12"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6934200" cy="1173162"/>
          </a:xfrm>
          <a:blipFill>
            <a:blip r:embed="rId2"/>
            <a:tile tx="0" ty="0" sx="100000" sy="100000" flip="none" algn="tl"/>
          </a:blipFill>
        </p:spPr>
        <p:txBody>
          <a:bodyPr/>
          <a:lstStyle/>
          <a:p>
            <a:pPr algn="ctr"/>
            <a:r>
              <a:rPr lang="bn-IN" b="1" dirty="0" smtClean="0"/>
              <a:t>১৯৫২সালের ভাষা শহিদগণ</a:t>
            </a:r>
            <a:endParaRPr lang="en-US" b="1" dirty="0"/>
          </a:p>
        </p:txBody>
      </p:sp>
      <p:pic>
        <p:nvPicPr>
          <p:cNvPr id="5" name="Content Placeholder 4" descr="rak16.jpg"/>
          <p:cNvPicPr>
            <a:picLocks noGrp="1" noChangeAspect="1"/>
          </p:cNvPicPr>
          <p:nvPr>
            <p:ph idx="1"/>
          </p:nvPr>
        </p:nvPicPr>
        <p:blipFill>
          <a:blip r:embed="rId3"/>
          <a:srcRect t="13659"/>
          <a:stretch>
            <a:fillRect/>
          </a:stretch>
        </p:blipFill>
        <p:spPr>
          <a:xfrm>
            <a:off x="990600" y="1981200"/>
            <a:ext cx="6858000" cy="3371850"/>
          </a:xfrm>
        </p:spPr>
      </p:pic>
      <p:sp>
        <p:nvSpPr>
          <p:cNvPr id="6" name="TextBox 5"/>
          <p:cNvSpPr txBox="1"/>
          <p:nvPr/>
        </p:nvSpPr>
        <p:spPr>
          <a:xfrm>
            <a:off x="1219200" y="4953000"/>
            <a:ext cx="6629400" cy="369332"/>
          </a:xfrm>
          <a:prstGeom prst="rect">
            <a:avLst/>
          </a:prstGeom>
          <a:solidFill>
            <a:srgbClr val="FFFF00"/>
          </a:solidFill>
        </p:spPr>
        <p:txBody>
          <a:bodyPr wrap="square" rtlCol="0">
            <a:spAutoFit/>
          </a:bodyPr>
          <a:lstStyle/>
          <a:p>
            <a:r>
              <a:rPr lang="bn-IN" b="1" dirty="0" smtClean="0">
                <a:solidFill>
                  <a:srgbClr val="002060"/>
                </a:solidFill>
              </a:rPr>
              <a:t>১৯৫২সালের ২১শে ফেব্রুয়ারিতে আরোও অনেক ভাষা শহিদ রয়েছেন</a:t>
            </a:r>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934200" cy="1143000"/>
          </a:xfrm>
          <a:blipFill>
            <a:blip r:embed="rId2"/>
            <a:tile tx="0" ty="0" sx="100000" sy="100000" flip="none" algn="tl"/>
          </a:blipFill>
        </p:spPr>
        <p:txBody>
          <a:bodyPr>
            <a:noAutofit/>
          </a:bodyPr>
          <a:lstStyle/>
          <a:p>
            <a:r>
              <a:rPr lang="bn-IN" sz="2800" i="1" dirty="0" smtClean="0">
                <a:solidFill>
                  <a:srgbClr val="7030A0"/>
                </a:solidFill>
              </a:rPr>
              <a:t>১৯৫৪যুক্তফ্রন্ট গঠন ও২১দফা লাহোর প্রস্থাব কর্মসুচির অন্যতম যারা ছিলেন তাঁদের ছবি</a:t>
            </a:r>
            <a:endParaRPr lang="en-US" sz="2800" i="1" dirty="0">
              <a:solidFill>
                <a:srgbClr val="7030A0"/>
              </a:solidFill>
            </a:endParaRPr>
          </a:p>
        </p:txBody>
      </p:sp>
      <p:pic>
        <p:nvPicPr>
          <p:cNvPr id="4" name="Content Placeholder 3" descr="rak9.jpg"/>
          <p:cNvPicPr>
            <a:picLocks noGrp="1" noChangeAspect="1"/>
          </p:cNvPicPr>
          <p:nvPr>
            <p:ph idx="1"/>
          </p:nvPr>
        </p:nvPicPr>
        <p:blipFill>
          <a:blip r:embed="rId3"/>
          <a:stretch>
            <a:fillRect/>
          </a:stretch>
        </p:blipFill>
        <p:spPr>
          <a:xfrm>
            <a:off x="2667000" y="1904999"/>
            <a:ext cx="1524000" cy="1693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rak10.jpg"/>
          <p:cNvPicPr>
            <a:picLocks noChangeAspect="1"/>
          </p:cNvPicPr>
          <p:nvPr/>
        </p:nvPicPr>
        <p:blipFill>
          <a:blip r:embed="rId4"/>
          <a:stretch>
            <a:fillRect/>
          </a:stretch>
        </p:blipFill>
        <p:spPr>
          <a:xfrm>
            <a:off x="6477000" y="1828800"/>
            <a:ext cx="1600200" cy="1799151"/>
          </a:xfrm>
          <a:prstGeom prst="rect">
            <a:avLst/>
          </a:prstGeom>
        </p:spPr>
      </p:pic>
      <p:pic>
        <p:nvPicPr>
          <p:cNvPr id="9" name="Picture 8" descr="rak 1.jpg"/>
          <p:cNvPicPr>
            <a:picLocks noChangeAspect="1"/>
          </p:cNvPicPr>
          <p:nvPr/>
        </p:nvPicPr>
        <p:blipFill>
          <a:blip r:embed="rId5"/>
          <a:stretch>
            <a:fillRect/>
          </a:stretch>
        </p:blipFill>
        <p:spPr>
          <a:xfrm>
            <a:off x="609600" y="1905000"/>
            <a:ext cx="1752600" cy="177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62000" y="3733800"/>
            <a:ext cx="7239000" cy="1569660"/>
          </a:xfrm>
          <a:prstGeom prst="rect">
            <a:avLst/>
          </a:prstGeom>
          <a:blipFill>
            <a:blip r:embed="rId6"/>
            <a:tile tx="0" ty="0" sx="100000" sy="100000" flip="none" algn="tl"/>
          </a:blipFill>
        </p:spPr>
        <p:txBody>
          <a:bodyPr wrap="square" rtlCol="0">
            <a:spAutoFit/>
          </a:bodyPr>
          <a:lstStyle/>
          <a:p>
            <a:r>
              <a:rPr lang="bn-IN" sz="3200" b="1" i="1" dirty="0" smtClean="0">
                <a:solidFill>
                  <a:srgbClr val="002060"/>
                </a:solidFill>
              </a:rPr>
              <a:t>পুর্ব বাংলায় মুক্তি সংগ্রামে ভুমিকা রাখেন তারা।এদের মধ্যে বঙ্গবন্ধু জনপ্রিয় নেতা।স্বাধীনতা্র সংগ্রামের মাইল ফলক।</a:t>
            </a:r>
            <a:endParaRPr lang="en-US" sz="3200" b="1" i="1" dirty="0">
              <a:solidFill>
                <a:srgbClr val="002060"/>
              </a:solidFill>
            </a:endParaRPr>
          </a:p>
        </p:txBody>
      </p:sp>
      <p:pic>
        <p:nvPicPr>
          <p:cNvPr id="12" name="Picture 11" descr="হোসেন শহীদ সোহরাওয়ার্দী.jpg"/>
          <p:cNvPicPr>
            <a:picLocks noChangeAspect="1"/>
          </p:cNvPicPr>
          <p:nvPr/>
        </p:nvPicPr>
        <p:blipFill>
          <a:blip r:embed="rId7"/>
          <a:stretch>
            <a:fillRect/>
          </a:stretch>
        </p:blipFill>
        <p:spPr>
          <a:xfrm>
            <a:off x="4495800" y="1752600"/>
            <a:ext cx="167640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924800" cy="1143000"/>
          </a:xfrm>
        </p:spPr>
        <p:style>
          <a:lnRef idx="2">
            <a:schemeClr val="accent3"/>
          </a:lnRef>
          <a:fillRef idx="1">
            <a:schemeClr val="lt1"/>
          </a:fillRef>
          <a:effectRef idx="0">
            <a:schemeClr val="accent3"/>
          </a:effectRef>
          <a:fontRef idx="minor">
            <a:schemeClr val="dk1"/>
          </a:fontRef>
        </p:style>
        <p:txBody>
          <a:bodyPr>
            <a:noAutofit/>
          </a:bodyPr>
          <a:lstStyle/>
          <a:p>
            <a:r>
              <a:rPr lang="bn-IN" sz="3600" b="1" i="1" dirty="0" smtClean="0">
                <a:solidFill>
                  <a:srgbClr val="002060"/>
                </a:solidFill>
              </a:rPr>
              <a:t>১৯৬৯সালের গণ অভ্যূত্থান,৬দফা১১দফা দাবি আদায়ের লক্ষ্যে যাঁরা শহিদ হনঃ-</a:t>
            </a:r>
            <a:endParaRPr lang="en-US" sz="3600" b="1" i="1" dirty="0">
              <a:solidFill>
                <a:srgbClr val="002060"/>
              </a:solidFill>
            </a:endParaRPr>
          </a:p>
        </p:txBody>
      </p:sp>
      <p:pic>
        <p:nvPicPr>
          <p:cNvPr id="4" name="Content Placeholder 3" descr="download (5).jpg"/>
          <p:cNvPicPr>
            <a:picLocks noGrp="1" noChangeAspect="1"/>
          </p:cNvPicPr>
          <p:nvPr>
            <p:ph idx="1"/>
          </p:nvPr>
        </p:nvPicPr>
        <p:blipFill>
          <a:blip r:embed="rId2"/>
          <a:srcRect l="25920" r="28595"/>
          <a:stretch>
            <a:fillRect/>
          </a:stretch>
        </p:blipFill>
        <p:spPr>
          <a:xfrm>
            <a:off x="3429000" y="2057400"/>
            <a:ext cx="2090351" cy="2209799"/>
          </a:xfrm>
          <a:prstGeom prst="rect">
            <a:avLst/>
          </a:prstGeom>
        </p:spPr>
      </p:pic>
      <p:pic>
        <p:nvPicPr>
          <p:cNvPr id="5" name="Picture 4" descr="rak20.png"/>
          <p:cNvPicPr>
            <a:picLocks noChangeAspect="1"/>
          </p:cNvPicPr>
          <p:nvPr/>
        </p:nvPicPr>
        <p:blipFill>
          <a:blip r:embed="rId3"/>
          <a:stretch>
            <a:fillRect/>
          </a:stretch>
        </p:blipFill>
        <p:spPr>
          <a:xfrm>
            <a:off x="914400" y="1828800"/>
            <a:ext cx="1952625" cy="2343150"/>
          </a:xfrm>
          <a:prstGeom prst="rect">
            <a:avLst/>
          </a:prstGeom>
        </p:spPr>
      </p:pic>
      <p:pic>
        <p:nvPicPr>
          <p:cNvPr id="6" name="Picture 5" descr="rak19.jpg"/>
          <p:cNvPicPr>
            <a:picLocks noChangeAspect="1"/>
          </p:cNvPicPr>
          <p:nvPr/>
        </p:nvPicPr>
        <p:blipFill>
          <a:blip r:embed="rId4"/>
          <a:stretch>
            <a:fillRect/>
          </a:stretch>
        </p:blipFill>
        <p:spPr>
          <a:xfrm>
            <a:off x="6172200" y="2133600"/>
            <a:ext cx="1782193" cy="2419350"/>
          </a:xfrm>
          <a:prstGeom prst="rect">
            <a:avLst/>
          </a:prstGeom>
        </p:spPr>
      </p:pic>
      <p:sp>
        <p:nvSpPr>
          <p:cNvPr id="7" name="TextBox 6"/>
          <p:cNvSpPr txBox="1"/>
          <p:nvPr/>
        </p:nvSpPr>
        <p:spPr>
          <a:xfrm>
            <a:off x="1066800" y="4419600"/>
            <a:ext cx="1981200" cy="369332"/>
          </a:xfrm>
          <a:prstGeom prst="rect">
            <a:avLst/>
          </a:prstGeom>
          <a:noFill/>
        </p:spPr>
        <p:txBody>
          <a:bodyPr wrap="square" rtlCol="0">
            <a:spAutoFit/>
          </a:bodyPr>
          <a:lstStyle/>
          <a:p>
            <a:r>
              <a:rPr lang="bn-IN" dirty="0" smtClean="0"/>
              <a:t>ড,শহিদ শামসুজ্জোহা</a:t>
            </a:r>
            <a:endParaRPr lang="en-US" dirty="0"/>
          </a:p>
        </p:txBody>
      </p:sp>
      <p:sp>
        <p:nvSpPr>
          <p:cNvPr id="8" name="TextBox 7"/>
          <p:cNvSpPr txBox="1"/>
          <p:nvPr/>
        </p:nvSpPr>
        <p:spPr>
          <a:xfrm>
            <a:off x="3505200" y="4419600"/>
            <a:ext cx="1935145" cy="369332"/>
          </a:xfrm>
          <a:prstGeom prst="rect">
            <a:avLst/>
          </a:prstGeom>
          <a:noFill/>
        </p:spPr>
        <p:txBody>
          <a:bodyPr wrap="none" rtlCol="0">
            <a:spAutoFit/>
          </a:bodyPr>
          <a:lstStyle/>
          <a:p>
            <a:r>
              <a:rPr lang="bn-IN" dirty="0" smtClean="0"/>
              <a:t>সার্জেন্ট জহুরুল হক</a:t>
            </a:r>
            <a:endParaRPr lang="en-US" dirty="0"/>
          </a:p>
        </p:txBody>
      </p:sp>
      <p:sp>
        <p:nvSpPr>
          <p:cNvPr id="9" name="TextBox 8"/>
          <p:cNvSpPr txBox="1"/>
          <p:nvPr/>
        </p:nvSpPr>
        <p:spPr>
          <a:xfrm>
            <a:off x="6705600" y="4724400"/>
            <a:ext cx="720069" cy="369332"/>
          </a:xfrm>
          <a:prstGeom prst="rect">
            <a:avLst/>
          </a:prstGeom>
          <a:noFill/>
        </p:spPr>
        <p:txBody>
          <a:bodyPr wrap="none" rtlCol="0">
            <a:spAutoFit/>
          </a:bodyPr>
          <a:lstStyle/>
          <a:p>
            <a:r>
              <a:rPr lang="bn-IN" dirty="0" smtClean="0"/>
              <a:t>আসাদ</a:t>
            </a:r>
            <a:endParaRPr lang="en-US" dirty="0"/>
          </a:p>
        </p:txBody>
      </p:sp>
      <p:sp>
        <p:nvSpPr>
          <p:cNvPr id="10" name="TextBox 9"/>
          <p:cNvSpPr txBox="1"/>
          <p:nvPr/>
        </p:nvSpPr>
        <p:spPr>
          <a:xfrm>
            <a:off x="685800" y="5105400"/>
            <a:ext cx="7391400" cy="1384995"/>
          </a:xfrm>
          <a:prstGeom prst="rect">
            <a:avLst/>
          </a:prstGeom>
          <a:blipFill>
            <a:blip r:embed="rId5"/>
            <a:tile tx="0" ty="0" sx="100000" sy="100000" flip="none" algn="tl"/>
          </a:blipFill>
        </p:spPr>
        <p:txBody>
          <a:bodyPr wrap="square" rtlCol="0">
            <a:spAutoFit/>
          </a:bodyPr>
          <a:lstStyle/>
          <a:p>
            <a:r>
              <a:rPr lang="bn-IN" sz="2800" b="1" dirty="0" smtClean="0">
                <a:solidFill>
                  <a:srgbClr val="002060"/>
                </a:solidFill>
              </a:rPr>
              <a:t>তাঁরা নির্রমম হত্যা হলে আরো ও উওেজনা বেগবান হয়ে ওঠে।ইয়াহিয়া খান</a:t>
            </a:r>
          </a:p>
          <a:p>
            <a:r>
              <a:rPr lang="bn-IN" sz="2800" b="1" dirty="0" smtClean="0">
                <a:solidFill>
                  <a:srgbClr val="002060"/>
                </a:solidFill>
              </a:rPr>
              <a:t>তখন নির্বাচনের ওয়াদা করলে কিছুটা শান্ত হয়।</a:t>
            </a:r>
            <a:endParaRPr lang="en-US" sz="4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900" decel="100000" fill="hold"/>
                                        <p:tgtEl>
                                          <p:spTgt spid="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6248400" cy="1143000"/>
          </a:xfrm>
        </p:spPr>
        <p:style>
          <a:lnRef idx="2">
            <a:schemeClr val="accent6"/>
          </a:lnRef>
          <a:fillRef idx="1">
            <a:schemeClr val="lt1"/>
          </a:fillRef>
          <a:effectRef idx="0">
            <a:schemeClr val="accent6"/>
          </a:effectRef>
          <a:fontRef idx="minor">
            <a:schemeClr val="dk1"/>
          </a:fontRef>
        </p:style>
        <p:txBody>
          <a:bodyPr>
            <a:noAutofit/>
          </a:bodyPr>
          <a:lstStyle/>
          <a:p>
            <a:r>
              <a:rPr lang="bn-IN" sz="2800" dirty="0" smtClean="0"/>
              <a:t>আগর তলার মামলার প্রধান আসামি বঙ্গবন্ধুসহ-৩৫জন </a:t>
            </a:r>
            <a:endParaRPr lang="en-US" sz="2800" dirty="0"/>
          </a:p>
        </p:txBody>
      </p:sp>
      <p:sp>
        <p:nvSpPr>
          <p:cNvPr id="2" name="Content Placeholder 1"/>
          <p:cNvSpPr>
            <a:spLocks noGrp="1"/>
          </p:cNvSpPr>
          <p:nvPr>
            <p:ph idx="1"/>
          </p:nvPr>
        </p:nvSpPr>
        <p:spPr>
          <a:xfrm>
            <a:off x="1143000" y="2057400"/>
            <a:ext cx="5410200" cy="3230563"/>
          </a:xfrm>
          <a:blipFill>
            <a:blip r:embed="rId2"/>
            <a:tile tx="0" ty="0" sx="100000" sy="100000" flip="none" algn="tl"/>
          </a:blipFill>
        </p:spPr>
        <p:txBody>
          <a:bodyPr>
            <a:normAutofit fontScale="92500" lnSpcReduction="20000"/>
          </a:bodyPr>
          <a:lstStyle/>
          <a:p>
            <a:pPr>
              <a:buNone/>
            </a:pPr>
            <a:r>
              <a:rPr lang="bn-IN" b="1" dirty="0" smtClean="0"/>
              <a:t>আয়ুব-মোনায়েমের চক্র ১৯৬৮সালে করে ও থামাতে না পেরে মামলাটি প্রত্যাহার করে নেয়। আন্দোলন বেগবান দেখে থামাতে না পেরে তখন আয়ুব খান ইয়াহিয়া খানের হাতে ১৯৬৯সালে ক্ষমতা হস্তান্তর করে পদত্যাগ করে।</a:t>
            </a:r>
            <a:endParaRPr lang="en-US" b="1" dirty="0" smtClean="0"/>
          </a:p>
          <a:p>
            <a:pPr>
              <a:buNone/>
            </a:pPr>
            <a:endParaRPr lang="bn-IN"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gtEl>
                                        <p:attrNameLst>
                                          <p:attrName>fillcolor</p:attrName>
                                        </p:attrNameLst>
                                      </p:cBhvr>
                                      <p:tavLst>
                                        <p:tav tm="0">
                                          <p:val>
                                            <p:clrVal>
                                              <a:schemeClr val="accent2"/>
                                            </p:clrVal>
                                          </p:val>
                                        </p:tav>
                                        <p:tav tm="50000">
                                          <p:val>
                                            <p:clrVal>
                                              <a:schemeClr val="hlink"/>
                                            </p:clrVal>
                                          </p:val>
                                        </p:tav>
                                      </p:tavLst>
                                    </p:anim>
                                    <p:set>
                                      <p:cBhvr>
                                        <p:cTn id="9" dur="50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4648200" cy="114300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bn-IN" dirty="0" smtClean="0"/>
              <a:t>নির্বাচনি প্রচারণায় বঙ্গবন্ধু১৯৭০সাল</a:t>
            </a:r>
            <a:endParaRPr lang="en-US" dirty="0"/>
          </a:p>
        </p:txBody>
      </p:sp>
      <p:pic>
        <p:nvPicPr>
          <p:cNvPr id="4" name="Content Placeholder 3" descr="rak11.jpg"/>
          <p:cNvPicPr>
            <a:picLocks noGrp="1" noChangeAspect="1"/>
          </p:cNvPicPr>
          <p:nvPr>
            <p:ph idx="1"/>
          </p:nvPr>
        </p:nvPicPr>
        <p:blipFill>
          <a:blip r:embed="rId2"/>
          <a:stretch>
            <a:fillRect/>
          </a:stretch>
        </p:blipFill>
        <p:spPr>
          <a:xfrm>
            <a:off x="1981200" y="1905000"/>
            <a:ext cx="4800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9" presetClass="entr" presetSubtype="0" repeatCount="indefinite"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ppt_x</p:attrName>
                                        </p:attrNameLst>
                                      </p:cBhvr>
                                      <p:tavLst>
                                        <p:tav tm="0">
                                          <p:val>
                                            <p:strVal val="#ppt_x-.2"/>
                                          </p:val>
                                        </p:tav>
                                        <p:tav tm="100000">
                                          <p:val>
                                            <p:strVal val="#ppt_x"/>
                                          </p:val>
                                        </p:tav>
                                      </p:tavLst>
                                    </p:anim>
                                    <p:anim calcmode="lin" valueType="num">
                                      <p:cBhvr>
                                        <p:cTn id="12"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3282</TotalTime>
  <Words>826</Words>
  <Application>Microsoft Office PowerPoint</Application>
  <PresentationFormat>On-screen Show (4:3)</PresentationFormat>
  <Paragraphs>149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পরিচিতি</vt:lpstr>
      <vt:lpstr>শিখনফল</vt:lpstr>
      <vt:lpstr>এসো আমরা একটি ছবি দেখি</vt:lpstr>
      <vt:lpstr>১৯৫২সালের ভাষা শহিদগণ</vt:lpstr>
      <vt:lpstr>১৯৫৪যুক্তফ্রন্ট গঠন ও২১দফা লাহোর প্রস্থাব কর্মসুচির অন্যতম যারা ছিলেন তাঁদের ছবি</vt:lpstr>
      <vt:lpstr>১৯৬৯সালের গণ অভ্যূত্থান,৬দফা১১দফা দাবি আদায়ের লক্ষ্যে যাঁরা শহিদ হনঃ-</vt:lpstr>
      <vt:lpstr>আগর তলার মামলার প্রধান আসামি বঙ্গবন্ধুসহ-৩৫জন </vt:lpstr>
      <vt:lpstr>নির্বাচনি প্রচারণায় বঙ্গবন্ধু১৯৭০সাল</vt:lpstr>
      <vt:lpstr>নির্বাচনে জয়</vt:lpstr>
      <vt:lpstr>১৯৭০সালে ৭ই ডিসেম্বর পাকিস্থানের জাতীয় নির্বাচনে বঙ্গবন্ধু জয় লাভ করেন  </vt:lpstr>
      <vt:lpstr>২৫শে মার্চ১৯৭১এর দৃশ্য</vt:lpstr>
      <vt:lpstr>যুদ্ধ চলছে</vt:lpstr>
      <vt:lpstr>যুদ্ধের সুবিধার্থে ১১টি সেক্টরে ভাগ করা হয়েছিলো...</vt:lpstr>
      <vt:lpstr>তিনি দেশ জয়ের চিন্তা করছেন</vt:lpstr>
      <vt:lpstr>পাকিস্থানিদের আত্মসর্ম্পনের দৃশ্য</vt:lpstr>
      <vt:lpstr>১৬ই ডিসেম্বর১৯৭১সাল এদেশ স্বাধীন  হয়।</vt:lpstr>
      <vt:lpstr>একক কাজ</vt:lpstr>
      <vt:lpstr>জোড়ায় কাজ</vt:lpstr>
      <vt:lpstr>দলীয় কাজ</vt:lpstr>
      <vt:lpstr>মূল্যায়ণ</vt:lpstr>
      <vt:lpstr>শুন্যস্থান পুরণ কর</vt:lpstr>
      <vt:lpstr>ডান পাশ থেকে নিয়ে বাম পাশের বাক্য মিল করঃ-</vt:lpstr>
      <vt:lpstr>মানচিত্র দেখে উত্তর লিখ</vt:lpstr>
      <vt:lpstr>বাড়ির কাজ</vt:lpstr>
      <vt:lpstr>আল্লাহ হাফেজ</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Ashraf</dc:creator>
  <cp:lastModifiedBy>https://ww.microsoft.com/</cp:lastModifiedBy>
  <cp:revision>353</cp:revision>
  <dcterms:created xsi:type="dcterms:W3CDTF">2006-08-16T00:00:00Z</dcterms:created>
  <dcterms:modified xsi:type="dcterms:W3CDTF">2019-11-16T22:16:06Z</dcterms:modified>
</cp:coreProperties>
</file>