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1EB8-020D-4161-8289-8D4D1697F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BFA08-31C8-4BF0-B0F7-589B657D2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7D7E5-EB6E-4A77-BCE5-93772797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48E-8F4B-4175-AFC3-3D9A6FFDF57B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9E34D-34BE-4A5A-A3BC-3AEE617A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6DFC1-4AE0-4FA5-8689-E6ADF428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C9EC-8AD4-4928-BD5B-0B6FE31D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4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1564-4561-4C5A-9CB1-C55A2A4A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9648B-A4BF-4756-8592-285EC5743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A9E4C-76F4-46BB-BBC6-E4FEC9A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48E-8F4B-4175-AFC3-3D9A6FFDF57B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669AD-C65E-4513-A23E-61220287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D53F-D1BC-43B2-A622-55DDE609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C9EC-8AD4-4928-BD5B-0B6FE31D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27138-8759-4C01-86DD-A96D55859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40D0C-D6F9-4705-B8EA-6584344EE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2C8DD-E396-4656-BDE6-54360522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48E-8F4B-4175-AFC3-3D9A6FFDF57B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26881-7D9A-4133-9D53-FFB244DC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A9B69-9689-4AA8-9368-378B6FF5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C9EC-8AD4-4928-BD5B-0B6FE31D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62D4-C661-444E-AD1E-16B7C6AD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55E3-5B8F-447C-A155-D24A6F7B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B9917-5C33-4D37-8580-F0591136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48E-8F4B-4175-AFC3-3D9A6FFDF57B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91939-7B65-4789-BDF7-D894B8A1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4A959-78DF-4538-8C83-1F3568F2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C9EC-8AD4-4928-BD5B-0B6FE31D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8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D25F-D56F-4D75-AA25-B6E1B3B5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182C2-5880-4804-819D-62F581E78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C79D2-7517-4DAC-B636-C9D0B69F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48E-8F4B-4175-AFC3-3D9A6FFDF57B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55B0D-CFAE-4D2C-A555-13FC4355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BBD0-79DC-4BB8-B6DB-DC7C7852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C9EC-8AD4-4928-BD5B-0B6FE31D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7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EC6D3-F2A1-46BA-9D2B-2A26926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EDB96-31BF-410B-A8FA-AC1CC2CC6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B6EE6-FDE1-4DCD-B655-3A82F9E0F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493F9-22A4-4AC2-B9C8-E177AAABE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48E-8F4B-4175-AFC3-3D9A6FFDF57B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10001-185D-4D76-B5D8-BD94DFB7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CC6D5-4021-41CC-9C0A-5FA021CD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C9EC-8AD4-4928-BD5B-0B6FE31D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0418-708C-4747-A7C5-E43BF20B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D5B8F-7FAA-4CC9-9EF8-25A38B3D6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19B8-FA27-4768-B426-A318ECF4F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8AC3C-B98C-4714-8C97-09462F79A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BF6F9-FFC6-4274-B4E5-390944578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B3F8BC-897A-4810-ABA8-9CD0FAEC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48E-8F4B-4175-AFC3-3D9A6FFDF57B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31A84-AAC3-4511-AD28-E6D8370E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706D3-2F14-4199-BDB0-DFB9C803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C9EC-8AD4-4928-BD5B-0B6FE31D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4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BCF8-B0E5-454A-883F-5FADA4A5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A7505-8A89-40B7-878E-C9E2BCB6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48E-8F4B-4175-AFC3-3D9A6FFDF57B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81771-BE2A-4D77-84B9-CDDDA49D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885E7-FA82-4E88-BB5C-78CD41D4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C9EC-8AD4-4928-BD5B-0B6FE31D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5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5B3E8-08C9-4672-A78E-155FBB23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48E-8F4B-4175-AFC3-3D9A6FFDF57B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F6B61-06CE-4474-8F80-23AD2C09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99A95-D91A-4117-80A8-A989367E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C9EC-8AD4-4928-BD5B-0B6FE31D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2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08AB-7D77-420A-B91C-DAD55DB4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E6C0-8F61-4396-B056-FDF2CEF2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1875C-4DDF-41C7-9B67-CE4BAEBAF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54EB5-01D8-4963-B5D2-E84C0E1B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48E-8F4B-4175-AFC3-3D9A6FFDF57B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AD1CF-55A1-4795-9030-3EDBA39F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13C5A-99D5-415B-A76F-0ADE87DA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C9EC-8AD4-4928-BD5B-0B6FE31D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8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CCB4-4803-45A5-A427-6413BC76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0F8D5-E1B7-4EDC-A7E7-59BD0D112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87237-57D0-4D8A-AC14-47181E79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C52C9-EFE3-43AE-AF6A-9DC8A93B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48E-8F4B-4175-AFC3-3D9A6FFDF57B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8117E-D0B8-412F-8570-E4000229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FDBBE-7E45-4F18-A4EC-6663B519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C9EC-8AD4-4928-BD5B-0B6FE31D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13DA41-F360-4EB6-9D3A-008C554E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918C4-FF7A-403C-8E57-5347F1470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501EA-2284-4E51-B687-740B62B15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648E-8F4B-4175-AFC3-3D9A6FFDF57B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68ED2-08F4-4048-9CA9-96F5AF12C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F8644-2382-44C2-9950-9CF60C850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8C9EC-8AD4-4928-BD5B-0B6FE31D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2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62400F-7240-4173-AD45-4710E64320F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5F9E33-8B56-45B5-BEDD-4A89C7851771}"/>
              </a:ext>
            </a:extLst>
          </p:cNvPr>
          <p:cNvSpPr/>
          <p:nvPr/>
        </p:nvSpPr>
        <p:spPr>
          <a:xfrm>
            <a:off x="130628" y="141513"/>
            <a:ext cx="11930743" cy="65749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9CD343-3EA5-4505-92DD-67F2BAF7DB41}"/>
              </a:ext>
            </a:extLst>
          </p:cNvPr>
          <p:cNvSpPr/>
          <p:nvPr/>
        </p:nvSpPr>
        <p:spPr>
          <a:xfrm>
            <a:off x="283029" y="293914"/>
            <a:ext cx="11636828" cy="62919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66D85-C72D-4CA8-BE34-55CE1572AAF4}"/>
              </a:ext>
            </a:extLst>
          </p:cNvPr>
          <p:cNvSpPr/>
          <p:nvPr/>
        </p:nvSpPr>
        <p:spPr>
          <a:xfrm>
            <a:off x="413657" y="413657"/>
            <a:ext cx="11375572" cy="603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560B14-BE0D-45FE-8905-639C7D1E4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" y="413656"/>
            <a:ext cx="11375572" cy="6030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0A66EC-6208-42A9-8F32-B7A12E4A47F3}"/>
              </a:ext>
            </a:extLst>
          </p:cNvPr>
          <p:cNvSpPr txBox="1"/>
          <p:nvPr/>
        </p:nvSpPr>
        <p:spPr>
          <a:xfrm>
            <a:off x="1164770" y="947056"/>
            <a:ext cx="8371115" cy="174171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2E70E-8D39-4C36-87C6-BFD1713F705F}"/>
              </a:ext>
            </a:extLst>
          </p:cNvPr>
          <p:cNvSpPr txBox="1"/>
          <p:nvPr/>
        </p:nvSpPr>
        <p:spPr>
          <a:xfrm>
            <a:off x="7239000" y="3842657"/>
            <a:ext cx="3886200" cy="206828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0DB22C-C5EE-428F-BB7D-2D1CD349BD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5" r="3261"/>
          <a:stretch/>
        </p:blipFill>
        <p:spPr>
          <a:xfrm>
            <a:off x="6085114" y="125201"/>
            <a:ext cx="5976257" cy="6573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732415-548F-4583-88DC-4EF735D23B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82"/>
          <a:stretch/>
        </p:blipFill>
        <p:spPr>
          <a:xfrm>
            <a:off x="152400" y="125201"/>
            <a:ext cx="5932714" cy="65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0ABE0-DC0B-45C8-A220-7066EF97EB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B7EB09-5613-4679-AA0D-8A60E240E676}"/>
              </a:ext>
            </a:extLst>
          </p:cNvPr>
          <p:cNvSpPr/>
          <p:nvPr/>
        </p:nvSpPr>
        <p:spPr>
          <a:xfrm>
            <a:off x="130629" y="119743"/>
            <a:ext cx="11930742" cy="6553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61BFE-1A59-4E57-AC56-C7212C99AA66}"/>
              </a:ext>
            </a:extLst>
          </p:cNvPr>
          <p:cNvSpPr/>
          <p:nvPr/>
        </p:nvSpPr>
        <p:spPr>
          <a:xfrm>
            <a:off x="293914" y="272144"/>
            <a:ext cx="11604172" cy="6248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ECD3B-D292-42D9-81C0-50685C65035F}"/>
              </a:ext>
            </a:extLst>
          </p:cNvPr>
          <p:cNvSpPr/>
          <p:nvPr/>
        </p:nvSpPr>
        <p:spPr>
          <a:xfrm>
            <a:off x="457200" y="434899"/>
            <a:ext cx="11262732" cy="5898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E439F5-84AE-47C0-9386-4714582C7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9524" r="18832" b="7986"/>
          <a:stretch/>
        </p:blipFill>
        <p:spPr>
          <a:xfrm>
            <a:off x="1038785" y="1589312"/>
            <a:ext cx="4850386" cy="26863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A58A41-141E-41E9-9D78-DD19EF406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15" y="1621969"/>
            <a:ext cx="4356068" cy="26863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DE5E81-8D62-409C-8E59-079B87EAF25F}"/>
              </a:ext>
            </a:extLst>
          </p:cNvPr>
          <p:cNvSpPr txBox="1"/>
          <p:nvPr/>
        </p:nvSpPr>
        <p:spPr>
          <a:xfrm>
            <a:off x="2008413" y="530385"/>
            <a:ext cx="7761515" cy="9049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লক্ষ্য কর...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C441E-E087-4182-A762-3DA4B4887600}"/>
              </a:ext>
            </a:extLst>
          </p:cNvPr>
          <p:cNvSpPr txBox="1"/>
          <p:nvPr/>
        </p:nvSpPr>
        <p:spPr>
          <a:xfrm>
            <a:off x="931085" y="4781729"/>
            <a:ext cx="5157481" cy="11974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মিনির মনে একটা অন্ধ বিশ্বাস ছিল যে,কাবুলিওয়ালাদের ঝুলির ভিতর দুই-চারটি মানবসন্তান থাকে। তাই মিনি দৌড়াচ্ছে।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60C46-1AE2-4144-933B-8D522ECE81F3}"/>
              </a:ext>
            </a:extLst>
          </p:cNvPr>
          <p:cNvSpPr txBox="1"/>
          <p:nvPr/>
        </p:nvSpPr>
        <p:spPr>
          <a:xfrm>
            <a:off x="6868886" y="4778830"/>
            <a:ext cx="4392029" cy="11212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মিনির বাবা মিনির ভয় ভাঙানোর জন্য কাবুলিওয়ালার কাছে নিয়ে আসল। কাবুলিওয়ালা মিনিকে কিছু কিসমিস খোবানি দিল।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621E22-6D46-43A5-B4CA-14C7F49E1791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449423-9274-4EE2-A497-C29030EBF9DB}"/>
              </a:ext>
            </a:extLst>
          </p:cNvPr>
          <p:cNvSpPr/>
          <p:nvPr/>
        </p:nvSpPr>
        <p:spPr>
          <a:xfrm>
            <a:off x="130629" y="141514"/>
            <a:ext cx="11832771" cy="66076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FA2682-DE93-470D-95E8-62277350A4DE}"/>
              </a:ext>
            </a:extLst>
          </p:cNvPr>
          <p:cNvSpPr/>
          <p:nvPr/>
        </p:nvSpPr>
        <p:spPr>
          <a:xfrm>
            <a:off x="228600" y="283030"/>
            <a:ext cx="11571515" cy="62919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273C2E-25DF-4B61-AD6D-5B1A2634A739}"/>
              </a:ext>
            </a:extLst>
          </p:cNvPr>
          <p:cNvSpPr/>
          <p:nvPr/>
        </p:nvSpPr>
        <p:spPr>
          <a:xfrm>
            <a:off x="391884" y="473528"/>
            <a:ext cx="11244945" cy="594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এ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C8BCF1-8341-4C7B-9C24-56D580811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1796142"/>
            <a:ext cx="4898572" cy="24275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F811C0-32DE-4378-8F10-3AA55557C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14" y="1763484"/>
            <a:ext cx="4753658" cy="24275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FE07DC-C276-4F64-BED7-FA51BB25F00F}"/>
              </a:ext>
            </a:extLst>
          </p:cNvPr>
          <p:cNvSpPr txBox="1"/>
          <p:nvPr/>
        </p:nvSpPr>
        <p:spPr>
          <a:xfrm>
            <a:off x="1730827" y="741010"/>
            <a:ext cx="7598230" cy="8483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লক্ষ্য কর...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04FEBF-57A8-4803-A8F0-BE6BEC211A3B}"/>
              </a:ext>
            </a:extLst>
          </p:cNvPr>
          <p:cNvSpPr txBox="1"/>
          <p:nvPr/>
        </p:nvSpPr>
        <p:spPr>
          <a:xfrm>
            <a:off x="1730826" y="4604657"/>
            <a:ext cx="5355773" cy="1415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কিছুদিন পর কাবুলিওয়ালা মিনির পদতলে বসে নিজেদের মতামত ব্যক্ত করে।তারপর কাবুলিওয়ালা মিনির ছোট আঁচলে বাদাম ও কিসমিস দিয়ে পরিপূর্ণ করে দেয়।এভাবে কাবুলিওয়ালা মিনির ক্ষুদ্র হৃদয় জয় করে।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BB70973-60F6-42F0-B4F0-7ECE9FAF80F0}"/>
              </a:ext>
            </a:extLst>
          </p:cNvPr>
          <p:cNvSpPr/>
          <p:nvPr/>
        </p:nvSpPr>
        <p:spPr>
          <a:xfrm rot="5400000">
            <a:off x="10491108" y="335516"/>
            <a:ext cx="1213755" cy="1175657"/>
          </a:xfrm>
          <a:prstGeom prst="half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9043F3A3-0FD1-4DBD-9FF6-AF2842E506D9}"/>
              </a:ext>
            </a:extLst>
          </p:cNvPr>
          <p:cNvSpPr/>
          <p:nvPr/>
        </p:nvSpPr>
        <p:spPr>
          <a:xfrm>
            <a:off x="386442" y="335515"/>
            <a:ext cx="1213755" cy="1175657"/>
          </a:xfrm>
          <a:prstGeom prst="halfFram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2151FB8D-31E5-4818-858D-8CA72DC9A527}"/>
              </a:ext>
            </a:extLst>
          </p:cNvPr>
          <p:cNvSpPr/>
          <p:nvPr/>
        </p:nvSpPr>
        <p:spPr>
          <a:xfrm rot="16200000">
            <a:off x="389164" y="5192489"/>
            <a:ext cx="1213755" cy="1208311"/>
          </a:xfrm>
          <a:prstGeom prst="half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8AD56240-55F4-4952-ACBC-65C6013DD380}"/>
              </a:ext>
            </a:extLst>
          </p:cNvPr>
          <p:cNvSpPr/>
          <p:nvPr/>
        </p:nvSpPr>
        <p:spPr>
          <a:xfrm rot="10800000">
            <a:off x="10420354" y="5235248"/>
            <a:ext cx="1213755" cy="1175657"/>
          </a:xfrm>
          <a:prstGeom prst="halfFram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6FD5C2-B132-4E5D-A510-00EBA686DC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31BD2-6810-461F-894E-E90CEBEB5DDC}"/>
              </a:ext>
            </a:extLst>
          </p:cNvPr>
          <p:cNvSpPr/>
          <p:nvPr/>
        </p:nvSpPr>
        <p:spPr>
          <a:xfrm>
            <a:off x="130629" y="130629"/>
            <a:ext cx="11930742" cy="66185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DE8E72-0CCB-4E02-9B8E-A1AD4219F72E}"/>
              </a:ext>
            </a:extLst>
          </p:cNvPr>
          <p:cNvSpPr/>
          <p:nvPr/>
        </p:nvSpPr>
        <p:spPr>
          <a:xfrm>
            <a:off x="304800" y="239486"/>
            <a:ext cx="11625943" cy="63899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2A122-163E-41ED-913E-B686D0D97F74}"/>
              </a:ext>
            </a:extLst>
          </p:cNvPr>
          <p:cNvSpPr/>
          <p:nvPr/>
        </p:nvSpPr>
        <p:spPr>
          <a:xfrm>
            <a:off x="457200" y="424544"/>
            <a:ext cx="11266714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C768F4-82B0-48A3-B536-E9A4781C8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1" y="1914523"/>
            <a:ext cx="4887687" cy="21023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28DF02-3BC1-414A-88C1-BDA017172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4" y="1914523"/>
            <a:ext cx="4778828" cy="21023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2B926B-401A-468A-B8BD-D3F47F8DF23E}"/>
              </a:ext>
            </a:extLst>
          </p:cNvPr>
          <p:cNvSpPr txBox="1"/>
          <p:nvPr/>
        </p:nvSpPr>
        <p:spPr>
          <a:xfrm>
            <a:off x="2155372" y="526596"/>
            <a:ext cx="7184572" cy="8817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দেখ...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0E13-563A-4062-83DB-DD180ACCC043}"/>
              </a:ext>
            </a:extLst>
          </p:cNvPr>
          <p:cNvSpPr txBox="1"/>
          <p:nvPr/>
        </p:nvSpPr>
        <p:spPr>
          <a:xfrm>
            <a:off x="1469571" y="4648200"/>
            <a:ext cx="6379029" cy="12409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এভাবে মিনি ও রহমতের মধ্যে প্রতিদিন হাসি ঠাট্রা চলত। মিনি রহমতকে দেখামাত্র  হাসিতে হাসিতে বলত ,”কাবুলিওয়ালা, ও কাবুলিওয়ালা, তোমার ও ঝুলির ভিতর কী।”</a:t>
            </a:r>
            <a:endParaRPr lang="en-US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A4F04B04-FA20-48BE-9FDE-96C125A7FB0A}"/>
              </a:ext>
            </a:extLst>
          </p:cNvPr>
          <p:cNvSpPr/>
          <p:nvPr/>
        </p:nvSpPr>
        <p:spPr>
          <a:xfrm rot="5400000">
            <a:off x="10333265" y="512988"/>
            <a:ext cx="1480457" cy="13008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219A2902-B58B-451D-96B6-146EE9F5A6CA}"/>
              </a:ext>
            </a:extLst>
          </p:cNvPr>
          <p:cNvSpPr/>
          <p:nvPr/>
        </p:nvSpPr>
        <p:spPr>
          <a:xfrm>
            <a:off x="448354" y="413657"/>
            <a:ext cx="1480457" cy="1300841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267E0F55-2843-4A28-9B4F-B6906427A603}"/>
              </a:ext>
            </a:extLst>
          </p:cNvPr>
          <p:cNvSpPr/>
          <p:nvPr/>
        </p:nvSpPr>
        <p:spPr>
          <a:xfrm rot="10800000">
            <a:off x="10221242" y="5456668"/>
            <a:ext cx="1480457" cy="1300841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C1C306E1-9B70-47B6-8D43-F6558C6B7332}"/>
              </a:ext>
            </a:extLst>
          </p:cNvPr>
          <p:cNvSpPr/>
          <p:nvPr/>
        </p:nvSpPr>
        <p:spPr>
          <a:xfrm rot="16200000">
            <a:off x="358546" y="5227865"/>
            <a:ext cx="1480457" cy="13008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80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EB4CE9-ED38-4004-81C5-20F5505A13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C85AD7-24FE-4501-92BD-A93BE8E6F30C}"/>
              </a:ext>
            </a:extLst>
          </p:cNvPr>
          <p:cNvSpPr/>
          <p:nvPr/>
        </p:nvSpPr>
        <p:spPr>
          <a:xfrm>
            <a:off x="119743" y="130629"/>
            <a:ext cx="11941628" cy="6629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9AAD37-CDB8-4095-9A7C-95DD71880D84}"/>
              </a:ext>
            </a:extLst>
          </p:cNvPr>
          <p:cNvSpPr/>
          <p:nvPr/>
        </p:nvSpPr>
        <p:spPr>
          <a:xfrm>
            <a:off x="293913" y="326571"/>
            <a:ext cx="11658601" cy="6313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AF856-7F2D-4E5F-8A0E-B9B7FFD75472}"/>
              </a:ext>
            </a:extLst>
          </p:cNvPr>
          <p:cNvSpPr/>
          <p:nvPr/>
        </p:nvSpPr>
        <p:spPr>
          <a:xfrm>
            <a:off x="444754" y="472126"/>
            <a:ext cx="11408228" cy="60851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37AE4-8AC8-404C-8E8A-4B32E04FF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6" y="1828802"/>
            <a:ext cx="4506684" cy="24456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955287-48AD-446E-A8DB-2EAD081B3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2" y="1828801"/>
            <a:ext cx="4299857" cy="24456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6B3E5-560A-4B2D-B421-A476EE8B0D96}"/>
              </a:ext>
            </a:extLst>
          </p:cNvPr>
          <p:cNvSpPr txBox="1"/>
          <p:nvPr/>
        </p:nvSpPr>
        <p:spPr>
          <a:xfrm>
            <a:off x="2318656" y="870857"/>
            <a:ext cx="6237515" cy="6749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দেখ...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D45EA-FE30-4DD6-BC4F-93B7A48BE545}"/>
              </a:ext>
            </a:extLst>
          </p:cNvPr>
          <p:cNvSpPr txBox="1"/>
          <p:nvPr/>
        </p:nvSpPr>
        <p:spPr>
          <a:xfrm>
            <a:off x="3150308" y="4789934"/>
            <a:ext cx="5586582" cy="12518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মিনির মা ছিল অত্যন্ত শঙ্কিত স্বভাবের মানুষ। মিনির মা মিনির বাবাকে রহমত কাবুলিওয়ালার প্রতি বিশেষ দৃষ্টি রাখার অনুরোধ করেন।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6F19E3DF-9056-43B4-B5DD-BF5075AAF9A4}"/>
              </a:ext>
            </a:extLst>
          </p:cNvPr>
          <p:cNvSpPr/>
          <p:nvPr/>
        </p:nvSpPr>
        <p:spPr>
          <a:xfrm rot="5400000">
            <a:off x="10229014" y="509742"/>
            <a:ext cx="1659021" cy="1521279"/>
          </a:xfrm>
          <a:prstGeom prst="half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FD2BCB-64B2-41D4-B0A4-C31C18DCF87B}"/>
              </a:ext>
            </a:extLst>
          </p:cNvPr>
          <p:cNvSpPr/>
          <p:nvPr/>
        </p:nvSpPr>
        <p:spPr>
          <a:xfrm>
            <a:off x="410936" y="447674"/>
            <a:ext cx="1659021" cy="1521279"/>
          </a:xfrm>
          <a:prstGeom prst="half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4989304E-7FD0-4991-B1A0-6CD2575B135A}"/>
              </a:ext>
            </a:extLst>
          </p:cNvPr>
          <p:cNvSpPr/>
          <p:nvPr/>
        </p:nvSpPr>
        <p:spPr>
          <a:xfrm rot="10800000">
            <a:off x="10193961" y="4986500"/>
            <a:ext cx="1659021" cy="1521279"/>
          </a:xfrm>
          <a:prstGeom prst="half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10D8A2FB-D9E1-49AF-BA36-7987CCE1A4E0}"/>
              </a:ext>
            </a:extLst>
          </p:cNvPr>
          <p:cNvSpPr/>
          <p:nvPr/>
        </p:nvSpPr>
        <p:spPr>
          <a:xfrm rot="16200000">
            <a:off x="381525" y="4967091"/>
            <a:ext cx="1659021" cy="1521279"/>
          </a:xfrm>
          <a:prstGeom prst="half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8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B33B8B-2F2A-4586-9D50-A26375D07C7E}"/>
              </a:ext>
            </a:extLst>
          </p:cNvPr>
          <p:cNvSpPr/>
          <p:nvPr/>
        </p:nvSpPr>
        <p:spPr>
          <a:xfrm>
            <a:off x="0" y="0"/>
            <a:ext cx="120613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B932CB-5642-4857-B516-89FD78C3DC82}"/>
              </a:ext>
            </a:extLst>
          </p:cNvPr>
          <p:cNvSpPr/>
          <p:nvPr/>
        </p:nvSpPr>
        <p:spPr>
          <a:xfrm>
            <a:off x="130629" y="108857"/>
            <a:ext cx="11789228" cy="66076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74EE65-6600-4B2F-AE88-C18994E5445D}"/>
              </a:ext>
            </a:extLst>
          </p:cNvPr>
          <p:cNvSpPr/>
          <p:nvPr/>
        </p:nvSpPr>
        <p:spPr>
          <a:xfrm>
            <a:off x="239486" y="228600"/>
            <a:ext cx="11527971" cy="63463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BC173-C63E-4086-9BBD-9863A8015670}"/>
              </a:ext>
            </a:extLst>
          </p:cNvPr>
          <p:cNvSpPr/>
          <p:nvPr/>
        </p:nvSpPr>
        <p:spPr>
          <a:xfrm>
            <a:off x="419099" y="386442"/>
            <a:ext cx="11168743" cy="6052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97BB3-C5AA-4EC5-A688-CCEE41A90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20" y="1774371"/>
            <a:ext cx="4672694" cy="24166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F2B2B-A1E4-494B-AFB4-4BDAD1BC0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91" y="1774371"/>
            <a:ext cx="4392389" cy="24166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5D0B4-2884-4392-A423-C16F78172BE8}"/>
              </a:ext>
            </a:extLst>
          </p:cNvPr>
          <p:cNvSpPr txBox="1"/>
          <p:nvPr/>
        </p:nvSpPr>
        <p:spPr>
          <a:xfrm>
            <a:off x="1839683" y="685800"/>
            <a:ext cx="5878288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লক্ষ্য কর...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42CBD-7142-41FF-8C3B-CD9BBEA5490C}"/>
              </a:ext>
            </a:extLst>
          </p:cNvPr>
          <p:cNvSpPr txBox="1"/>
          <p:nvPr/>
        </p:nvSpPr>
        <p:spPr>
          <a:xfrm>
            <a:off x="1423306" y="4746172"/>
            <a:ext cx="4835980" cy="11103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মিনির বাবার প্রতিবেশি একজন লোকের গাঁয়ে ছুরি বসায় রহমত কাবুলিওয়ালা।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B53474B8-E759-40EC-B2D6-BA0995C64183}"/>
              </a:ext>
            </a:extLst>
          </p:cNvPr>
          <p:cNvSpPr/>
          <p:nvPr/>
        </p:nvSpPr>
        <p:spPr>
          <a:xfrm rot="5400000">
            <a:off x="10224407" y="361951"/>
            <a:ext cx="1387930" cy="1409699"/>
          </a:xfrm>
          <a:prstGeom prst="half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36977D94-C282-4024-8935-52DAFD29D524}"/>
              </a:ext>
            </a:extLst>
          </p:cNvPr>
          <p:cNvSpPr/>
          <p:nvPr/>
        </p:nvSpPr>
        <p:spPr>
          <a:xfrm rot="10800000">
            <a:off x="10199912" y="5042805"/>
            <a:ext cx="1387930" cy="1409699"/>
          </a:xfrm>
          <a:prstGeom prst="half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2F8AC15F-50B0-4DF4-8DF3-0AF04407362E}"/>
              </a:ext>
            </a:extLst>
          </p:cNvPr>
          <p:cNvSpPr/>
          <p:nvPr/>
        </p:nvSpPr>
        <p:spPr>
          <a:xfrm rot="16200000">
            <a:off x="389158" y="5079549"/>
            <a:ext cx="1387930" cy="1409699"/>
          </a:xfrm>
          <a:prstGeom prst="half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A6C4FF96-D39D-4B7C-9DC1-C31C19B0FEE3}"/>
              </a:ext>
            </a:extLst>
          </p:cNvPr>
          <p:cNvSpPr/>
          <p:nvPr/>
        </p:nvSpPr>
        <p:spPr>
          <a:xfrm>
            <a:off x="378272" y="357868"/>
            <a:ext cx="1387930" cy="1409699"/>
          </a:xfrm>
          <a:prstGeom prst="half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53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64BDE-9387-4A8B-90B8-5922BBA70D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61FEBF-34E5-4D50-92C0-6D386CFBEE43}"/>
              </a:ext>
            </a:extLst>
          </p:cNvPr>
          <p:cNvSpPr/>
          <p:nvPr/>
        </p:nvSpPr>
        <p:spPr>
          <a:xfrm>
            <a:off x="119743" y="87086"/>
            <a:ext cx="11952514" cy="66838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2EB678-425F-44C0-A15E-848A572A3A24}"/>
              </a:ext>
            </a:extLst>
          </p:cNvPr>
          <p:cNvSpPr/>
          <p:nvPr/>
        </p:nvSpPr>
        <p:spPr>
          <a:xfrm>
            <a:off x="239486" y="206829"/>
            <a:ext cx="11691257" cy="64443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2BEA4C-DABD-48D2-A45B-B81B817FD2EC}"/>
              </a:ext>
            </a:extLst>
          </p:cNvPr>
          <p:cNvSpPr/>
          <p:nvPr/>
        </p:nvSpPr>
        <p:spPr>
          <a:xfrm>
            <a:off x="381000" y="326569"/>
            <a:ext cx="11430000" cy="6204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98854-00ED-4389-98D9-D93EA3440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5" y="2061481"/>
            <a:ext cx="5216978" cy="2532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86D290-0CDC-4A47-845C-543D25AE8282}"/>
              </a:ext>
            </a:extLst>
          </p:cNvPr>
          <p:cNvSpPr txBox="1"/>
          <p:nvPr/>
        </p:nvSpPr>
        <p:spPr>
          <a:xfrm>
            <a:off x="2471058" y="582386"/>
            <a:ext cx="6857998" cy="7293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সহকারে লক্ষ্য কর...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A1707B-C9DD-406B-A250-BF12F4B06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85"/>
          <a:stretch/>
        </p:blipFill>
        <p:spPr>
          <a:xfrm>
            <a:off x="7151913" y="2061480"/>
            <a:ext cx="4354287" cy="2532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707E2C-D1C4-41A8-9D16-48E7D45E84FC}"/>
              </a:ext>
            </a:extLst>
          </p:cNvPr>
          <p:cNvSpPr txBox="1"/>
          <p:nvPr/>
        </p:nvSpPr>
        <p:spPr>
          <a:xfrm>
            <a:off x="1469570" y="4920342"/>
            <a:ext cx="5682344" cy="9906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এমন সময় ‘কাবুলিওয়ালা, ও কাবুলিওয়ালা’ করে ডাকিতে ডাকিতে ঘর হতে বাহির হলো। মিনি কাবুলিওয়ালাকে জিজ্ঞাসা করল,’তুমি শ্বশুরবাড়ি যাবে?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6D3053AA-AE1D-47AD-BADD-E7D5D12B3DE2}"/>
              </a:ext>
            </a:extLst>
          </p:cNvPr>
          <p:cNvSpPr/>
          <p:nvPr/>
        </p:nvSpPr>
        <p:spPr>
          <a:xfrm rot="10800000">
            <a:off x="10458449" y="4989736"/>
            <a:ext cx="1338943" cy="1534886"/>
          </a:xfrm>
          <a:prstGeom prst="half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DD7BA202-0DAB-46C8-B644-3BC954D97AF4}"/>
              </a:ext>
            </a:extLst>
          </p:cNvPr>
          <p:cNvSpPr/>
          <p:nvPr/>
        </p:nvSpPr>
        <p:spPr>
          <a:xfrm rot="16200000">
            <a:off x="553813" y="5070017"/>
            <a:ext cx="1338943" cy="1657351"/>
          </a:xfrm>
          <a:prstGeom prst="half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0FA17ED2-E020-4024-ACC3-377DC027784E}"/>
              </a:ext>
            </a:extLst>
          </p:cNvPr>
          <p:cNvSpPr/>
          <p:nvPr/>
        </p:nvSpPr>
        <p:spPr>
          <a:xfrm>
            <a:off x="394607" y="326569"/>
            <a:ext cx="1338943" cy="1534886"/>
          </a:xfrm>
          <a:prstGeom prst="half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3BF438DF-95C2-43C1-A9FB-00B688B301B0}"/>
              </a:ext>
            </a:extLst>
          </p:cNvPr>
          <p:cNvSpPr/>
          <p:nvPr/>
        </p:nvSpPr>
        <p:spPr>
          <a:xfrm rot="5400000">
            <a:off x="10365921" y="228598"/>
            <a:ext cx="1338943" cy="1534886"/>
          </a:xfrm>
          <a:prstGeom prst="half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6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6A78D-B4E9-43A1-9ADE-23FF60269D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27B49-353C-40D6-9C31-E0EA415BA4A3}"/>
              </a:ext>
            </a:extLst>
          </p:cNvPr>
          <p:cNvSpPr/>
          <p:nvPr/>
        </p:nvSpPr>
        <p:spPr>
          <a:xfrm>
            <a:off x="141514" y="141514"/>
            <a:ext cx="11865429" cy="66076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E99A01-0016-4E36-9236-E9890E328E8C}"/>
              </a:ext>
            </a:extLst>
          </p:cNvPr>
          <p:cNvSpPr/>
          <p:nvPr/>
        </p:nvSpPr>
        <p:spPr>
          <a:xfrm>
            <a:off x="283029" y="272143"/>
            <a:ext cx="11517085" cy="62919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9C2C05-3BCA-4749-845E-3476C76FAF67}"/>
              </a:ext>
            </a:extLst>
          </p:cNvPr>
          <p:cNvSpPr/>
          <p:nvPr/>
        </p:nvSpPr>
        <p:spPr>
          <a:xfrm>
            <a:off x="446315" y="391885"/>
            <a:ext cx="11201400" cy="6041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FA03C0-AD2B-4ADB-9999-854D7252C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943100"/>
            <a:ext cx="4574722" cy="2634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0EA58F-3228-415C-9FD3-A9DAC8E748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88"/>
          <a:stretch/>
        </p:blipFill>
        <p:spPr>
          <a:xfrm>
            <a:off x="6321879" y="1943100"/>
            <a:ext cx="4574722" cy="2634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FFE743-D17C-494F-8EDE-01402A284F35}"/>
              </a:ext>
            </a:extLst>
          </p:cNvPr>
          <p:cNvSpPr txBox="1"/>
          <p:nvPr/>
        </p:nvSpPr>
        <p:spPr>
          <a:xfrm>
            <a:off x="2026104" y="841262"/>
            <a:ext cx="6901543" cy="7449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সহকারে দেখ...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6D27D-7AE2-4AA8-BE18-8A77671A4EFD}"/>
              </a:ext>
            </a:extLst>
          </p:cNvPr>
          <p:cNvSpPr txBox="1"/>
          <p:nvPr/>
        </p:nvSpPr>
        <p:spPr>
          <a:xfrm>
            <a:off x="1796144" y="4777117"/>
            <a:ext cx="8479970" cy="9596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রহমত কাবুলিওয়ালার কারাদন্ডের কয়েক বছর পর মিনির বিবাহের সানাই বাজল।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EEA48104-1C6D-409F-89C9-B56A97831A63}"/>
              </a:ext>
            </a:extLst>
          </p:cNvPr>
          <p:cNvSpPr/>
          <p:nvPr/>
        </p:nvSpPr>
        <p:spPr>
          <a:xfrm rot="5400000">
            <a:off x="9884227" y="239486"/>
            <a:ext cx="1676401" cy="2046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8110FCD5-78EF-4EF3-8432-0A34D5E75B13}"/>
              </a:ext>
            </a:extLst>
          </p:cNvPr>
          <p:cNvSpPr/>
          <p:nvPr/>
        </p:nvSpPr>
        <p:spPr>
          <a:xfrm rot="10800000">
            <a:off x="9959748" y="4518429"/>
            <a:ext cx="1676401" cy="2046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7C052F7A-FC14-4087-8C39-338591FC207D}"/>
              </a:ext>
            </a:extLst>
          </p:cNvPr>
          <p:cNvSpPr/>
          <p:nvPr/>
        </p:nvSpPr>
        <p:spPr>
          <a:xfrm rot="16200000">
            <a:off x="576943" y="4604657"/>
            <a:ext cx="1676401" cy="2046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FD944FC3-3C7B-4881-8BFE-8B5765C0FC1D}"/>
              </a:ext>
            </a:extLst>
          </p:cNvPr>
          <p:cNvSpPr/>
          <p:nvPr/>
        </p:nvSpPr>
        <p:spPr>
          <a:xfrm>
            <a:off x="423184" y="412800"/>
            <a:ext cx="1676401" cy="2046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6F270-41FF-4042-BC9B-B17C8E8C26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78005F-521B-497B-AE12-A581FEF45FA0}"/>
              </a:ext>
            </a:extLst>
          </p:cNvPr>
          <p:cNvSpPr/>
          <p:nvPr/>
        </p:nvSpPr>
        <p:spPr>
          <a:xfrm>
            <a:off x="130629" y="141514"/>
            <a:ext cx="11930742" cy="6596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77AC31-E29C-43D7-AAD8-1B27809FB873}"/>
              </a:ext>
            </a:extLst>
          </p:cNvPr>
          <p:cNvSpPr/>
          <p:nvPr/>
        </p:nvSpPr>
        <p:spPr>
          <a:xfrm>
            <a:off x="293914" y="293914"/>
            <a:ext cx="11636829" cy="6302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167E24-03BE-441E-9BC7-CDF64479BB59}"/>
              </a:ext>
            </a:extLst>
          </p:cNvPr>
          <p:cNvSpPr/>
          <p:nvPr/>
        </p:nvSpPr>
        <p:spPr>
          <a:xfrm>
            <a:off x="468085" y="460262"/>
            <a:ext cx="11288486" cy="60415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ADA1B4-C998-41E5-A61B-8CD4A509F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5" y="1856013"/>
            <a:ext cx="3993018" cy="2546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48D8A4-7208-4F0C-82BA-4F92CCE48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856013"/>
            <a:ext cx="4180114" cy="2546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3822ED-B3F4-4E11-B908-9A5D33A2668B}"/>
              </a:ext>
            </a:extLst>
          </p:cNvPr>
          <p:cNvSpPr txBox="1"/>
          <p:nvPr/>
        </p:nvSpPr>
        <p:spPr>
          <a:xfrm>
            <a:off x="2427514" y="685797"/>
            <a:ext cx="6041571" cy="653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লক্ষ্য কর...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87969-95A6-4FBE-86F6-6D72786CCC02}"/>
              </a:ext>
            </a:extLst>
          </p:cNvPr>
          <p:cNvSpPr txBox="1"/>
          <p:nvPr/>
        </p:nvSpPr>
        <p:spPr>
          <a:xfrm>
            <a:off x="1883228" y="5099616"/>
            <a:ext cx="5301343" cy="653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কাবুলিওয়ালার কারাগার হতে মুক্তি লাভ।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E209FC0D-C063-45BD-908C-A5A566F59CAE}"/>
              </a:ext>
            </a:extLst>
          </p:cNvPr>
          <p:cNvSpPr/>
          <p:nvPr/>
        </p:nvSpPr>
        <p:spPr>
          <a:xfrm rot="5400000">
            <a:off x="9895113" y="408215"/>
            <a:ext cx="1845129" cy="1845128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881657D4-DC2B-4407-867C-8E814DE45C0D}"/>
              </a:ext>
            </a:extLst>
          </p:cNvPr>
          <p:cNvSpPr/>
          <p:nvPr/>
        </p:nvSpPr>
        <p:spPr>
          <a:xfrm rot="10800000">
            <a:off x="9889670" y="4623707"/>
            <a:ext cx="1845129" cy="18451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FCF9B7CE-E576-44C8-8249-48FE249DC9C1}"/>
              </a:ext>
            </a:extLst>
          </p:cNvPr>
          <p:cNvSpPr/>
          <p:nvPr/>
        </p:nvSpPr>
        <p:spPr>
          <a:xfrm rot="16200000">
            <a:off x="451756" y="4623706"/>
            <a:ext cx="1845129" cy="1845128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58B2B2D6-6566-4E2A-AF06-19C62EDEF16F}"/>
              </a:ext>
            </a:extLst>
          </p:cNvPr>
          <p:cNvSpPr/>
          <p:nvPr/>
        </p:nvSpPr>
        <p:spPr>
          <a:xfrm>
            <a:off x="451756" y="416376"/>
            <a:ext cx="1845129" cy="1845128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10EE0-B918-498C-8D7D-41B575CD76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DF83B9-FA2E-4C1B-A361-1739115F7D31}"/>
              </a:ext>
            </a:extLst>
          </p:cNvPr>
          <p:cNvSpPr/>
          <p:nvPr/>
        </p:nvSpPr>
        <p:spPr>
          <a:xfrm>
            <a:off x="97970" y="152400"/>
            <a:ext cx="11941629" cy="6553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B11371-FFAF-403D-9394-026F4B1C4C05}"/>
              </a:ext>
            </a:extLst>
          </p:cNvPr>
          <p:cNvSpPr/>
          <p:nvPr/>
        </p:nvSpPr>
        <p:spPr>
          <a:xfrm>
            <a:off x="239486" y="293914"/>
            <a:ext cx="11647714" cy="6248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FC87A-D697-4170-BE30-9269C9278373}"/>
              </a:ext>
            </a:extLst>
          </p:cNvPr>
          <p:cNvSpPr/>
          <p:nvPr/>
        </p:nvSpPr>
        <p:spPr>
          <a:xfrm>
            <a:off x="364671" y="435428"/>
            <a:ext cx="11397343" cy="59653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36426-C602-409E-862F-ECB66745A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3" y="1663512"/>
            <a:ext cx="4641737" cy="26472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AD7979-0CFE-44CD-BE89-FB10EBE2E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07" y="1663512"/>
            <a:ext cx="3788229" cy="26472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24E02-441E-4936-B6FA-1210F64B47FA}"/>
              </a:ext>
            </a:extLst>
          </p:cNvPr>
          <p:cNvSpPr txBox="1"/>
          <p:nvPr/>
        </p:nvSpPr>
        <p:spPr>
          <a:xfrm>
            <a:off x="1959428" y="707570"/>
            <a:ext cx="5878286" cy="6749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দেখ...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E4840-EECE-4F4F-8A15-EBE30D1193E4}"/>
              </a:ext>
            </a:extLst>
          </p:cNvPr>
          <p:cNvSpPr txBox="1"/>
          <p:nvPr/>
        </p:nvSpPr>
        <p:spPr>
          <a:xfrm>
            <a:off x="1774372" y="4626745"/>
            <a:ext cx="4735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কারাগার থেকে মুক্তি লাভের পর কাবুলিওয়ালা মিনির বাবাকে সালাম দিয়ে দাঁড়াল 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7692929-58AA-4C55-A4BD-631778FCC659}"/>
              </a:ext>
            </a:extLst>
          </p:cNvPr>
          <p:cNvSpPr/>
          <p:nvPr/>
        </p:nvSpPr>
        <p:spPr>
          <a:xfrm rot="5400000">
            <a:off x="10033906" y="274867"/>
            <a:ext cx="1556660" cy="1877786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51F6D6E9-9067-4478-97A3-D89C071F4F71}"/>
              </a:ext>
            </a:extLst>
          </p:cNvPr>
          <p:cNvSpPr/>
          <p:nvPr/>
        </p:nvSpPr>
        <p:spPr>
          <a:xfrm rot="10800000">
            <a:off x="10194469" y="4523014"/>
            <a:ext cx="1556660" cy="1877786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B5699196-99F4-4829-95BD-8C403E02E572}"/>
              </a:ext>
            </a:extLst>
          </p:cNvPr>
          <p:cNvSpPr/>
          <p:nvPr/>
        </p:nvSpPr>
        <p:spPr>
          <a:xfrm>
            <a:off x="372833" y="443592"/>
            <a:ext cx="1556660" cy="1877786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DBA7ED02-8EEB-40C0-A1E2-DAE2F32E4ED5}"/>
              </a:ext>
            </a:extLst>
          </p:cNvPr>
          <p:cNvSpPr/>
          <p:nvPr/>
        </p:nvSpPr>
        <p:spPr>
          <a:xfrm rot="16200000">
            <a:off x="525234" y="4757055"/>
            <a:ext cx="1556660" cy="1877786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DFB1CF-7AA5-4176-A8CF-E894D2986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57331-BA8E-4F16-9818-D15777E4F713}"/>
              </a:ext>
            </a:extLst>
          </p:cNvPr>
          <p:cNvSpPr/>
          <p:nvPr/>
        </p:nvSpPr>
        <p:spPr>
          <a:xfrm>
            <a:off x="163286" y="130629"/>
            <a:ext cx="11898085" cy="65967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EA8A8B-4E7F-46FC-BD31-7EB3E41BF9B3}"/>
              </a:ext>
            </a:extLst>
          </p:cNvPr>
          <p:cNvSpPr/>
          <p:nvPr/>
        </p:nvSpPr>
        <p:spPr>
          <a:xfrm>
            <a:off x="304800" y="283029"/>
            <a:ext cx="11560629" cy="62810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C564EC-B452-4D88-B16F-E99CF6609120}"/>
              </a:ext>
            </a:extLst>
          </p:cNvPr>
          <p:cNvSpPr/>
          <p:nvPr/>
        </p:nvSpPr>
        <p:spPr>
          <a:xfrm>
            <a:off x="468086" y="457200"/>
            <a:ext cx="11244943" cy="59762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A07776-F183-4CD9-88ED-E9E58076E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r="29117"/>
          <a:stretch/>
        </p:blipFill>
        <p:spPr>
          <a:xfrm>
            <a:off x="674913" y="1440424"/>
            <a:ext cx="5256794" cy="31642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C992F-1611-40BB-8023-F5E3EE6AB0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9"/>
          <a:stretch/>
        </p:blipFill>
        <p:spPr>
          <a:xfrm>
            <a:off x="6389914" y="1440424"/>
            <a:ext cx="4974772" cy="31642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9906A7-6564-4844-AC9D-F08188CF47B3}"/>
              </a:ext>
            </a:extLst>
          </p:cNvPr>
          <p:cNvSpPr txBox="1"/>
          <p:nvPr/>
        </p:nvSpPr>
        <p:spPr>
          <a:xfrm>
            <a:off x="1567542" y="595418"/>
            <a:ext cx="5747658" cy="7067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দেখ...</a:t>
            </a:r>
            <a:endParaRPr lang="en-US" b="1" dirty="0"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C23EE-CB4A-4B28-9116-3F6113218415}"/>
              </a:ext>
            </a:extLst>
          </p:cNvPr>
          <p:cNvSpPr txBox="1"/>
          <p:nvPr/>
        </p:nvSpPr>
        <p:spPr>
          <a:xfrm>
            <a:off x="1774371" y="4986827"/>
            <a:ext cx="3973286" cy="11636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মিনির বাবাকে সালাম দিয়ে কাবুলিওয়ালা ঘরের বাহির হয়ে গেল।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ABFFF026-56B4-488D-92E0-50BD2B4C5841}"/>
              </a:ext>
            </a:extLst>
          </p:cNvPr>
          <p:cNvSpPr/>
          <p:nvPr/>
        </p:nvSpPr>
        <p:spPr>
          <a:xfrm rot="5400000">
            <a:off x="10432541" y="363255"/>
            <a:ext cx="1178490" cy="1382486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6C5303DB-381A-4DDE-86ED-8C4CBBD6D2DB}"/>
              </a:ext>
            </a:extLst>
          </p:cNvPr>
          <p:cNvSpPr/>
          <p:nvPr/>
        </p:nvSpPr>
        <p:spPr>
          <a:xfrm rot="10800000">
            <a:off x="10545424" y="5069910"/>
            <a:ext cx="1178490" cy="1382486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E1501224-50C0-42A2-8489-051464CAE7D4}"/>
              </a:ext>
            </a:extLst>
          </p:cNvPr>
          <p:cNvSpPr/>
          <p:nvPr/>
        </p:nvSpPr>
        <p:spPr>
          <a:xfrm rot="16200000">
            <a:off x="580969" y="5218284"/>
            <a:ext cx="1178490" cy="1382486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0BB7B522-122B-4CD4-B948-4C61BEC20D92}"/>
              </a:ext>
            </a:extLst>
          </p:cNvPr>
          <p:cNvSpPr/>
          <p:nvPr/>
        </p:nvSpPr>
        <p:spPr>
          <a:xfrm>
            <a:off x="482997" y="465253"/>
            <a:ext cx="1178490" cy="1382486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9E62D-8C99-4EE4-B751-00E6153BE6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E53D70-08A3-46B0-9C03-880651619905}"/>
              </a:ext>
            </a:extLst>
          </p:cNvPr>
          <p:cNvSpPr/>
          <p:nvPr/>
        </p:nvSpPr>
        <p:spPr>
          <a:xfrm>
            <a:off x="87086" y="97971"/>
            <a:ext cx="11963400" cy="6629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970C2-4286-4EA0-8D2C-C3D3AA398917}"/>
              </a:ext>
            </a:extLst>
          </p:cNvPr>
          <p:cNvSpPr/>
          <p:nvPr/>
        </p:nvSpPr>
        <p:spPr>
          <a:xfrm>
            <a:off x="217714" y="217714"/>
            <a:ext cx="11669486" cy="63899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398FB-BC8D-44F7-9579-B157E74539D1}"/>
              </a:ext>
            </a:extLst>
          </p:cNvPr>
          <p:cNvSpPr/>
          <p:nvPr/>
        </p:nvSpPr>
        <p:spPr>
          <a:xfrm>
            <a:off x="332014" y="206829"/>
            <a:ext cx="11440886" cy="6183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03949-A45C-45EF-A165-9157B2532F53}"/>
              </a:ext>
            </a:extLst>
          </p:cNvPr>
          <p:cNvSpPr txBox="1"/>
          <p:nvPr/>
        </p:nvSpPr>
        <p:spPr>
          <a:xfrm>
            <a:off x="3135084" y="625928"/>
            <a:ext cx="5344887" cy="8654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EE94A2-F038-408F-9C2B-FC8A750D9635}"/>
              </a:ext>
            </a:extLst>
          </p:cNvPr>
          <p:cNvSpPr txBox="1"/>
          <p:nvPr/>
        </p:nvSpPr>
        <p:spPr>
          <a:xfrm>
            <a:off x="1665514" y="1970314"/>
            <a:ext cx="2645229" cy="8273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660A50-8318-4256-B9D4-EB2F58CE5F41}"/>
              </a:ext>
            </a:extLst>
          </p:cNvPr>
          <p:cNvGrpSpPr/>
          <p:nvPr/>
        </p:nvGrpSpPr>
        <p:grpSpPr>
          <a:xfrm>
            <a:off x="6417129" y="1970313"/>
            <a:ext cx="4958442" cy="3853544"/>
            <a:chOff x="6417129" y="1970313"/>
            <a:chExt cx="4958442" cy="3853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2D1C81-B2EC-4808-808B-9460F4FCE4A9}"/>
                </a:ext>
              </a:extLst>
            </p:cNvPr>
            <p:cNvSpPr txBox="1"/>
            <p:nvPr/>
          </p:nvSpPr>
          <p:spPr>
            <a:xfrm>
              <a:off x="7500257" y="1970313"/>
              <a:ext cx="2895600" cy="82731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FA246E96-3769-413D-BF05-0CC37B91D032}"/>
                </a:ext>
              </a:extLst>
            </p:cNvPr>
            <p:cNvSpPr/>
            <p:nvPr/>
          </p:nvSpPr>
          <p:spPr>
            <a:xfrm>
              <a:off x="6417129" y="3004457"/>
              <a:ext cx="81644" cy="28194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3449AD-085F-44F5-81AF-E7C363D134CF}"/>
                </a:ext>
              </a:extLst>
            </p:cNvPr>
            <p:cNvSpPr txBox="1"/>
            <p:nvPr/>
          </p:nvSpPr>
          <p:spPr>
            <a:xfrm>
              <a:off x="7222673" y="3570513"/>
              <a:ext cx="4152898" cy="210094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 ৭ম</a:t>
              </a:r>
            </a:p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বিষয়- বাংলা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সময়-৪৫মিনিট</a:t>
              </a:r>
            </a:p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তারিখ-১৫/১১/২০১৯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4F754-8FFF-4372-9871-015D9099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91" y="2917372"/>
            <a:ext cx="2787596" cy="2754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285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78C8E8-84A0-4FD8-8185-C86841729212}"/>
              </a:ext>
            </a:extLst>
          </p:cNvPr>
          <p:cNvSpPr/>
          <p:nvPr/>
        </p:nvSpPr>
        <p:spPr>
          <a:xfrm>
            <a:off x="0" y="0"/>
            <a:ext cx="1210491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BA7897-1689-43B9-9728-4EE87CE72949}"/>
              </a:ext>
            </a:extLst>
          </p:cNvPr>
          <p:cNvSpPr/>
          <p:nvPr/>
        </p:nvSpPr>
        <p:spPr>
          <a:xfrm>
            <a:off x="195943" y="119743"/>
            <a:ext cx="11702144" cy="65967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3E4AD1-0C7F-435E-B499-D7886B7BBABB}"/>
              </a:ext>
            </a:extLst>
          </p:cNvPr>
          <p:cNvSpPr/>
          <p:nvPr/>
        </p:nvSpPr>
        <p:spPr>
          <a:xfrm>
            <a:off x="359229" y="304799"/>
            <a:ext cx="11375571" cy="62266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C28150-C1CA-4A37-8D7C-D96E9645F7A7}"/>
              </a:ext>
            </a:extLst>
          </p:cNvPr>
          <p:cNvSpPr/>
          <p:nvPr/>
        </p:nvSpPr>
        <p:spPr>
          <a:xfrm>
            <a:off x="544286" y="424543"/>
            <a:ext cx="11038114" cy="5943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10210-7A36-498B-AAF7-3AD3804C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6" y="1826758"/>
            <a:ext cx="4879062" cy="27996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6D59E-1E36-417F-849A-C785DFDCB8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842"/>
          <a:stretch/>
        </p:blipFill>
        <p:spPr>
          <a:xfrm>
            <a:off x="6786320" y="1848529"/>
            <a:ext cx="4159265" cy="27996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ED1E80-BDD4-4DD4-98DE-A2B0C285111F}"/>
              </a:ext>
            </a:extLst>
          </p:cNvPr>
          <p:cNvSpPr txBox="1"/>
          <p:nvPr/>
        </p:nvSpPr>
        <p:spPr>
          <a:xfrm>
            <a:off x="3897087" y="4972390"/>
            <a:ext cx="4593769" cy="11889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মিনির বাবার কাছ থেকে রহমত কাবুলিওয়ালার বিদায় ও নিজ দেশে যাওয়া।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39B11E-7BC8-4648-9D20-7A6D91158D2E}"/>
              </a:ext>
            </a:extLst>
          </p:cNvPr>
          <p:cNvGrpSpPr/>
          <p:nvPr/>
        </p:nvGrpSpPr>
        <p:grpSpPr>
          <a:xfrm>
            <a:off x="3124200" y="696686"/>
            <a:ext cx="5889171" cy="849425"/>
            <a:chOff x="3124200" y="696686"/>
            <a:chExt cx="5889171" cy="849425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305E7627-4277-4C9F-A801-AD4E2854050C}"/>
                </a:ext>
              </a:extLst>
            </p:cNvPr>
            <p:cNvSpPr/>
            <p:nvPr/>
          </p:nvSpPr>
          <p:spPr>
            <a:xfrm>
              <a:off x="3124200" y="762000"/>
              <a:ext cx="5889171" cy="784111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266054-0FF4-41B1-86C7-310F5DCEDE4C}"/>
                </a:ext>
              </a:extLst>
            </p:cNvPr>
            <p:cNvSpPr txBox="1"/>
            <p:nvPr/>
          </p:nvSpPr>
          <p:spPr>
            <a:xfrm>
              <a:off x="4735287" y="696686"/>
              <a:ext cx="2906485" cy="54350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 দেখ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Half Frame 5">
            <a:extLst>
              <a:ext uri="{FF2B5EF4-FFF2-40B4-BE49-F238E27FC236}">
                <a16:creationId xmlns:a16="http://schemas.microsoft.com/office/drawing/2014/main" id="{926C3B7E-24C5-4FA5-8EC2-C8299FF03324}"/>
              </a:ext>
            </a:extLst>
          </p:cNvPr>
          <p:cNvSpPr/>
          <p:nvPr/>
        </p:nvSpPr>
        <p:spPr>
          <a:xfrm rot="5400000">
            <a:off x="10267865" y="338053"/>
            <a:ext cx="1268354" cy="1382486"/>
          </a:xfrm>
          <a:prstGeom prst="half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FBB5A2FB-433D-4987-BE73-75F011E8EF23}"/>
              </a:ext>
            </a:extLst>
          </p:cNvPr>
          <p:cNvSpPr/>
          <p:nvPr/>
        </p:nvSpPr>
        <p:spPr>
          <a:xfrm rot="10800000">
            <a:off x="10324931" y="4985655"/>
            <a:ext cx="1268354" cy="1382486"/>
          </a:xfrm>
          <a:prstGeom prst="half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589D5C00-0E44-4699-B3EE-949B1201EB08}"/>
              </a:ext>
            </a:extLst>
          </p:cNvPr>
          <p:cNvSpPr/>
          <p:nvPr/>
        </p:nvSpPr>
        <p:spPr>
          <a:xfrm rot="16200000">
            <a:off x="590467" y="5082438"/>
            <a:ext cx="1268354" cy="1382486"/>
          </a:xfrm>
          <a:prstGeom prst="half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35C47B66-D70E-4371-9FEF-005E1D8C7074}"/>
              </a:ext>
            </a:extLst>
          </p:cNvPr>
          <p:cNvSpPr/>
          <p:nvPr/>
        </p:nvSpPr>
        <p:spPr>
          <a:xfrm>
            <a:off x="533401" y="424543"/>
            <a:ext cx="1268354" cy="1382486"/>
          </a:xfrm>
          <a:prstGeom prst="half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10396B-DA54-48F5-8D10-7588840F40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88F880-1547-41C0-AF09-E0556C9E7EF1}"/>
              </a:ext>
            </a:extLst>
          </p:cNvPr>
          <p:cNvSpPr/>
          <p:nvPr/>
        </p:nvSpPr>
        <p:spPr>
          <a:xfrm>
            <a:off x="185057" y="190500"/>
            <a:ext cx="11887200" cy="658585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77D2E1-194D-4DF2-BE15-532B1B321E8B}"/>
              </a:ext>
            </a:extLst>
          </p:cNvPr>
          <p:cNvSpPr/>
          <p:nvPr/>
        </p:nvSpPr>
        <p:spPr>
          <a:xfrm>
            <a:off x="326571" y="315686"/>
            <a:ext cx="11615058" cy="63137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9F35BA-C60A-4376-8B19-5F860069D3A6}"/>
              </a:ext>
            </a:extLst>
          </p:cNvPr>
          <p:cNvSpPr/>
          <p:nvPr/>
        </p:nvSpPr>
        <p:spPr>
          <a:xfrm>
            <a:off x="468085" y="435428"/>
            <a:ext cx="11321143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82B825-86C1-4C15-8389-CD395DB3488B}"/>
              </a:ext>
            </a:extLst>
          </p:cNvPr>
          <p:cNvGrpSpPr/>
          <p:nvPr/>
        </p:nvGrpSpPr>
        <p:grpSpPr>
          <a:xfrm>
            <a:off x="4016829" y="974272"/>
            <a:ext cx="3886200" cy="1295400"/>
            <a:chOff x="4016829" y="974272"/>
            <a:chExt cx="3886200" cy="1295400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5DA6B87F-1600-429E-B311-0D201F5D5B21}"/>
                </a:ext>
              </a:extLst>
            </p:cNvPr>
            <p:cNvSpPr/>
            <p:nvPr/>
          </p:nvSpPr>
          <p:spPr>
            <a:xfrm>
              <a:off x="4016829" y="974272"/>
              <a:ext cx="3886200" cy="1295400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DDB901-799F-4850-AF97-969955EEA985}"/>
                </a:ext>
              </a:extLst>
            </p:cNvPr>
            <p:cNvSpPr txBox="1"/>
            <p:nvPr/>
          </p:nvSpPr>
          <p:spPr>
            <a:xfrm>
              <a:off x="4343400" y="1137558"/>
              <a:ext cx="3233058" cy="95794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40E956-F3AD-4DA6-A5E1-127FA8959735}"/>
              </a:ext>
            </a:extLst>
          </p:cNvPr>
          <p:cNvSpPr txBox="1"/>
          <p:nvPr/>
        </p:nvSpPr>
        <p:spPr>
          <a:xfrm>
            <a:off x="2362199" y="2808514"/>
            <a:ext cx="6389916" cy="7075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১.মিনির বাবার মনে একটু ব্যথা বোধ হয়েছিল কেন?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726096B2-F67E-4621-9049-0B9D5A66B8D7}"/>
              </a:ext>
            </a:extLst>
          </p:cNvPr>
          <p:cNvSpPr/>
          <p:nvPr/>
        </p:nvSpPr>
        <p:spPr>
          <a:xfrm rot="5400000">
            <a:off x="9743372" y="199456"/>
            <a:ext cx="1809883" cy="2281829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8DE3C393-8F32-463F-98AF-9FD2ED3F6E28}"/>
              </a:ext>
            </a:extLst>
          </p:cNvPr>
          <p:cNvSpPr/>
          <p:nvPr/>
        </p:nvSpPr>
        <p:spPr>
          <a:xfrm rot="10800000">
            <a:off x="9979346" y="4336686"/>
            <a:ext cx="1809883" cy="2281829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B77814E0-81CC-40D2-9798-E43212C4DB80}"/>
              </a:ext>
            </a:extLst>
          </p:cNvPr>
          <p:cNvSpPr/>
          <p:nvPr/>
        </p:nvSpPr>
        <p:spPr>
          <a:xfrm rot="16200000">
            <a:off x="668547" y="4550887"/>
            <a:ext cx="1809883" cy="2281829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6D63B863-3B63-4F19-A8AA-C1D077A0FA6B}"/>
              </a:ext>
            </a:extLst>
          </p:cNvPr>
          <p:cNvSpPr/>
          <p:nvPr/>
        </p:nvSpPr>
        <p:spPr>
          <a:xfrm>
            <a:off x="432574" y="435429"/>
            <a:ext cx="1809883" cy="2281829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FB6F0B-8937-4333-971B-F48A63608671}"/>
              </a:ext>
            </a:extLst>
          </p:cNvPr>
          <p:cNvGrpSpPr/>
          <p:nvPr/>
        </p:nvGrpSpPr>
        <p:grpSpPr>
          <a:xfrm>
            <a:off x="2013856" y="3832430"/>
            <a:ext cx="8287891" cy="1383757"/>
            <a:chOff x="2013856" y="3832430"/>
            <a:chExt cx="8287891" cy="13837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FE5181-5C67-4043-AB25-4B1B98F9537E}"/>
                </a:ext>
              </a:extLst>
            </p:cNvPr>
            <p:cNvSpPr txBox="1"/>
            <p:nvPr/>
          </p:nvSpPr>
          <p:spPr>
            <a:xfrm>
              <a:off x="2277967" y="3832430"/>
              <a:ext cx="8023780" cy="138375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রহমতকে কারাগারে যেতে দেখে মিনির বাবার মনে একটু ব্যথা  বোধ হয়েছিল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B8FF3DC-7692-4A7B-BB11-5757AA185153}"/>
                </a:ext>
              </a:extLst>
            </p:cNvPr>
            <p:cNvSpPr/>
            <p:nvPr/>
          </p:nvSpPr>
          <p:spPr>
            <a:xfrm>
              <a:off x="2013856" y="4408715"/>
              <a:ext cx="228600" cy="2311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31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C917A8-2340-4042-8B05-136E206BEB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59C4C-A867-4255-9F9D-D976102B3872}"/>
              </a:ext>
            </a:extLst>
          </p:cNvPr>
          <p:cNvSpPr/>
          <p:nvPr/>
        </p:nvSpPr>
        <p:spPr>
          <a:xfrm>
            <a:off x="152400" y="108856"/>
            <a:ext cx="11887200" cy="66076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8B6562-1D4A-4DBE-87F6-65C3853F056A}"/>
              </a:ext>
            </a:extLst>
          </p:cNvPr>
          <p:cNvSpPr/>
          <p:nvPr/>
        </p:nvSpPr>
        <p:spPr>
          <a:xfrm>
            <a:off x="326570" y="228599"/>
            <a:ext cx="11604173" cy="6357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8A751C-7FB2-4696-B446-416F75D5B143}"/>
              </a:ext>
            </a:extLst>
          </p:cNvPr>
          <p:cNvSpPr/>
          <p:nvPr/>
        </p:nvSpPr>
        <p:spPr>
          <a:xfrm>
            <a:off x="522516" y="397328"/>
            <a:ext cx="11288978" cy="6063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67F824-07DF-4524-86E0-F2781D919E58}"/>
              </a:ext>
            </a:extLst>
          </p:cNvPr>
          <p:cNvGrpSpPr/>
          <p:nvPr/>
        </p:nvGrpSpPr>
        <p:grpSpPr>
          <a:xfrm>
            <a:off x="4022271" y="593272"/>
            <a:ext cx="3145972" cy="1137556"/>
            <a:chOff x="4022271" y="593272"/>
            <a:chExt cx="3145972" cy="1137556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B6ED1DFD-ED6B-4381-9655-52FCE50E9A00}"/>
                </a:ext>
              </a:extLst>
            </p:cNvPr>
            <p:cNvSpPr/>
            <p:nvPr/>
          </p:nvSpPr>
          <p:spPr>
            <a:xfrm>
              <a:off x="4022271" y="642257"/>
              <a:ext cx="3145972" cy="1088571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553362-A168-4532-96D5-64F90D402BC1}"/>
                </a:ext>
              </a:extLst>
            </p:cNvPr>
            <p:cNvSpPr txBox="1"/>
            <p:nvPr/>
          </p:nvSpPr>
          <p:spPr>
            <a:xfrm>
              <a:off x="4207327" y="593272"/>
              <a:ext cx="2601686" cy="100148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6EF9B3C-05D9-4A8B-BF86-4DDD88D86D86}"/>
              </a:ext>
            </a:extLst>
          </p:cNvPr>
          <p:cNvSpPr txBox="1"/>
          <p:nvPr/>
        </p:nvSpPr>
        <p:spPr>
          <a:xfrm>
            <a:off x="1959430" y="2133600"/>
            <a:ext cx="7663542" cy="7837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১.কাবুলিওয়ালা গল্পের মূলভাব ব্যাখ্যা কর।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0B34543-0FCE-4965-BD40-4843F843EBD7}"/>
              </a:ext>
            </a:extLst>
          </p:cNvPr>
          <p:cNvSpPr/>
          <p:nvPr/>
        </p:nvSpPr>
        <p:spPr>
          <a:xfrm rot="5400000">
            <a:off x="9858198" y="436619"/>
            <a:ext cx="1989711" cy="1911129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12CD6-D084-496B-9AF3-C6617F57E592}"/>
              </a:ext>
            </a:extLst>
          </p:cNvPr>
          <p:cNvSpPr/>
          <p:nvPr/>
        </p:nvSpPr>
        <p:spPr>
          <a:xfrm>
            <a:off x="522516" y="397328"/>
            <a:ext cx="1989711" cy="1911129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53049DE1-4856-45FB-82BA-1D4AF0D9CAF9}"/>
              </a:ext>
            </a:extLst>
          </p:cNvPr>
          <p:cNvSpPr/>
          <p:nvPr/>
        </p:nvSpPr>
        <p:spPr>
          <a:xfrm rot="10800000">
            <a:off x="9818907" y="4487535"/>
            <a:ext cx="1989711" cy="1911129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41B29F32-393E-4F2D-9440-30FEC6E6626C}"/>
              </a:ext>
            </a:extLst>
          </p:cNvPr>
          <p:cNvSpPr/>
          <p:nvPr/>
        </p:nvSpPr>
        <p:spPr>
          <a:xfrm rot="16200000">
            <a:off x="483225" y="4526826"/>
            <a:ext cx="1989711" cy="1911129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93DC61-BF1B-4BFB-ACB9-A15FD4EF6E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3C2333-181E-43DB-A747-9934759E261F}"/>
              </a:ext>
            </a:extLst>
          </p:cNvPr>
          <p:cNvSpPr/>
          <p:nvPr/>
        </p:nvSpPr>
        <p:spPr>
          <a:xfrm>
            <a:off x="130629" y="119743"/>
            <a:ext cx="11919857" cy="6607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1C83AE-04AB-4E46-AA09-65A76B13EDBF}"/>
              </a:ext>
            </a:extLst>
          </p:cNvPr>
          <p:cNvSpPr/>
          <p:nvPr/>
        </p:nvSpPr>
        <p:spPr>
          <a:xfrm>
            <a:off x="250371" y="283029"/>
            <a:ext cx="11647715" cy="62701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8F19FA-714C-46CD-8F0F-40CDA8C968F9}"/>
              </a:ext>
            </a:extLst>
          </p:cNvPr>
          <p:cNvSpPr/>
          <p:nvPr/>
        </p:nvSpPr>
        <p:spPr>
          <a:xfrm>
            <a:off x="402771" y="451092"/>
            <a:ext cx="11375571" cy="5987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B0FD10-1138-4108-AB88-46423BA81E9A}"/>
              </a:ext>
            </a:extLst>
          </p:cNvPr>
          <p:cNvGrpSpPr/>
          <p:nvPr/>
        </p:nvGrpSpPr>
        <p:grpSpPr>
          <a:xfrm>
            <a:off x="4169229" y="685800"/>
            <a:ext cx="3145971" cy="979713"/>
            <a:chOff x="4169229" y="685800"/>
            <a:chExt cx="3145971" cy="979713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110F3302-149C-456D-8F8E-3F8AF0F43D5F}"/>
                </a:ext>
              </a:extLst>
            </p:cNvPr>
            <p:cNvSpPr/>
            <p:nvPr/>
          </p:nvSpPr>
          <p:spPr>
            <a:xfrm>
              <a:off x="4169229" y="685800"/>
              <a:ext cx="3145971" cy="979713"/>
            </a:xfrm>
            <a:prstGeom prst="flowChartTerminator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723DA6-B09B-4B7B-A0EC-F06C5A59FC1E}"/>
                </a:ext>
              </a:extLst>
            </p:cNvPr>
            <p:cNvSpPr txBox="1"/>
            <p:nvPr/>
          </p:nvSpPr>
          <p:spPr>
            <a:xfrm>
              <a:off x="4501243" y="787647"/>
              <a:ext cx="2481941" cy="81642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spc="5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B8F1B62-F210-4AD3-872C-0FE5BDA02C2A}"/>
              </a:ext>
            </a:extLst>
          </p:cNvPr>
          <p:cNvSpPr txBox="1"/>
          <p:nvPr/>
        </p:nvSpPr>
        <p:spPr>
          <a:xfrm>
            <a:off x="2405742" y="2198130"/>
            <a:ext cx="5257800" cy="4463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১.রবীন্দ্র্রনাথ ঠাকুর কত সালে মৃত্যুবরণ করেন?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68A40C-62F4-41EB-93F6-506E8A26CEE6}"/>
              </a:ext>
            </a:extLst>
          </p:cNvPr>
          <p:cNvSpPr txBox="1"/>
          <p:nvPr/>
        </p:nvSpPr>
        <p:spPr>
          <a:xfrm>
            <a:off x="2958193" y="2711324"/>
            <a:ext cx="108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1951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A65239-A845-48E5-AA13-6C851B9E7466}"/>
              </a:ext>
            </a:extLst>
          </p:cNvPr>
          <p:cNvSpPr txBox="1"/>
          <p:nvPr/>
        </p:nvSpPr>
        <p:spPr>
          <a:xfrm>
            <a:off x="5230584" y="2644445"/>
            <a:ext cx="963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1941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9367B-30AB-4113-9234-50B1E147E10D}"/>
              </a:ext>
            </a:extLst>
          </p:cNvPr>
          <p:cNvSpPr txBox="1"/>
          <p:nvPr/>
        </p:nvSpPr>
        <p:spPr>
          <a:xfrm>
            <a:off x="2958193" y="3069379"/>
            <a:ext cx="949778" cy="37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1961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A15558-8F42-4C42-8E61-6E7602C2B9CC}"/>
              </a:ext>
            </a:extLst>
          </p:cNvPr>
          <p:cNvSpPr txBox="1"/>
          <p:nvPr/>
        </p:nvSpPr>
        <p:spPr>
          <a:xfrm>
            <a:off x="5230583" y="3044555"/>
            <a:ext cx="1115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1945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5864C-9B03-42C7-88C7-2AE45431AEA5}"/>
              </a:ext>
            </a:extLst>
          </p:cNvPr>
          <p:cNvSpPr txBox="1"/>
          <p:nvPr/>
        </p:nvSpPr>
        <p:spPr>
          <a:xfrm>
            <a:off x="2405742" y="3384793"/>
            <a:ext cx="5377545" cy="4463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লড়কি শব্দের অর্থ কী?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5896E-6C55-49F1-AD13-342C2F83CE3D}"/>
              </a:ext>
            </a:extLst>
          </p:cNvPr>
          <p:cNvSpPr txBox="1"/>
          <p:nvPr/>
        </p:nvSpPr>
        <p:spPr>
          <a:xfrm>
            <a:off x="3135086" y="3978729"/>
            <a:ext cx="93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27B413-7F1C-4E79-81B0-324AE3B68EF1}"/>
              </a:ext>
            </a:extLst>
          </p:cNvPr>
          <p:cNvSpPr txBox="1"/>
          <p:nvPr/>
        </p:nvSpPr>
        <p:spPr>
          <a:xfrm>
            <a:off x="5410200" y="3994393"/>
            <a:ext cx="1251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খ. মেয়ে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AE5117-7B3F-4C6C-867F-079BE115266F}"/>
              </a:ext>
            </a:extLst>
          </p:cNvPr>
          <p:cNvSpPr txBox="1"/>
          <p:nvPr/>
        </p:nvSpPr>
        <p:spPr>
          <a:xfrm>
            <a:off x="3155495" y="4489454"/>
            <a:ext cx="1001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গ.ছেলে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9B337D-E4EF-41CF-9FC9-5203758D7CF6}"/>
              </a:ext>
            </a:extLst>
          </p:cNvPr>
          <p:cNvSpPr txBox="1"/>
          <p:nvPr/>
        </p:nvSpPr>
        <p:spPr>
          <a:xfrm>
            <a:off x="5410199" y="4495683"/>
            <a:ext cx="112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F3EED-3EA8-4910-B168-EDCB97CE5D57}"/>
              </a:ext>
            </a:extLst>
          </p:cNvPr>
          <p:cNvSpPr txBox="1"/>
          <p:nvPr/>
        </p:nvSpPr>
        <p:spPr>
          <a:xfrm>
            <a:off x="2405742" y="4914075"/>
            <a:ext cx="5127172" cy="4463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৩.কাবুলিওয়ালা গল্পে রহমতের বাড়ি কোথায় ছিল?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16742-312D-4219-B1B8-F9731DB37A99}"/>
              </a:ext>
            </a:extLst>
          </p:cNvPr>
          <p:cNvSpPr txBox="1"/>
          <p:nvPr/>
        </p:nvSpPr>
        <p:spPr>
          <a:xfrm>
            <a:off x="3183389" y="5481739"/>
            <a:ext cx="118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ক.বাংলাদেশ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D3F145-3092-4C2F-9CCB-0D040BB7E792}"/>
              </a:ext>
            </a:extLst>
          </p:cNvPr>
          <p:cNvSpPr txBox="1"/>
          <p:nvPr/>
        </p:nvSpPr>
        <p:spPr>
          <a:xfrm>
            <a:off x="5606142" y="5511886"/>
            <a:ext cx="92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খ.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DF1928-5502-4A7E-9B4F-4FE1C3AE2914}"/>
              </a:ext>
            </a:extLst>
          </p:cNvPr>
          <p:cNvSpPr txBox="1"/>
          <p:nvPr/>
        </p:nvSpPr>
        <p:spPr>
          <a:xfrm>
            <a:off x="3177274" y="5901445"/>
            <a:ext cx="86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খ.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965581-377C-4B26-8DBA-AF8C4EA86901}"/>
              </a:ext>
            </a:extLst>
          </p:cNvPr>
          <p:cNvSpPr txBox="1"/>
          <p:nvPr/>
        </p:nvSpPr>
        <p:spPr>
          <a:xfrm>
            <a:off x="3317080" y="5917677"/>
            <a:ext cx="118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4722FC-2B27-4C47-A81A-BB8813D7A182}"/>
              </a:ext>
            </a:extLst>
          </p:cNvPr>
          <p:cNvSpPr txBox="1"/>
          <p:nvPr/>
        </p:nvSpPr>
        <p:spPr>
          <a:xfrm>
            <a:off x="5712277" y="5917677"/>
            <a:ext cx="127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ঘ.সৌদি আরব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2C7BF48-CF73-4E5C-8219-ED34137F9D18}"/>
              </a:ext>
            </a:extLst>
          </p:cNvPr>
          <p:cNvSpPr/>
          <p:nvPr/>
        </p:nvSpPr>
        <p:spPr>
          <a:xfrm>
            <a:off x="8987882" y="1763099"/>
            <a:ext cx="1159727" cy="7248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B57F979-51BA-4B7E-A1F5-C2380959A1AA}"/>
              </a:ext>
            </a:extLst>
          </p:cNvPr>
          <p:cNvSpPr/>
          <p:nvPr/>
        </p:nvSpPr>
        <p:spPr>
          <a:xfrm>
            <a:off x="9086051" y="2548964"/>
            <a:ext cx="1061558" cy="724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34586E2-E941-43B1-B8C1-0F05A42BE502}"/>
              </a:ext>
            </a:extLst>
          </p:cNvPr>
          <p:cNvSpPr/>
          <p:nvPr/>
        </p:nvSpPr>
        <p:spPr>
          <a:xfrm>
            <a:off x="9269583" y="5022267"/>
            <a:ext cx="1151433" cy="6279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D41C70-E786-4552-90D1-079175271F9F}"/>
              </a:ext>
            </a:extLst>
          </p:cNvPr>
          <p:cNvSpPr/>
          <p:nvPr/>
        </p:nvSpPr>
        <p:spPr>
          <a:xfrm>
            <a:off x="9369944" y="5727045"/>
            <a:ext cx="1151433" cy="6279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9AE571-C375-4AF9-94C1-4BDC21692850}"/>
              </a:ext>
            </a:extLst>
          </p:cNvPr>
          <p:cNvSpPr/>
          <p:nvPr/>
        </p:nvSpPr>
        <p:spPr>
          <a:xfrm>
            <a:off x="9190063" y="3415306"/>
            <a:ext cx="1124151" cy="6279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E7A8FBA-6F20-4804-9536-69E0CF0F7CA2}"/>
              </a:ext>
            </a:extLst>
          </p:cNvPr>
          <p:cNvSpPr/>
          <p:nvPr/>
        </p:nvSpPr>
        <p:spPr>
          <a:xfrm>
            <a:off x="9284684" y="4132646"/>
            <a:ext cx="1121229" cy="67974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Half Frame 21">
            <a:extLst>
              <a:ext uri="{FF2B5EF4-FFF2-40B4-BE49-F238E27FC236}">
                <a16:creationId xmlns:a16="http://schemas.microsoft.com/office/drawing/2014/main" id="{43416096-596B-45FD-B785-D8FA3A79C1DD}"/>
              </a:ext>
            </a:extLst>
          </p:cNvPr>
          <p:cNvSpPr/>
          <p:nvPr/>
        </p:nvSpPr>
        <p:spPr>
          <a:xfrm rot="5400000">
            <a:off x="9542536" y="145578"/>
            <a:ext cx="1971089" cy="2473711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Half Frame 30">
            <a:extLst>
              <a:ext uri="{FF2B5EF4-FFF2-40B4-BE49-F238E27FC236}">
                <a16:creationId xmlns:a16="http://schemas.microsoft.com/office/drawing/2014/main" id="{DCBB3519-B075-41DB-9D0D-93B27A433A75}"/>
              </a:ext>
            </a:extLst>
          </p:cNvPr>
          <p:cNvSpPr/>
          <p:nvPr/>
        </p:nvSpPr>
        <p:spPr>
          <a:xfrm rot="10800000">
            <a:off x="10371428" y="4812386"/>
            <a:ext cx="1406913" cy="1594521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Half Frame 32">
            <a:extLst>
              <a:ext uri="{FF2B5EF4-FFF2-40B4-BE49-F238E27FC236}">
                <a16:creationId xmlns:a16="http://schemas.microsoft.com/office/drawing/2014/main" id="{CA4E9864-727F-43BC-B5F9-57AF6F30062E}"/>
              </a:ext>
            </a:extLst>
          </p:cNvPr>
          <p:cNvSpPr/>
          <p:nvPr/>
        </p:nvSpPr>
        <p:spPr>
          <a:xfrm rot="16200000">
            <a:off x="664969" y="4199445"/>
            <a:ext cx="1971089" cy="2473711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Half Frame 33">
            <a:extLst>
              <a:ext uri="{FF2B5EF4-FFF2-40B4-BE49-F238E27FC236}">
                <a16:creationId xmlns:a16="http://schemas.microsoft.com/office/drawing/2014/main" id="{07F492CA-A4A7-4C47-8E40-D989E56597C6}"/>
              </a:ext>
            </a:extLst>
          </p:cNvPr>
          <p:cNvSpPr/>
          <p:nvPr/>
        </p:nvSpPr>
        <p:spPr>
          <a:xfrm>
            <a:off x="339185" y="424542"/>
            <a:ext cx="1971089" cy="2473711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9" grpId="0" animBg="1"/>
      <p:bldP spid="32" grpId="0" animBg="1"/>
      <p:bldP spid="35" grpId="0" animBg="1"/>
      <p:bldP spid="36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D3DC45-339A-4C9C-8144-BB3280A306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D2CF2F-50A4-4B34-A57F-462A52D387CA}"/>
              </a:ext>
            </a:extLst>
          </p:cNvPr>
          <p:cNvSpPr/>
          <p:nvPr/>
        </p:nvSpPr>
        <p:spPr>
          <a:xfrm>
            <a:off x="174171" y="130628"/>
            <a:ext cx="11832772" cy="65967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0ECAAA-F10F-466C-BEDE-A4F16F955787}"/>
              </a:ext>
            </a:extLst>
          </p:cNvPr>
          <p:cNvSpPr/>
          <p:nvPr/>
        </p:nvSpPr>
        <p:spPr>
          <a:xfrm>
            <a:off x="293914" y="293914"/>
            <a:ext cx="11593286" cy="62701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C20FC-7D03-424B-BBE6-2E7E53B0E457}"/>
              </a:ext>
            </a:extLst>
          </p:cNvPr>
          <p:cNvSpPr/>
          <p:nvPr/>
        </p:nvSpPr>
        <p:spPr>
          <a:xfrm>
            <a:off x="424543" y="446314"/>
            <a:ext cx="11266714" cy="59762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B68DF2-0BA2-4629-BEDF-EC266FFED288}"/>
              </a:ext>
            </a:extLst>
          </p:cNvPr>
          <p:cNvGrpSpPr/>
          <p:nvPr/>
        </p:nvGrpSpPr>
        <p:grpSpPr>
          <a:xfrm>
            <a:off x="4278086" y="1208313"/>
            <a:ext cx="2797628" cy="1034143"/>
            <a:chOff x="4278086" y="1208313"/>
            <a:chExt cx="2797628" cy="1034143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E8932F25-AEFD-41A8-B281-B638D5E89A65}"/>
                </a:ext>
              </a:extLst>
            </p:cNvPr>
            <p:cNvSpPr/>
            <p:nvPr/>
          </p:nvSpPr>
          <p:spPr>
            <a:xfrm>
              <a:off x="4278086" y="1208313"/>
              <a:ext cx="2797628" cy="1034143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EE9D86-52C9-4E1B-8855-3D9C4C5ED53A}"/>
                </a:ext>
              </a:extLst>
            </p:cNvPr>
            <p:cNvSpPr txBox="1"/>
            <p:nvPr/>
          </p:nvSpPr>
          <p:spPr>
            <a:xfrm>
              <a:off x="4561113" y="1295400"/>
              <a:ext cx="2253343" cy="8273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CB900A-C4AD-4BCE-918F-65C2179473B2}"/>
              </a:ext>
            </a:extLst>
          </p:cNvPr>
          <p:cNvSpPr txBox="1"/>
          <p:nvPr/>
        </p:nvSpPr>
        <p:spPr>
          <a:xfrm>
            <a:off x="3516086" y="2852057"/>
            <a:ext cx="7347857" cy="653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কাবুলিওয়ালা গল্পে কোন দিকটি প্রকাশ পেয়েছে তা নিজ ভাষায় লিখে আনবে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69D413FD-CABC-4195-A91C-374E961E6CB3}"/>
              </a:ext>
            </a:extLst>
          </p:cNvPr>
          <p:cNvSpPr/>
          <p:nvPr/>
        </p:nvSpPr>
        <p:spPr>
          <a:xfrm rot="5400000">
            <a:off x="9448799" y="446315"/>
            <a:ext cx="2275115" cy="2209800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8486CF56-CF6F-4216-80CF-F30F45526D1D}"/>
              </a:ext>
            </a:extLst>
          </p:cNvPr>
          <p:cNvSpPr/>
          <p:nvPr/>
        </p:nvSpPr>
        <p:spPr>
          <a:xfrm>
            <a:off x="435429" y="446315"/>
            <a:ext cx="2275115" cy="2209800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04F5684-BE91-4B8E-925F-5A930BBE7A3D}"/>
              </a:ext>
            </a:extLst>
          </p:cNvPr>
          <p:cNvSpPr/>
          <p:nvPr/>
        </p:nvSpPr>
        <p:spPr>
          <a:xfrm rot="10800000">
            <a:off x="9448798" y="4218214"/>
            <a:ext cx="2275115" cy="2209800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2C8D920A-C20D-4E42-AF2D-E1DD58B6A443}"/>
              </a:ext>
            </a:extLst>
          </p:cNvPr>
          <p:cNvSpPr/>
          <p:nvPr/>
        </p:nvSpPr>
        <p:spPr>
          <a:xfrm rot="16200000">
            <a:off x="391887" y="4169227"/>
            <a:ext cx="2275115" cy="2209800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0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E2242D-1F5A-4E55-9FAA-5A20A013A1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C5F4C3-F993-46FC-AE01-CD77CF537ED2}"/>
              </a:ext>
            </a:extLst>
          </p:cNvPr>
          <p:cNvSpPr/>
          <p:nvPr/>
        </p:nvSpPr>
        <p:spPr>
          <a:xfrm>
            <a:off x="119743" y="108857"/>
            <a:ext cx="11919857" cy="66076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7A1695-217B-495B-95A7-3141B44A2A61}"/>
              </a:ext>
            </a:extLst>
          </p:cNvPr>
          <p:cNvSpPr/>
          <p:nvPr/>
        </p:nvSpPr>
        <p:spPr>
          <a:xfrm>
            <a:off x="250371" y="250371"/>
            <a:ext cx="11658600" cy="6302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398C6-E806-43A2-9AE1-8F7666C3F0F1}"/>
              </a:ext>
            </a:extLst>
          </p:cNvPr>
          <p:cNvSpPr/>
          <p:nvPr/>
        </p:nvSpPr>
        <p:spPr>
          <a:xfrm>
            <a:off x="391886" y="391886"/>
            <a:ext cx="11342914" cy="6008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303F27-9CAF-46F6-A6B1-3EEE5A5FC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391886"/>
            <a:ext cx="11342914" cy="60089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4F59D-F78E-4101-B128-152077B07B1F}"/>
              </a:ext>
            </a:extLst>
          </p:cNvPr>
          <p:cNvSpPr txBox="1"/>
          <p:nvPr/>
        </p:nvSpPr>
        <p:spPr>
          <a:xfrm>
            <a:off x="1807028" y="457199"/>
            <a:ext cx="7609116" cy="1774371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</a:t>
            </a:r>
            <a:endParaRPr lang="en-US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4D42A4-B0EB-408D-A222-F71A4F215352}"/>
              </a:ext>
            </a:extLst>
          </p:cNvPr>
          <p:cNvSpPr txBox="1"/>
          <p:nvPr/>
        </p:nvSpPr>
        <p:spPr>
          <a:xfrm>
            <a:off x="8142513" y="3951515"/>
            <a:ext cx="3472543" cy="17743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91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FDAA40-2B65-42D2-8A9E-1A169C08CC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04C69A-7D01-4895-B982-E8771AE7C6BF}"/>
              </a:ext>
            </a:extLst>
          </p:cNvPr>
          <p:cNvSpPr/>
          <p:nvPr/>
        </p:nvSpPr>
        <p:spPr>
          <a:xfrm>
            <a:off x="130629" y="119743"/>
            <a:ext cx="11952514" cy="661851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BA90E5-A980-4216-85E6-7F246DC55F58}"/>
              </a:ext>
            </a:extLst>
          </p:cNvPr>
          <p:cNvSpPr/>
          <p:nvPr/>
        </p:nvSpPr>
        <p:spPr>
          <a:xfrm>
            <a:off x="239486" y="261257"/>
            <a:ext cx="11669485" cy="63681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0D0B18-34B8-45C6-82B8-FCE73234A320}"/>
              </a:ext>
            </a:extLst>
          </p:cNvPr>
          <p:cNvSpPr/>
          <p:nvPr/>
        </p:nvSpPr>
        <p:spPr>
          <a:xfrm>
            <a:off x="413658" y="435429"/>
            <a:ext cx="11353800" cy="6052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BF9A9-1E18-4452-9889-382ABE742928}"/>
              </a:ext>
            </a:extLst>
          </p:cNvPr>
          <p:cNvSpPr txBox="1"/>
          <p:nvPr/>
        </p:nvSpPr>
        <p:spPr>
          <a:xfrm>
            <a:off x="1905000" y="740228"/>
            <a:ext cx="6814458" cy="7946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সহকারে লক্ষ্য কর...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8A3EF-D0E5-4FEA-8472-6F10BFC28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9"/>
          <a:stretch/>
        </p:blipFill>
        <p:spPr>
          <a:xfrm>
            <a:off x="1404256" y="1568223"/>
            <a:ext cx="4691744" cy="31561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2769D3-34F5-41A1-B259-E09E34A5D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9"/>
          <a:stretch/>
        </p:blipFill>
        <p:spPr>
          <a:xfrm>
            <a:off x="6564087" y="1534885"/>
            <a:ext cx="4484916" cy="31895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90131A-9453-44A2-AF22-3E316EC7E868}"/>
              </a:ext>
            </a:extLst>
          </p:cNvPr>
          <p:cNvSpPr txBox="1"/>
          <p:nvPr/>
        </p:nvSpPr>
        <p:spPr>
          <a:xfrm>
            <a:off x="2373086" y="5638017"/>
            <a:ext cx="1828799" cy="5334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4B090-E56B-4E00-9533-648EEE7424B6}"/>
              </a:ext>
            </a:extLst>
          </p:cNvPr>
          <p:cNvSpPr txBox="1"/>
          <p:nvPr/>
        </p:nvSpPr>
        <p:spPr>
          <a:xfrm>
            <a:off x="6879771" y="5529263"/>
            <a:ext cx="2307772" cy="6204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D51F001A-6C6F-4248-8327-7730561D54D9}"/>
              </a:ext>
            </a:extLst>
          </p:cNvPr>
          <p:cNvSpPr/>
          <p:nvPr/>
        </p:nvSpPr>
        <p:spPr>
          <a:xfrm rot="5400000">
            <a:off x="10248897" y="386445"/>
            <a:ext cx="1469575" cy="1567543"/>
          </a:xfrm>
          <a:prstGeom prst="halfFram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F9836128-55F1-4F1E-A948-A87952306896}"/>
              </a:ext>
            </a:extLst>
          </p:cNvPr>
          <p:cNvSpPr/>
          <p:nvPr/>
        </p:nvSpPr>
        <p:spPr>
          <a:xfrm>
            <a:off x="419098" y="435429"/>
            <a:ext cx="1469575" cy="156754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2E6CA4C8-3F10-45C8-92CB-6A85C12FF89B}"/>
              </a:ext>
            </a:extLst>
          </p:cNvPr>
          <p:cNvSpPr/>
          <p:nvPr/>
        </p:nvSpPr>
        <p:spPr>
          <a:xfrm rot="16200000">
            <a:off x="451758" y="4969328"/>
            <a:ext cx="1469575" cy="1567543"/>
          </a:xfrm>
          <a:prstGeom prst="halfFram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A77D1500-1FE1-463B-AFCC-465F56679DA8}"/>
              </a:ext>
            </a:extLst>
          </p:cNvPr>
          <p:cNvSpPr/>
          <p:nvPr/>
        </p:nvSpPr>
        <p:spPr>
          <a:xfrm rot="10800000">
            <a:off x="10303327" y="4914896"/>
            <a:ext cx="1469575" cy="156754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50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0DFFE-F772-4108-96D0-8C065B1463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97C7C1-67A6-4B4C-B757-267C54584D31}"/>
              </a:ext>
            </a:extLst>
          </p:cNvPr>
          <p:cNvSpPr/>
          <p:nvPr/>
        </p:nvSpPr>
        <p:spPr>
          <a:xfrm>
            <a:off x="108857" y="97971"/>
            <a:ext cx="11952514" cy="6629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913D88-25F4-4A3C-8631-9B0BEFDF4955}"/>
              </a:ext>
            </a:extLst>
          </p:cNvPr>
          <p:cNvSpPr/>
          <p:nvPr/>
        </p:nvSpPr>
        <p:spPr>
          <a:xfrm>
            <a:off x="217714" y="228600"/>
            <a:ext cx="11680372" cy="63790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D163-23BA-43D7-93EB-DEF4D6AFD6B9}"/>
              </a:ext>
            </a:extLst>
          </p:cNvPr>
          <p:cNvSpPr/>
          <p:nvPr/>
        </p:nvSpPr>
        <p:spPr>
          <a:xfrm>
            <a:off x="293914" y="348343"/>
            <a:ext cx="11451772" cy="6150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A0F54-2C4E-4442-B2D7-E21C0B9220E7}"/>
              </a:ext>
            </a:extLst>
          </p:cNvPr>
          <p:cNvSpPr txBox="1"/>
          <p:nvPr/>
        </p:nvSpPr>
        <p:spPr>
          <a:xfrm>
            <a:off x="2503715" y="1480456"/>
            <a:ext cx="7119256" cy="41474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27643C9-5254-4C49-BF79-3BC69B5547BB}"/>
              </a:ext>
            </a:extLst>
          </p:cNvPr>
          <p:cNvSpPr/>
          <p:nvPr/>
        </p:nvSpPr>
        <p:spPr>
          <a:xfrm rot="5400000">
            <a:off x="9345385" y="277589"/>
            <a:ext cx="2318658" cy="2481942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53DB7F1C-4764-4A1D-AB7E-6FC93EF0F9DB}"/>
              </a:ext>
            </a:extLst>
          </p:cNvPr>
          <p:cNvSpPr/>
          <p:nvPr/>
        </p:nvSpPr>
        <p:spPr>
          <a:xfrm>
            <a:off x="293913" y="348343"/>
            <a:ext cx="2688773" cy="2579914"/>
          </a:xfrm>
          <a:prstGeom prst="half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86324077-AB9F-4435-9BBA-643810644E6B}"/>
              </a:ext>
            </a:extLst>
          </p:cNvPr>
          <p:cNvSpPr/>
          <p:nvPr/>
        </p:nvSpPr>
        <p:spPr>
          <a:xfrm rot="10800000">
            <a:off x="9144421" y="3905508"/>
            <a:ext cx="2688773" cy="2579914"/>
          </a:xfrm>
          <a:prstGeom prst="half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9FED56EE-6CE8-46A1-8E76-644A70A8966E}"/>
              </a:ext>
            </a:extLst>
          </p:cNvPr>
          <p:cNvSpPr/>
          <p:nvPr/>
        </p:nvSpPr>
        <p:spPr>
          <a:xfrm rot="16200000">
            <a:off x="239484" y="3863401"/>
            <a:ext cx="2688773" cy="2579914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6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8ABB6-0B6B-4C4B-B853-B58F45C7D8E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117FFF-07E8-4B52-BC64-E64EB8213E53}"/>
              </a:ext>
            </a:extLst>
          </p:cNvPr>
          <p:cNvSpPr/>
          <p:nvPr/>
        </p:nvSpPr>
        <p:spPr>
          <a:xfrm>
            <a:off x="97971" y="108857"/>
            <a:ext cx="11974286" cy="66511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15AFD-17C8-405E-AA03-3B920CC7D7A9}"/>
              </a:ext>
            </a:extLst>
          </p:cNvPr>
          <p:cNvSpPr/>
          <p:nvPr/>
        </p:nvSpPr>
        <p:spPr>
          <a:xfrm>
            <a:off x="391885" y="214990"/>
            <a:ext cx="11495315" cy="6346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 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D9F55F-6FE9-4EB9-9F23-BA7BF90A3F0F}"/>
              </a:ext>
            </a:extLst>
          </p:cNvPr>
          <p:cNvGrpSpPr/>
          <p:nvPr/>
        </p:nvGrpSpPr>
        <p:grpSpPr>
          <a:xfrm>
            <a:off x="1774372" y="1349829"/>
            <a:ext cx="7369628" cy="2543344"/>
            <a:chOff x="1774372" y="1349829"/>
            <a:chExt cx="7369628" cy="25433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399B4-A620-4B3B-A397-D221FDB50AC3}"/>
                </a:ext>
              </a:extLst>
            </p:cNvPr>
            <p:cNvSpPr txBox="1"/>
            <p:nvPr/>
          </p:nvSpPr>
          <p:spPr>
            <a:xfrm>
              <a:off x="1774372" y="1349829"/>
              <a:ext cx="3886200" cy="40277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শিখনফল-</a:t>
              </a:r>
              <a:endPara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52459C-D7C0-475C-9C4E-3388214D62DA}"/>
                </a:ext>
              </a:extLst>
            </p:cNvPr>
            <p:cNvSpPr txBox="1"/>
            <p:nvPr/>
          </p:nvSpPr>
          <p:spPr>
            <a:xfrm>
              <a:off x="2264228" y="2046514"/>
              <a:ext cx="6879772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</a:t>
              </a:r>
            </a:p>
            <a:p>
              <a:pPr marL="342900" indent="-342900">
                <a:buAutoNum type="arabicPeriod"/>
              </a:pP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‘কাবুলিওয়ালা’ গল্পের শঙ্কিত স্বভাবের মানুষটি কে তা বলতে পারবে।</a:t>
              </a:r>
            </a:p>
            <a:p>
              <a:pPr marL="342900" indent="-342900">
                <a:buAutoNum type="arabicPeriod"/>
              </a:pP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কাবুলিওয়ালা গল্পের মূলভাব ব্যাখ্যা করতে পারবে।</a:t>
              </a:r>
            </a:p>
            <a:p>
              <a:pPr marL="342900" indent="-342900">
                <a:buAutoNum type="arabicPeriod"/>
              </a:pP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কাবুলিওয়ালা গল্পে কোন দিকটি প্রকাশ পেয়েছে তা বিশ্লেষণ কর।</a:t>
              </a:r>
            </a:p>
            <a:p>
              <a:pPr marL="342900" indent="-342900">
                <a:buAutoNum type="arabicPeriod"/>
              </a:pP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Half Frame 4">
            <a:extLst>
              <a:ext uri="{FF2B5EF4-FFF2-40B4-BE49-F238E27FC236}">
                <a16:creationId xmlns:a16="http://schemas.microsoft.com/office/drawing/2014/main" id="{81EEF382-A50B-4D4E-8CEE-5E390B616721}"/>
              </a:ext>
            </a:extLst>
          </p:cNvPr>
          <p:cNvSpPr/>
          <p:nvPr/>
        </p:nvSpPr>
        <p:spPr>
          <a:xfrm rot="5400000">
            <a:off x="9622971" y="261261"/>
            <a:ext cx="2340429" cy="2188028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B142918D-8249-4C71-90AF-47299FFBF82B}"/>
              </a:ext>
            </a:extLst>
          </p:cNvPr>
          <p:cNvSpPr/>
          <p:nvPr/>
        </p:nvSpPr>
        <p:spPr>
          <a:xfrm>
            <a:off x="391884" y="195943"/>
            <a:ext cx="2269675" cy="22479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BEB39DCC-ECA4-4C45-91B6-4B3288D42FE3}"/>
              </a:ext>
            </a:extLst>
          </p:cNvPr>
          <p:cNvSpPr/>
          <p:nvPr/>
        </p:nvSpPr>
        <p:spPr>
          <a:xfrm rot="16200000">
            <a:off x="351062" y="4373333"/>
            <a:ext cx="2269675" cy="2188028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C1E95468-D91F-42DE-939C-8070D6314D33}"/>
              </a:ext>
            </a:extLst>
          </p:cNvPr>
          <p:cNvSpPr/>
          <p:nvPr/>
        </p:nvSpPr>
        <p:spPr>
          <a:xfrm rot="10800000">
            <a:off x="9617525" y="4414157"/>
            <a:ext cx="2269675" cy="2188028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25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9D146D-B604-4600-AF6C-41CDB6FE77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87B12-008C-47B1-9251-9965C4B42464}"/>
              </a:ext>
            </a:extLst>
          </p:cNvPr>
          <p:cNvSpPr/>
          <p:nvPr/>
        </p:nvSpPr>
        <p:spPr>
          <a:xfrm>
            <a:off x="163285" y="152400"/>
            <a:ext cx="11854543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C96ADE-E778-40AF-AFCD-4337C362E823}"/>
              </a:ext>
            </a:extLst>
          </p:cNvPr>
          <p:cNvSpPr/>
          <p:nvPr/>
        </p:nvSpPr>
        <p:spPr>
          <a:xfrm>
            <a:off x="348343" y="283029"/>
            <a:ext cx="11484428" cy="62701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7B24D5-E951-4AC4-A283-F4C7018BBEF9}"/>
              </a:ext>
            </a:extLst>
          </p:cNvPr>
          <p:cNvSpPr/>
          <p:nvPr/>
        </p:nvSpPr>
        <p:spPr>
          <a:xfrm>
            <a:off x="478971" y="435429"/>
            <a:ext cx="11223172" cy="5965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AFD2CB88-5B41-41EE-9CCE-4F79B8F86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325296"/>
              </p:ext>
            </p:extLst>
          </p:nvPr>
        </p:nvGraphicFramePr>
        <p:xfrm>
          <a:off x="5843588" y="3160713"/>
          <a:ext cx="5032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ackager Shell Object" showAsIcon="1" r:id="rId3" imgW="503280" imgH="533880" progId="Package">
                  <p:embed/>
                </p:oleObj>
              </mc:Choice>
              <mc:Fallback>
                <p:oleObj name="Packager Shell Object" showAsIcon="1" r:id="rId3" imgW="503280" imgH="533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3588" y="3160713"/>
                        <a:ext cx="50323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90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21B620-8C69-40E7-ACB6-3C43E6A54E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32DA5C-C6B5-4F9B-A3FE-41CB63F465D3}"/>
              </a:ext>
            </a:extLst>
          </p:cNvPr>
          <p:cNvSpPr/>
          <p:nvPr/>
        </p:nvSpPr>
        <p:spPr>
          <a:xfrm>
            <a:off x="108857" y="108858"/>
            <a:ext cx="11952514" cy="66402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25F2AF-E49B-41DD-BABB-515501F379DF}"/>
              </a:ext>
            </a:extLst>
          </p:cNvPr>
          <p:cNvSpPr/>
          <p:nvPr/>
        </p:nvSpPr>
        <p:spPr>
          <a:xfrm>
            <a:off x="304800" y="261257"/>
            <a:ext cx="11560630" cy="63463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A1F80-4960-4A26-B843-5E74F4E0F817}"/>
              </a:ext>
            </a:extLst>
          </p:cNvPr>
          <p:cNvSpPr/>
          <p:nvPr/>
        </p:nvSpPr>
        <p:spPr>
          <a:xfrm>
            <a:off x="358929" y="403138"/>
            <a:ext cx="11332028" cy="6106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65EFDBE3-3966-47CE-A85C-395E6274DCB1}"/>
              </a:ext>
            </a:extLst>
          </p:cNvPr>
          <p:cNvSpPr/>
          <p:nvPr/>
        </p:nvSpPr>
        <p:spPr>
          <a:xfrm rot="16200000">
            <a:off x="423638" y="4458906"/>
            <a:ext cx="1982413" cy="2111828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49D767C-6B50-4D40-BD79-B18A40CD74AE}"/>
              </a:ext>
            </a:extLst>
          </p:cNvPr>
          <p:cNvSpPr/>
          <p:nvPr/>
        </p:nvSpPr>
        <p:spPr>
          <a:xfrm rot="5400000">
            <a:off x="9740294" y="338064"/>
            <a:ext cx="1982413" cy="2111828"/>
          </a:xfrm>
          <a:prstGeom prst="half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5090B7F1-F72A-4B8B-BFC9-2C0B95B8291D}"/>
              </a:ext>
            </a:extLst>
          </p:cNvPr>
          <p:cNvSpPr/>
          <p:nvPr/>
        </p:nvSpPr>
        <p:spPr>
          <a:xfrm>
            <a:off x="358929" y="377986"/>
            <a:ext cx="1982413" cy="2111828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9882C436-E406-4F5E-B9F3-D77DD7807820}"/>
              </a:ext>
            </a:extLst>
          </p:cNvPr>
          <p:cNvSpPr/>
          <p:nvPr/>
        </p:nvSpPr>
        <p:spPr>
          <a:xfrm rot="10800000">
            <a:off x="9741501" y="4394198"/>
            <a:ext cx="1982413" cy="2111828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3E5C12D-58DA-470B-B5AE-EEE998FAEC18}"/>
              </a:ext>
            </a:extLst>
          </p:cNvPr>
          <p:cNvSpPr/>
          <p:nvPr/>
        </p:nvSpPr>
        <p:spPr>
          <a:xfrm rot="16200000">
            <a:off x="5873243" y="2389210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2" tIns="5243" rIns="227050" bIns="524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58A7853-CB75-4E88-BCB0-A1D10BE11C37}"/>
              </a:ext>
            </a:extLst>
          </p:cNvPr>
          <p:cNvSpPr/>
          <p:nvPr/>
        </p:nvSpPr>
        <p:spPr>
          <a:xfrm>
            <a:off x="5158452" y="687698"/>
            <a:ext cx="1880848" cy="1492405"/>
          </a:xfrm>
          <a:custGeom>
            <a:avLst/>
            <a:gdLst>
              <a:gd name="connsiteX0" fmla="*/ 0 w 1880848"/>
              <a:gd name="connsiteY0" fmla="*/ 746203 h 1492405"/>
              <a:gd name="connsiteX1" fmla="*/ 940424 w 1880848"/>
              <a:gd name="connsiteY1" fmla="*/ 0 h 1492405"/>
              <a:gd name="connsiteX2" fmla="*/ 1880848 w 1880848"/>
              <a:gd name="connsiteY2" fmla="*/ 746203 h 1492405"/>
              <a:gd name="connsiteX3" fmla="*/ 940424 w 1880848"/>
              <a:gd name="connsiteY3" fmla="*/ 1492406 h 1492405"/>
              <a:gd name="connsiteX4" fmla="*/ 0 w 1880848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848" h="1492405">
                <a:moveTo>
                  <a:pt x="0" y="746203"/>
                </a:moveTo>
                <a:cubicBezTo>
                  <a:pt x="0" y="334086"/>
                  <a:pt x="421042" y="0"/>
                  <a:pt x="940424" y="0"/>
                </a:cubicBezTo>
                <a:cubicBezTo>
                  <a:pt x="1459806" y="0"/>
                  <a:pt x="1880848" y="334086"/>
                  <a:pt x="1880848" y="746203"/>
                </a:cubicBezTo>
                <a:cubicBezTo>
                  <a:pt x="1880848" y="1158320"/>
                  <a:pt x="1459806" y="1492406"/>
                  <a:pt x="940424" y="1492406"/>
                </a:cubicBezTo>
                <a:cubicBezTo>
                  <a:pt x="421042" y="1492406"/>
                  <a:pt x="0" y="1158320"/>
                  <a:pt x="0" y="74620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684" tIns="233798" rIns="290684" bIns="233798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জন্ম-১৮৬১ কলকাতায় জোড়াসাঁকোয়</a:t>
            </a:r>
            <a:endParaRPr lang="en-US" sz="2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1801875-7FC7-4ACA-B019-E8C7D5F2DEEF}"/>
              </a:ext>
            </a:extLst>
          </p:cNvPr>
          <p:cNvSpPr/>
          <p:nvPr/>
        </p:nvSpPr>
        <p:spPr>
          <a:xfrm rot="19768698">
            <a:off x="6722177" y="2910582"/>
            <a:ext cx="281544" cy="33050"/>
          </a:xfrm>
          <a:custGeom>
            <a:avLst/>
            <a:gdLst>
              <a:gd name="connsiteX0" fmla="*/ 0 w 281544"/>
              <a:gd name="connsiteY0" fmla="*/ 16525 h 33050"/>
              <a:gd name="connsiteX1" fmla="*/ 281544 w 281544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544" h="33050">
                <a:moveTo>
                  <a:pt x="0" y="16525"/>
                </a:moveTo>
                <a:lnTo>
                  <a:pt x="281544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432" tIns="9486" rIns="146434" bIns="948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F2917E9-23AB-4472-85AD-731C8B9CD266}"/>
              </a:ext>
            </a:extLst>
          </p:cNvPr>
          <p:cNvSpPr/>
          <p:nvPr/>
        </p:nvSpPr>
        <p:spPr>
          <a:xfrm>
            <a:off x="6754212" y="1638985"/>
            <a:ext cx="2055877" cy="1492405"/>
          </a:xfrm>
          <a:custGeom>
            <a:avLst/>
            <a:gdLst>
              <a:gd name="connsiteX0" fmla="*/ 0 w 2055877"/>
              <a:gd name="connsiteY0" fmla="*/ 746203 h 1492405"/>
              <a:gd name="connsiteX1" fmla="*/ 1027939 w 2055877"/>
              <a:gd name="connsiteY1" fmla="*/ 0 h 1492405"/>
              <a:gd name="connsiteX2" fmla="*/ 2055878 w 2055877"/>
              <a:gd name="connsiteY2" fmla="*/ 746203 h 1492405"/>
              <a:gd name="connsiteX3" fmla="*/ 1027939 w 2055877"/>
              <a:gd name="connsiteY3" fmla="*/ 1492406 h 1492405"/>
              <a:gd name="connsiteX4" fmla="*/ 0 w 2055877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877" h="1492405">
                <a:moveTo>
                  <a:pt x="0" y="746203"/>
                </a:moveTo>
                <a:cubicBezTo>
                  <a:pt x="0" y="334086"/>
                  <a:pt x="460224" y="0"/>
                  <a:pt x="1027939" y="0"/>
                </a:cubicBezTo>
                <a:cubicBezTo>
                  <a:pt x="1595654" y="0"/>
                  <a:pt x="2055878" y="334086"/>
                  <a:pt x="2055878" y="746203"/>
                </a:cubicBezTo>
                <a:cubicBezTo>
                  <a:pt x="2055878" y="1158320"/>
                  <a:pt x="1595654" y="1492406"/>
                  <a:pt x="1027939" y="1492406"/>
                </a:cubicBezTo>
                <a:cubicBezTo>
                  <a:pt x="460224" y="1492406"/>
                  <a:pt x="0" y="1158320"/>
                  <a:pt x="0" y="74620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6316" tIns="233798" rIns="316316" bIns="233798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নোবেল পুরষ্কার</a:t>
            </a:r>
            <a:endParaRPr lang="en-US" sz="2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D385324-7DED-43DF-B1D8-EEC1E1C4A08C}"/>
              </a:ext>
            </a:extLst>
          </p:cNvPr>
          <p:cNvSpPr/>
          <p:nvPr/>
        </p:nvSpPr>
        <p:spPr>
          <a:xfrm rot="1800000">
            <a:off x="6725127" y="3808710"/>
            <a:ext cx="298252" cy="33050"/>
          </a:xfrm>
          <a:custGeom>
            <a:avLst/>
            <a:gdLst>
              <a:gd name="connsiteX0" fmla="*/ 0 w 298252"/>
              <a:gd name="connsiteY0" fmla="*/ 16525 h 33050"/>
              <a:gd name="connsiteX1" fmla="*/ 298252 w 298252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8252" h="33050">
                <a:moveTo>
                  <a:pt x="0" y="16525"/>
                </a:moveTo>
                <a:lnTo>
                  <a:pt x="298252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4370" tIns="9069" rIns="154370" bIns="9068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2F0A1D0-CE27-4C3E-8805-706FD0D83AE3}"/>
              </a:ext>
            </a:extLst>
          </p:cNvPr>
          <p:cNvSpPr/>
          <p:nvPr/>
        </p:nvSpPr>
        <p:spPr>
          <a:xfrm>
            <a:off x="6855279" y="3520316"/>
            <a:ext cx="1853731" cy="1658181"/>
          </a:xfrm>
          <a:custGeom>
            <a:avLst/>
            <a:gdLst>
              <a:gd name="connsiteX0" fmla="*/ 0 w 1853731"/>
              <a:gd name="connsiteY0" fmla="*/ 829091 h 1658181"/>
              <a:gd name="connsiteX1" fmla="*/ 926866 w 1853731"/>
              <a:gd name="connsiteY1" fmla="*/ 0 h 1658181"/>
              <a:gd name="connsiteX2" fmla="*/ 1853732 w 1853731"/>
              <a:gd name="connsiteY2" fmla="*/ 829091 h 1658181"/>
              <a:gd name="connsiteX3" fmla="*/ 926866 w 1853731"/>
              <a:gd name="connsiteY3" fmla="*/ 1658182 h 1658181"/>
              <a:gd name="connsiteX4" fmla="*/ 0 w 1853731"/>
              <a:gd name="connsiteY4" fmla="*/ 829091 h 16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731" h="1658181">
                <a:moveTo>
                  <a:pt x="0" y="829091"/>
                </a:moveTo>
                <a:cubicBezTo>
                  <a:pt x="0" y="371197"/>
                  <a:pt x="414972" y="0"/>
                  <a:pt x="926866" y="0"/>
                </a:cubicBezTo>
                <a:cubicBezTo>
                  <a:pt x="1438760" y="0"/>
                  <a:pt x="1853732" y="371197"/>
                  <a:pt x="1853732" y="829091"/>
                </a:cubicBezTo>
                <a:cubicBezTo>
                  <a:pt x="1853732" y="1286985"/>
                  <a:pt x="1438760" y="1658182"/>
                  <a:pt x="926866" y="1658182"/>
                </a:cubicBezTo>
                <a:cubicBezTo>
                  <a:pt x="414972" y="1658182"/>
                  <a:pt x="0" y="1286985"/>
                  <a:pt x="0" y="82909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713" tIns="258075" rIns="286713" bIns="258075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অবদান সমূহ-ছোটগল্প,উপ্ন্যাস,নাটক,প্রবন্ধ,সংগীত</a:t>
            </a:r>
            <a:endParaRPr lang="en-US" sz="2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6D3D99A-340F-43EE-A547-5369FE4FE5DC}"/>
              </a:ext>
            </a:extLst>
          </p:cNvPr>
          <p:cNvSpPr/>
          <p:nvPr/>
        </p:nvSpPr>
        <p:spPr>
          <a:xfrm rot="5400000">
            <a:off x="5924671" y="4281453"/>
            <a:ext cx="348410" cy="33050"/>
          </a:xfrm>
          <a:custGeom>
            <a:avLst/>
            <a:gdLst>
              <a:gd name="connsiteX0" fmla="*/ 0 w 348410"/>
              <a:gd name="connsiteY0" fmla="*/ 16525 h 33050"/>
              <a:gd name="connsiteX1" fmla="*/ 348410 w 348410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410" h="33050">
                <a:moveTo>
                  <a:pt x="0" y="16525"/>
                </a:moveTo>
                <a:lnTo>
                  <a:pt x="348410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195" tIns="7814" rIns="178195" bIns="781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02814C2-2A3A-4F2E-B571-0BAAC7000338}"/>
              </a:ext>
            </a:extLst>
          </p:cNvPr>
          <p:cNvSpPr/>
          <p:nvPr/>
        </p:nvSpPr>
        <p:spPr>
          <a:xfrm>
            <a:off x="5058006" y="4472183"/>
            <a:ext cx="2081740" cy="1698118"/>
          </a:xfrm>
          <a:custGeom>
            <a:avLst/>
            <a:gdLst>
              <a:gd name="connsiteX0" fmla="*/ 0 w 2081740"/>
              <a:gd name="connsiteY0" fmla="*/ 849059 h 1698118"/>
              <a:gd name="connsiteX1" fmla="*/ 1040870 w 2081740"/>
              <a:gd name="connsiteY1" fmla="*/ 0 h 1698118"/>
              <a:gd name="connsiteX2" fmla="*/ 2081740 w 2081740"/>
              <a:gd name="connsiteY2" fmla="*/ 849059 h 1698118"/>
              <a:gd name="connsiteX3" fmla="*/ 1040870 w 2081740"/>
              <a:gd name="connsiteY3" fmla="*/ 1698118 h 1698118"/>
              <a:gd name="connsiteX4" fmla="*/ 0 w 2081740"/>
              <a:gd name="connsiteY4" fmla="*/ 849059 h 169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740" h="1698118">
                <a:moveTo>
                  <a:pt x="0" y="849059"/>
                </a:moveTo>
                <a:cubicBezTo>
                  <a:pt x="0" y="380137"/>
                  <a:pt x="466013" y="0"/>
                  <a:pt x="1040870" y="0"/>
                </a:cubicBezTo>
                <a:cubicBezTo>
                  <a:pt x="1615727" y="0"/>
                  <a:pt x="2081740" y="380137"/>
                  <a:pt x="2081740" y="849059"/>
                </a:cubicBezTo>
                <a:cubicBezTo>
                  <a:pt x="2081740" y="1317981"/>
                  <a:pt x="1615727" y="1698118"/>
                  <a:pt x="1040870" y="1698118"/>
                </a:cubicBezTo>
                <a:cubicBezTo>
                  <a:pt x="466013" y="1698118"/>
                  <a:pt x="0" y="1317981"/>
                  <a:pt x="0" y="84905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104" tIns="263924" rIns="320104" bIns="263924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শিক্ষাবিদ,সাহিত্যিক,সুরকার,নাট্যকার,অভিনেতা</a:t>
            </a:r>
            <a:endParaRPr lang="en-US" sz="2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2351F9F-8227-4911-9D86-A62CC36BF841}"/>
              </a:ext>
            </a:extLst>
          </p:cNvPr>
          <p:cNvSpPr/>
          <p:nvPr/>
        </p:nvSpPr>
        <p:spPr>
          <a:xfrm rot="19800000">
            <a:off x="5269800" y="3783139"/>
            <a:ext cx="195974" cy="33051"/>
          </a:xfrm>
          <a:custGeom>
            <a:avLst/>
            <a:gdLst>
              <a:gd name="connsiteX0" fmla="*/ 0 w 195973"/>
              <a:gd name="connsiteY0" fmla="*/ 16525 h 33050"/>
              <a:gd name="connsiteX1" fmla="*/ 195973 w 195973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973" h="33050">
                <a:moveTo>
                  <a:pt x="195973" y="16525"/>
                </a:moveTo>
                <a:lnTo>
                  <a:pt x="0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5786" tIns="11626" rIns="105789" bIns="1162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95255CF-E6A2-46F7-976D-6A7D7761B379}"/>
              </a:ext>
            </a:extLst>
          </p:cNvPr>
          <p:cNvSpPr/>
          <p:nvPr/>
        </p:nvSpPr>
        <p:spPr>
          <a:xfrm>
            <a:off x="3381915" y="3429003"/>
            <a:ext cx="2067383" cy="1840806"/>
          </a:xfrm>
          <a:custGeom>
            <a:avLst/>
            <a:gdLst>
              <a:gd name="connsiteX0" fmla="*/ 0 w 2067383"/>
              <a:gd name="connsiteY0" fmla="*/ 920403 h 1840806"/>
              <a:gd name="connsiteX1" fmla="*/ 1033692 w 2067383"/>
              <a:gd name="connsiteY1" fmla="*/ 0 h 1840806"/>
              <a:gd name="connsiteX2" fmla="*/ 2067384 w 2067383"/>
              <a:gd name="connsiteY2" fmla="*/ 920403 h 1840806"/>
              <a:gd name="connsiteX3" fmla="*/ 1033692 w 2067383"/>
              <a:gd name="connsiteY3" fmla="*/ 1840806 h 1840806"/>
              <a:gd name="connsiteX4" fmla="*/ 0 w 2067383"/>
              <a:gd name="connsiteY4" fmla="*/ 920403 h 184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383" h="1840806">
                <a:moveTo>
                  <a:pt x="0" y="920403"/>
                </a:moveTo>
                <a:cubicBezTo>
                  <a:pt x="0" y="412078"/>
                  <a:pt x="462800" y="0"/>
                  <a:pt x="1033692" y="0"/>
                </a:cubicBezTo>
                <a:cubicBezTo>
                  <a:pt x="1604584" y="0"/>
                  <a:pt x="2067384" y="412078"/>
                  <a:pt x="2067384" y="920403"/>
                </a:cubicBezTo>
                <a:cubicBezTo>
                  <a:pt x="2067384" y="1428728"/>
                  <a:pt x="1604584" y="1840806"/>
                  <a:pt x="1033692" y="1840806"/>
                </a:cubicBezTo>
                <a:cubicBezTo>
                  <a:pt x="462800" y="1840806"/>
                  <a:pt x="0" y="1428728"/>
                  <a:pt x="0" y="92040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001" tIns="284820" rIns="318001" bIns="28482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দেশপ্রেমমূলক গান-বাংলাদেশের জাতীয় সংগীত</a:t>
            </a:r>
            <a:endParaRPr lang="en-US" sz="2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F303365-C584-4828-9B6C-C29FAC1F9226}"/>
              </a:ext>
            </a:extLst>
          </p:cNvPr>
          <p:cNvSpPr/>
          <p:nvPr/>
        </p:nvSpPr>
        <p:spPr>
          <a:xfrm rot="1800000">
            <a:off x="5111976" y="2896661"/>
            <a:ext cx="365129" cy="33051"/>
          </a:xfrm>
          <a:custGeom>
            <a:avLst/>
            <a:gdLst>
              <a:gd name="connsiteX0" fmla="*/ 0 w 365128"/>
              <a:gd name="connsiteY0" fmla="*/ 16525 h 33050"/>
              <a:gd name="connsiteX1" fmla="*/ 365128 w 365128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128" h="33050">
                <a:moveTo>
                  <a:pt x="365128" y="16525"/>
                </a:moveTo>
                <a:lnTo>
                  <a:pt x="0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6136" tIns="7397" rIns="186136" bIns="739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FA6BB92-35A2-464B-BF74-E2661ED8E270}"/>
              </a:ext>
            </a:extLst>
          </p:cNvPr>
          <p:cNvSpPr/>
          <p:nvPr/>
        </p:nvSpPr>
        <p:spPr>
          <a:xfrm>
            <a:off x="3557243" y="1639228"/>
            <a:ext cx="1716728" cy="1533013"/>
          </a:xfrm>
          <a:custGeom>
            <a:avLst/>
            <a:gdLst>
              <a:gd name="connsiteX0" fmla="*/ 0 w 1716728"/>
              <a:gd name="connsiteY0" fmla="*/ 766507 h 1533013"/>
              <a:gd name="connsiteX1" fmla="*/ 858364 w 1716728"/>
              <a:gd name="connsiteY1" fmla="*/ 0 h 1533013"/>
              <a:gd name="connsiteX2" fmla="*/ 1716728 w 1716728"/>
              <a:gd name="connsiteY2" fmla="*/ 766507 h 1533013"/>
              <a:gd name="connsiteX3" fmla="*/ 858364 w 1716728"/>
              <a:gd name="connsiteY3" fmla="*/ 1533014 h 1533013"/>
              <a:gd name="connsiteX4" fmla="*/ 0 w 1716728"/>
              <a:gd name="connsiteY4" fmla="*/ 766507 h 153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728" h="1533013">
                <a:moveTo>
                  <a:pt x="0" y="766507"/>
                </a:moveTo>
                <a:cubicBezTo>
                  <a:pt x="0" y="343177"/>
                  <a:pt x="384303" y="0"/>
                  <a:pt x="858364" y="0"/>
                </a:cubicBezTo>
                <a:cubicBezTo>
                  <a:pt x="1332425" y="0"/>
                  <a:pt x="1716728" y="343177"/>
                  <a:pt x="1716728" y="766507"/>
                </a:cubicBezTo>
                <a:cubicBezTo>
                  <a:pt x="1716728" y="1189837"/>
                  <a:pt x="1332425" y="1533014"/>
                  <a:pt x="858364" y="1533014"/>
                </a:cubicBezTo>
                <a:cubicBezTo>
                  <a:pt x="384303" y="1533014"/>
                  <a:pt x="0" y="1189837"/>
                  <a:pt x="0" y="7665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649" tIns="239745" rIns="266649" bIns="239745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মৃত্যু-১৯৪১</a:t>
            </a:r>
            <a:endParaRPr lang="en-US" sz="24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0E54300-1D91-45F3-B23E-D00CED48B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61" y="2458193"/>
            <a:ext cx="1948243" cy="1645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36528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3" grpId="0" animBg="1"/>
      <p:bldP spid="55" grpId="0" animBg="1"/>
      <p:bldP spid="57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8888CF-2D38-4C65-AD8F-14B8A00C1C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36B420-D87C-4048-BC11-3FE3909C359B}"/>
              </a:ext>
            </a:extLst>
          </p:cNvPr>
          <p:cNvSpPr/>
          <p:nvPr/>
        </p:nvSpPr>
        <p:spPr>
          <a:xfrm>
            <a:off x="152400" y="152400"/>
            <a:ext cx="11843657" cy="6553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A4F8D6-E8A5-4814-8C0A-A195CCFA21E5}"/>
              </a:ext>
            </a:extLst>
          </p:cNvPr>
          <p:cNvSpPr/>
          <p:nvPr/>
        </p:nvSpPr>
        <p:spPr>
          <a:xfrm>
            <a:off x="250371" y="272143"/>
            <a:ext cx="11604172" cy="62810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06C6E2-1C0C-4BA5-9014-6D660E2DB83E}"/>
              </a:ext>
            </a:extLst>
          </p:cNvPr>
          <p:cNvSpPr/>
          <p:nvPr/>
        </p:nvSpPr>
        <p:spPr>
          <a:xfrm>
            <a:off x="337457" y="348342"/>
            <a:ext cx="11397343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0B59AA-6E2A-42D8-AF76-73DCEC29A1A9}"/>
              </a:ext>
            </a:extLst>
          </p:cNvPr>
          <p:cNvGrpSpPr/>
          <p:nvPr/>
        </p:nvGrpSpPr>
        <p:grpSpPr>
          <a:xfrm>
            <a:off x="1730828" y="707572"/>
            <a:ext cx="7696200" cy="1186541"/>
            <a:chOff x="1730828" y="707572"/>
            <a:chExt cx="7696200" cy="1186541"/>
          </a:xfrm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BACFB322-E8DB-41D5-99F6-BBEA137D98D3}"/>
                </a:ext>
              </a:extLst>
            </p:cNvPr>
            <p:cNvSpPr/>
            <p:nvPr/>
          </p:nvSpPr>
          <p:spPr>
            <a:xfrm>
              <a:off x="1730828" y="707572"/>
              <a:ext cx="7696200" cy="1186541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2BEA81-5211-4277-ADA2-EB324BE2A156}"/>
                </a:ext>
              </a:extLst>
            </p:cNvPr>
            <p:cNvSpPr txBox="1"/>
            <p:nvPr/>
          </p:nvSpPr>
          <p:spPr>
            <a:xfrm>
              <a:off x="3679371" y="849087"/>
              <a:ext cx="3799115" cy="73341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 ছবিগুলো মনোযোগ দিয়ে লক্ষ্য কর...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5E9FECC-F79D-40A4-B039-697ACD3EC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02" y="2046513"/>
            <a:ext cx="4029755" cy="24819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FBA44A-B7BF-4BCE-913B-000F6C23B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78" y="2046514"/>
            <a:ext cx="4830536" cy="2481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F99E95-61ED-46F2-8C57-0067FC2A4DDE}"/>
              </a:ext>
            </a:extLst>
          </p:cNvPr>
          <p:cNvSpPr txBox="1"/>
          <p:nvPr/>
        </p:nvSpPr>
        <p:spPr>
          <a:xfrm>
            <a:off x="985155" y="4942118"/>
            <a:ext cx="9976759" cy="9361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বাবার পায়ের কাছের বসে মিনির আগডুম-বাগডুম খেলা।</a:t>
            </a:r>
            <a:endParaRPr lang="en-US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D0B5AA5-BC08-47F7-8449-8E1FAB6C67D5}"/>
              </a:ext>
            </a:extLst>
          </p:cNvPr>
          <p:cNvSpPr/>
          <p:nvPr/>
        </p:nvSpPr>
        <p:spPr>
          <a:xfrm rot="5400000">
            <a:off x="10145488" y="410935"/>
            <a:ext cx="1681841" cy="15240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80D903C4-B1BF-4C87-9C60-0F97B5FA6163}"/>
              </a:ext>
            </a:extLst>
          </p:cNvPr>
          <p:cNvSpPr/>
          <p:nvPr/>
        </p:nvSpPr>
        <p:spPr>
          <a:xfrm>
            <a:off x="337457" y="348342"/>
            <a:ext cx="1681841" cy="1524000"/>
          </a:xfrm>
          <a:prstGeom prst="halfFra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0C6201E9-741F-4685-95C0-8AFB5061A452}"/>
              </a:ext>
            </a:extLst>
          </p:cNvPr>
          <p:cNvSpPr/>
          <p:nvPr/>
        </p:nvSpPr>
        <p:spPr>
          <a:xfrm rot="16200000">
            <a:off x="253093" y="4781548"/>
            <a:ext cx="1681841" cy="15240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A4C2DBAA-9062-48EE-9D20-AE6C246703FD}"/>
              </a:ext>
            </a:extLst>
          </p:cNvPr>
          <p:cNvSpPr/>
          <p:nvPr/>
        </p:nvSpPr>
        <p:spPr>
          <a:xfrm rot="10800000">
            <a:off x="10044796" y="4860469"/>
            <a:ext cx="1681841" cy="1524000"/>
          </a:xfrm>
          <a:prstGeom prst="halfFra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6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B36C9-ADFE-499E-A217-9B494CAFC012}"/>
              </a:ext>
            </a:extLst>
          </p:cNvPr>
          <p:cNvSpPr/>
          <p:nvPr/>
        </p:nvSpPr>
        <p:spPr>
          <a:xfrm>
            <a:off x="0" y="-5443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39189C-A10A-433F-9844-F13AE56D3F63}"/>
              </a:ext>
            </a:extLst>
          </p:cNvPr>
          <p:cNvSpPr/>
          <p:nvPr/>
        </p:nvSpPr>
        <p:spPr>
          <a:xfrm>
            <a:off x="130629" y="119743"/>
            <a:ext cx="11930742" cy="653142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8C4416-D413-4DD7-A7BC-8F3FDCDA536C}"/>
              </a:ext>
            </a:extLst>
          </p:cNvPr>
          <p:cNvSpPr/>
          <p:nvPr/>
        </p:nvSpPr>
        <p:spPr>
          <a:xfrm>
            <a:off x="283029" y="272143"/>
            <a:ext cx="11658600" cy="63028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648370-20AA-4DEB-92D5-AF7D466E0037}"/>
              </a:ext>
            </a:extLst>
          </p:cNvPr>
          <p:cNvSpPr/>
          <p:nvPr/>
        </p:nvSpPr>
        <p:spPr>
          <a:xfrm>
            <a:off x="424543" y="424543"/>
            <a:ext cx="11342914" cy="5987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0BA37-CDA3-49E6-B450-F507B2A3C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65" y="1704294"/>
            <a:ext cx="4696508" cy="30309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CE5649-3247-44E6-A69D-4188550E1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2"/>
          <a:stretch/>
        </p:blipFill>
        <p:spPr>
          <a:xfrm>
            <a:off x="6444343" y="1704294"/>
            <a:ext cx="4554992" cy="30309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0E05BD0-774C-4EE2-9802-DE92F8A2B9DD}"/>
              </a:ext>
            </a:extLst>
          </p:cNvPr>
          <p:cNvGrpSpPr/>
          <p:nvPr/>
        </p:nvGrpSpPr>
        <p:grpSpPr>
          <a:xfrm>
            <a:off x="2046514" y="544286"/>
            <a:ext cx="8240485" cy="881743"/>
            <a:chOff x="2046514" y="544286"/>
            <a:chExt cx="8240485" cy="881743"/>
          </a:xfrm>
        </p:grpSpPr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60382498-5323-4424-A148-4EA9D4CA1AF6}"/>
                </a:ext>
              </a:extLst>
            </p:cNvPr>
            <p:cNvSpPr/>
            <p:nvPr/>
          </p:nvSpPr>
          <p:spPr>
            <a:xfrm>
              <a:off x="2046514" y="544286"/>
              <a:ext cx="8240485" cy="881743"/>
            </a:xfrm>
            <a:prstGeom prst="downArrow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BC895D-225F-46FC-8961-0004A5CF8C04}"/>
                </a:ext>
              </a:extLst>
            </p:cNvPr>
            <p:cNvSpPr txBox="1"/>
            <p:nvPr/>
          </p:nvSpPr>
          <p:spPr>
            <a:xfrm>
              <a:off x="4234542" y="615825"/>
              <a:ext cx="3951515" cy="64691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 ছবিগুলো মনোযোগ সহকারে লক্ষ্য কর...</a:t>
              </a:r>
              <a:endParaRPr lang="en-US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FA0127-EE7F-4DD7-B42D-1EEA9B33755C}"/>
              </a:ext>
            </a:extLst>
          </p:cNvPr>
          <p:cNvSpPr txBox="1"/>
          <p:nvPr/>
        </p:nvSpPr>
        <p:spPr>
          <a:xfrm>
            <a:off x="1981200" y="5013551"/>
            <a:ext cx="6542314" cy="10014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হঠাৎ মিনি খেলা বন্ধ করে জানালা দিয়ে চিৎকার করে ডাকিতে লাগিল,”কাবুলিওয়ালা,ও কাবুলিওয়ালা।”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C1838BDF-0204-4CD9-B1F6-1B2E55F81E30}"/>
              </a:ext>
            </a:extLst>
          </p:cNvPr>
          <p:cNvSpPr/>
          <p:nvPr/>
        </p:nvSpPr>
        <p:spPr>
          <a:xfrm>
            <a:off x="446315" y="424543"/>
            <a:ext cx="1469570" cy="1480458"/>
          </a:xfrm>
          <a:prstGeom prst="half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068FAA71-DDE4-4913-8F52-2331E5C6ACFC}"/>
              </a:ext>
            </a:extLst>
          </p:cNvPr>
          <p:cNvSpPr/>
          <p:nvPr/>
        </p:nvSpPr>
        <p:spPr>
          <a:xfrm rot="5400000">
            <a:off x="10303329" y="414336"/>
            <a:ext cx="1469570" cy="1480458"/>
          </a:xfrm>
          <a:prstGeom prst="halfFram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A011D060-3653-43F2-A5F7-2076C548760F}"/>
              </a:ext>
            </a:extLst>
          </p:cNvPr>
          <p:cNvSpPr/>
          <p:nvPr/>
        </p:nvSpPr>
        <p:spPr>
          <a:xfrm rot="16200000">
            <a:off x="429986" y="4936672"/>
            <a:ext cx="1469570" cy="1480458"/>
          </a:xfrm>
          <a:prstGeom prst="halfFram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9C945ACA-EEFB-4B37-A29F-FD767E18D7AE}"/>
              </a:ext>
            </a:extLst>
          </p:cNvPr>
          <p:cNvSpPr/>
          <p:nvPr/>
        </p:nvSpPr>
        <p:spPr>
          <a:xfrm rot="10800000">
            <a:off x="10286999" y="5029199"/>
            <a:ext cx="1469570" cy="1480458"/>
          </a:xfrm>
          <a:prstGeom prst="half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7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530</Words>
  <Application>Microsoft Office PowerPoint</Application>
  <PresentationFormat>Widescreen</PresentationFormat>
  <Paragraphs>89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97</cp:revision>
  <dcterms:created xsi:type="dcterms:W3CDTF">2019-11-13T05:52:02Z</dcterms:created>
  <dcterms:modified xsi:type="dcterms:W3CDTF">2019-11-17T16:52:13Z</dcterms:modified>
</cp:coreProperties>
</file>