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305" r:id="rId3"/>
    <p:sldId id="258" r:id="rId4"/>
    <p:sldId id="269" r:id="rId5"/>
    <p:sldId id="304" r:id="rId6"/>
    <p:sldId id="296" r:id="rId7"/>
    <p:sldId id="259" r:id="rId8"/>
    <p:sldId id="260" r:id="rId9"/>
    <p:sldId id="274" r:id="rId10"/>
    <p:sldId id="297" r:id="rId11"/>
    <p:sldId id="301" r:id="rId12"/>
    <p:sldId id="272" r:id="rId13"/>
    <p:sldId id="280" r:id="rId14"/>
    <p:sldId id="282" r:id="rId15"/>
    <p:sldId id="285" r:id="rId16"/>
    <p:sldId id="286" r:id="rId17"/>
    <p:sldId id="287" r:id="rId18"/>
    <p:sldId id="288" r:id="rId19"/>
    <p:sldId id="289" r:id="rId20"/>
    <p:sldId id="290" r:id="rId21"/>
    <p:sldId id="300" r:id="rId22"/>
    <p:sldId id="291" r:id="rId23"/>
    <p:sldId id="292" r:id="rId24"/>
    <p:sldId id="293" r:id="rId25"/>
    <p:sldId id="294" r:id="rId26"/>
    <p:sldId id="295" r:id="rId27"/>
    <p:sldId id="26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1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D6A17-A8C8-4BDD-A11E-BBA23E1ABF3C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9B150-DCE9-4EB1-B4A4-8DA00BBF4E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63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9B150-DCE9-4EB1-B4A4-8DA00BBF4E7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734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9B150-DCE9-4EB1-B4A4-8DA00BBF4E7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6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7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83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1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16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7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99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04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1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97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16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26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780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762000"/>
            <a:ext cx="7924800" cy="541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rgbClr val="FFFF00"/>
                </a:solidFill>
                <a:latin typeface="Shonar Bangla" pitchFamily="34" charset="0"/>
                <a:cs typeface="Shonar Bangla" pitchFamily="34" charset="0"/>
              </a:rPr>
              <a:t>স্বাগতম</a:t>
            </a:r>
            <a:endParaRPr lang="en-US" sz="16600" dirty="0">
              <a:solidFill>
                <a:srgbClr val="FFFF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62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10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7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9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বিপণন</a:t>
            </a:r>
          </a:p>
          <a:p>
            <a:r>
              <a:rPr lang="bn-BD" sz="4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       </a:t>
            </a:r>
            <a:r>
              <a:rPr lang="bn-BD" sz="32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পন্য-দ্রব্য বা সেবা সামগ্রী উৎপাদন  কারী থেকে ভোক্তা বা সরবরাহকারীর নিকট পৌঁছে দেওয়া পর্যন্ত সকল কাজকে বিপণন</a:t>
            </a:r>
            <a:r>
              <a:rPr lang="en-US" sz="32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বা </a:t>
            </a:r>
            <a:r>
              <a:rPr lang="en-US" sz="32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বাজারজাতকরণ বলে গন্য করা হয়।</a:t>
            </a:r>
            <a:endParaRPr lang="en-US" sz="3200" dirty="0" smtClean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bn-BD" sz="32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অর্থাৎ</a:t>
            </a:r>
            <a:r>
              <a:rPr lang="en-US" sz="32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ক্রয়বিক্রয়,পরিবহন,গুদামজাতকরন,প্রমিতকরন,</a:t>
            </a:r>
            <a:r>
              <a:rPr lang="en-US" sz="32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পড়জায়েটো, যাবতীয় কাজের সমষ্টি হল বিপণন। </a:t>
            </a:r>
          </a:p>
        </p:txBody>
      </p:sp>
    </p:spTree>
    <p:extLst>
      <p:ext uri="{BB962C8B-B14F-4D97-AF65-F5344CB8AC3E}">
        <p14:creationId xmlns:p14="http://schemas.microsoft.com/office/powerpoint/2010/main" val="69970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7391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000" dirty="0" smtClean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 marL="571500" indent="-571500">
              <a:buFont typeface="Wingdings" pitchFamily="2" charset="2"/>
              <a:buChar char="Ø"/>
            </a:pPr>
            <a:endParaRPr lang="bn-BD" sz="4000" dirty="0">
              <a:solidFill>
                <a:schemeClr val="accent6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bn-BD" sz="4000" dirty="0" smtClean="0">
              <a:solidFill>
                <a:schemeClr val="accent6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bn-BD" sz="4000" dirty="0">
              <a:solidFill>
                <a:schemeClr val="accent6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bn-BD" sz="4000" dirty="0">
                <a:solidFill>
                  <a:schemeClr val="accent6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   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ক্রয় </a:t>
            </a:r>
            <a:endParaRPr lang="bn-BD" sz="4000" dirty="0">
              <a:solidFill>
                <a:schemeClr val="accent6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  বিক্রয়</a:t>
            </a:r>
            <a:endParaRPr lang="bn-BD" sz="4000" dirty="0">
              <a:solidFill>
                <a:schemeClr val="accent6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              </a:t>
            </a:r>
            <a:endParaRPr lang="bn-BD" sz="4000" dirty="0">
              <a:solidFill>
                <a:schemeClr val="accent6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        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   পরিবহণ</a:t>
            </a:r>
          </a:p>
          <a:p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 </a:t>
            </a:r>
          </a:p>
          <a:p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 marL="857250" indent="-857250">
              <a:buFont typeface="Wingdings" pitchFamily="2" charset="2"/>
              <a:buChar char="Ø"/>
            </a:pPr>
            <a:endParaRPr lang="en-US" sz="4000" dirty="0" smtClean="0">
              <a:solidFill>
                <a:schemeClr val="accent6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endParaRPr lang="bn-BD" sz="4000" dirty="0" smtClean="0">
              <a:solidFill>
                <a:schemeClr val="accent6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bn-BD" sz="4000" dirty="0" smtClean="0">
                <a:solidFill>
                  <a:schemeClr val="bg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          </a:t>
            </a:r>
            <a:endParaRPr lang="en-US" sz="4000" dirty="0">
              <a:solidFill>
                <a:schemeClr val="bg2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286000"/>
            <a:ext cx="3810000" cy="1524000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2766934" y="2133600"/>
            <a:ext cx="1295400" cy="1676400"/>
          </a:xfrm>
          <a:prstGeom prst="rightArrow">
            <a:avLst>
              <a:gd name="adj1" fmla="val 50000"/>
              <a:gd name="adj2" fmla="val 44074"/>
            </a:avLst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1" y="4457700"/>
            <a:ext cx="3809999" cy="14859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3505201" y="4819650"/>
            <a:ext cx="685799" cy="762000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43000" y="304800"/>
            <a:ext cx="57912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accent3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বিপণনের কার্যাবলী </a:t>
            </a:r>
            <a:endParaRPr lang="en-US" sz="4800" dirty="0">
              <a:solidFill>
                <a:schemeClr val="accent3">
                  <a:lumMod val="75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09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8400" y="-1291074"/>
            <a:ext cx="5257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685800">
              <a:buFont typeface="Wingdings" pitchFamily="2" charset="2"/>
              <a:buChar char="Ø"/>
            </a:pPr>
            <a:endParaRPr lang="as-IN" sz="5400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গুদামজাতকরন</a:t>
            </a:r>
            <a:r>
              <a:rPr lang="bn-BD" sz="36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   </a:t>
            </a:r>
            <a:endParaRPr lang="en-US" sz="3600" dirty="0">
              <a:solidFill>
                <a:srgbClr val="0070C0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524125"/>
            <a:ext cx="3048000" cy="1809750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4038600" y="2667000"/>
            <a:ext cx="1676400" cy="1371600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3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49" y="0"/>
            <a:ext cx="9144000" cy="7010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প্রমিতকরণ</a:t>
            </a:r>
            <a:endParaRPr lang="en-US" sz="40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974298" y="2895600"/>
            <a:ext cx="1828800" cy="1219200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905000"/>
            <a:ext cx="39624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01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23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পর্যায়িতকরণ</a:t>
            </a:r>
            <a:endParaRPr lang="en-US" sz="48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962400" y="2819400"/>
            <a:ext cx="1981200" cy="9906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357437"/>
            <a:ext cx="30480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90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honar Bangla" pitchFamily="34" charset="0"/>
                <a:cs typeface="Shonar Bangla" pitchFamily="34" charset="0"/>
              </a:rPr>
              <a:t>মোড়কীকরন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276600" y="2895600"/>
            <a:ext cx="1295400" cy="9906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486025"/>
            <a:ext cx="396240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31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তথ্য সংগ্রহ</a:t>
            </a:r>
            <a:endParaRPr lang="en-US" sz="4000" dirty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819400" y="2590800"/>
            <a:ext cx="2133600" cy="15240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286000"/>
            <a:ext cx="3352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23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191" y="3691972"/>
            <a:ext cx="6515100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50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,</a:t>
            </a:r>
            <a:endParaRPr lang="bn-BD" sz="495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36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028700"/>
            <a:ext cx="2571750" cy="245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64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solidFill>
                  <a:schemeClr val="accent6"/>
                </a:solidFill>
                <a:latin typeface="Shonar Bangla" pitchFamily="34" charset="0"/>
                <a:cs typeface="Shonar Bangla" pitchFamily="34" charset="0"/>
              </a:rPr>
              <a:t>ভোক্তা বিশ্লেষণ</a:t>
            </a:r>
            <a:endParaRPr lang="en-US" sz="4400" dirty="0">
              <a:solidFill>
                <a:schemeClr val="accent6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962400" y="2819400"/>
            <a:ext cx="2133600" cy="10668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252" y="1981200"/>
            <a:ext cx="261937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67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86139" y="46605"/>
            <a:ext cx="9144000" cy="69512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46605"/>
            <a:ext cx="6096000" cy="94399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বিপণন বিভাগ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6400" y="1676400"/>
            <a:ext cx="50292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বণ্টনকারী</a:t>
            </a:r>
            <a:endParaRPr lang="en-US" sz="4800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733800" y="990600"/>
            <a:ext cx="685800" cy="685800"/>
          </a:xfrm>
          <a:prstGeom prst="downArrow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1676400" y="2514600"/>
            <a:ext cx="876300" cy="1007610"/>
          </a:xfrm>
          <a:prstGeom prst="downArrow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90600" y="3522210"/>
            <a:ext cx="2743200" cy="9735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পাইকারি বিক্রেতা</a:t>
            </a:r>
            <a:endParaRPr lang="en-US" sz="4000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410200" y="2514600"/>
            <a:ext cx="914400" cy="1007610"/>
          </a:xfrm>
          <a:prstGeom prst="downArrow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19600" y="3522210"/>
            <a:ext cx="3048000" cy="9735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খুচরা বিক্রেতা</a:t>
            </a:r>
            <a:endParaRPr lang="en-US" sz="3600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2114550" y="4495800"/>
            <a:ext cx="781050" cy="990600"/>
          </a:xfrm>
          <a:prstGeom prst="downArrow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5638800" y="4495800"/>
            <a:ext cx="838200" cy="990600"/>
          </a:xfrm>
          <a:prstGeom prst="downArrow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90600" y="5486400"/>
            <a:ext cx="70104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ভোক্তা</a:t>
            </a:r>
            <a:endParaRPr lang="en-US" sz="4800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82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বণ্টন প্রণালী ও বিভিন্ন</a:t>
            </a:r>
            <a:r>
              <a:rPr lang="bn-BD" sz="48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44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পণ্যের বিপণন</a:t>
            </a:r>
          </a:p>
          <a:p>
            <a:r>
              <a:rPr lang="bn-BD" sz="36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১</a:t>
            </a:r>
            <a:r>
              <a:rPr lang="bn-BD" sz="32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।সরাসরি ভোক্তার নিকট বিক্রয়</a:t>
            </a:r>
          </a:p>
          <a:p>
            <a:r>
              <a:rPr lang="bn-BD" sz="28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২।খুচরা ব্যবসায়ীর মাধ্যমে বিক্রয়</a:t>
            </a:r>
          </a:p>
          <a:p>
            <a:r>
              <a:rPr lang="bn-BD" sz="28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৩।পাইকার ও খুচরা ব্যবসায়ির মাধ্যমে বিক্রয়</a:t>
            </a:r>
          </a:p>
          <a:p>
            <a:r>
              <a:rPr lang="bn-BD" sz="28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৪।প্রতিনিধি বাএজেন্টের মাধ্যমে বিক্রয়</a:t>
            </a:r>
          </a:p>
          <a:p>
            <a:r>
              <a:rPr lang="bn-BD" sz="28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৫।প্রতিনিধি ও খুচরা বিক্রেতার মাধ্যমে  বিক্রয়</a:t>
            </a:r>
            <a:r>
              <a:rPr lang="bn-BD" sz="32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।</a:t>
            </a:r>
            <a:endParaRPr lang="en-US" sz="3200" dirty="0">
              <a:solidFill>
                <a:srgbClr val="C0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41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1860" y="0"/>
            <a:ext cx="9165862" cy="69246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6600"/>
              </a:solidFill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bn-BD" dirty="0" smtClean="0">
                <a:solidFill>
                  <a:srgbClr val="FF6600"/>
                </a:solidFill>
              </a:rPr>
              <a:t>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28600"/>
            <a:ext cx="2286000" cy="838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উৎপাদনকারি</a:t>
            </a:r>
            <a:endParaRPr lang="en-US" sz="28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286000" y="457200"/>
            <a:ext cx="4876800" cy="6858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62800" y="228600"/>
            <a:ext cx="1981200" cy="838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ভোক্তা</a:t>
            </a:r>
            <a:endParaRPr lang="en-US" sz="28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336" y="1533992"/>
            <a:ext cx="2298336" cy="8282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00B050"/>
                </a:solidFill>
              </a:rPr>
              <a:t>উৎপাদনকারী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2336" y="3048000"/>
            <a:ext cx="2298336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উৎপাদনকারী</a:t>
            </a:r>
            <a:endParaRPr lang="en-US" sz="32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2336" y="4648200"/>
            <a:ext cx="2298335" cy="99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উৎপাদনকারী</a:t>
            </a:r>
            <a:r>
              <a:rPr lang="bn-BD" dirty="0" smtClean="0">
                <a:latin typeface="Shonar Bangla" pitchFamily="34" charset="0"/>
                <a:cs typeface="Shonar Bangla" pitchFamily="34" charset="0"/>
              </a:rPr>
              <a:t>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096000"/>
            <a:ext cx="2133599" cy="76199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উৎপাদনকারী</a:t>
            </a:r>
            <a:endParaRPr lang="en-US" sz="32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286000" y="1533993"/>
            <a:ext cx="1524000" cy="675806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800475" y="1533993"/>
            <a:ext cx="2209800" cy="82820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খুচরা  বিক্রেতা</a:t>
            </a:r>
            <a:endParaRPr lang="en-US" sz="32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019800" y="1533992"/>
            <a:ext cx="1143000" cy="675806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325661" y="1533992"/>
            <a:ext cx="1818339" cy="82820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ভোক্তা</a:t>
            </a:r>
            <a:endParaRPr lang="en-US" sz="28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2286000" y="2895600"/>
            <a:ext cx="1371600" cy="9144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657600" y="3048000"/>
            <a:ext cx="19812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পাইকারী</a:t>
            </a:r>
            <a:endParaRPr lang="en-US" sz="36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77001" y="3048000"/>
            <a:ext cx="1295399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খুচরা বিক্রেতা</a:t>
            </a:r>
            <a:endParaRPr lang="en-US" sz="20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5638801" y="2924175"/>
            <a:ext cx="838200" cy="914400"/>
          </a:xfrm>
          <a:prstGeom prst="rightArrow">
            <a:avLst>
              <a:gd name="adj1" fmla="val 50000"/>
              <a:gd name="adj2" fmla="val 48212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flipV="1">
            <a:off x="7772400" y="2895600"/>
            <a:ext cx="476250" cy="914400"/>
          </a:xfrm>
          <a:prstGeom prst="rightArrow">
            <a:avLst>
              <a:gd name="adj1" fmla="val 50000"/>
              <a:gd name="adj2" fmla="val 38759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8248650" y="3048000"/>
            <a:ext cx="89535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ভোক্তা</a:t>
            </a:r>
            <a:endParaRPr lang="en-US" sz="20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2286000" y="4686300"/>
            <a:ext cx="1524000" cy="9144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810000" y="4648200"/>
            <a:ext cx="2743200" cy="99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প্রতিনিধি বা এজেন্ট</a:t>
            </a:r>
            <a:endParaRPr lang="en-US" sz="32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6553200" y="4572000"/>
            <a:ext cx="1295400" cy="9144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848601" y="4648200"/>
            <a:ext cx="1295400" cy="99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ভোক্তা</a:t>
            </a:r>
            <a:endParaRPr lang="en-US" sz="32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1" name="Right Arrow 30"/>
          <p:cNvSpPr/>
          <p:nvPr/>
        </p:nvSpPr>
        <p:spPr>
          <a:xfrm flipV="1">
            <a:off x="2133600" y="6248399"/>
            <a:ext cx="914400" cy="761999"/>
          </a:xfrm>
          <a:prstGeom prst="rightArrow">
            <a:avLst>
              <a:gd name="adj1" fmla="val 50000"/>
              <a:gd name="adj2" fmla="val 59836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048000" y="6096001"/>
            <a:ext cx="2209800" cy="762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প্রতিনিধি বা এজেন্ট</a:t>
            </a:r>
            <a:endParaRPr lang="en-US" sz="28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3" name="Right Arrow 32"/>
          <p:cNvSpPr/>
          <p:nvPr/>
        </p:nvSpPr>
        <p:spPr>
          <a:xfrm>
            <a:off x="5257800" y="6248401"/>
            <a:ext cx="1066800" cy="6096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6248400" y="6096001"/>
            <a:ext cx="1447800" cy="76199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খুচরা বিক্রেতা</a:t>
            </a:r>
            <a:endParaRPr lang="en-US" sz="24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7667625" y="6315071"/>
            <a:ext cx="581025" cy="609600"/>
          </a:xfrm>
          <a:prstGeom prst="rightArrow">
            <a:avLst>
              <a:gd name="adj1" fmla="val 50000"/>
              <a:gd name="adj2" fmla="val 33138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8248650" y="6096002"/>
            <a:ext cx="895352" cy="76199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ভোক্তা</a:t>
            </a:r>
            <a:endParaRPr lang="en-US" sz="24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12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chemeClr val="accent2"/>
                </a:solidFill>
                <a:latin typeface="Shonar Bangla" pitchFamily="34" charset="0"/>
                <a:cs typeface="Shonar Bangla" pitchFamily="34" charset="0"/>
              </a:rPr>
              <a:t>দলীয় কাজ</a:t>
            </a:r>
          </a:p>
          <a:p>
            <a:pPr algn="ctr"/>
            <a:r>
              <a:rPr lang="bn-BD" sz="66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ব্যবসায়ের ক্ষেত্রে বিপণনের গুরুত্বগুলো  সনাক্ত কর। </a:t>
            </a:r>
            <a:endParaRPr lang="en-US" sz="66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03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82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4000" dirty="0" smtClean="0">
              <a:solidFill>
                <a:srgbClr val="0070C0"/>
              </a:solidFill>
              <a:latin typeface="Shonar Bangla" pitchFamily="34" charset="0"/>
              <a:cs typeface="Shonar Bangla" pitchFamily="34" charset="0"/>
            </a:endParaRPr>
          </a:p>
          <a:p>
            <a:endParaRPr lang="bn-BD" sz="4000" dirty="0">
              <a:solidFill>
                <a:srgbClr val="0070C0"/>
              </a:solidFill>
              <a:latin typeface="Shonar Bangla" pitchFamily="34" charset="0"/>
              <a:cs typeface="Shonar Bangla" pitchFamily="34" charset="0"/>
            </a:endParaRPr>
          </a:p>
          <a:p>
            <a:endParaRPr lang="bn-BD" sz="4000" dirty="0" smtClean="0">
              <a:solidFill>
                <a:srgbClr val="0070C0"/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bn-BD" sz="32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২।কিসের মাধ্যমে পন্য ও সেবার মালিকানাগত,স্থানগত ও সময়গত উপযোগ সৃষ্টি হয়।</a:t>
            </a:r>
          </a:p>
          <a:p>
            <a:r>
              <a:rPr lang="bn-BD" sz="32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৩।পণ্য সামগ্রিকে সুন্দর ও আকর্ষণীয় করা এবং নষ্ট বা ভেঙ্গে যাওয়া থেকে রক্ষার উদ্দেশ্য কিছু দ্বারা আবৃত করাকে কী বলা হয়?</a:t>
            </a:r>
            <a:endParaRPr lang="en-US" sz="9600" dirty="0">
              <a:solidFill>
                <a:srgbClr val="0070C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828800"/>
            <a:ext cx="26670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70C0"/>
                </a:solidFill>
              </a:rPr>
              <a:t>১।বিপনন কী ?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152400"/>
            <a:ext cx="28956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মূল্যায়ন</a:t>
            </a:r>
            <a:r>
              <a:rPr lang="bn-BD" sz="1100" dirty="0" smtClean="0">
                <a:latin typeface="Shonar Bangla" pitchFamily="34" charset="0"/>
                <a:cs typeface="Shonar Bangla" pitchFamily="34" charset="0"/>
              </a:rPr>
              <a:t> </a:t>
            </a:r>
            <a:endParaRPr lang="en-US" sz="1100" dirty="0"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5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chemeClr val="tx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বাড়ির কাজ</a:t>
            </a:r>
          </a:p>
          <a:p>
            <a:pPr algn="ctr"/>
            <a:r>
              <a:rPr lang="bn-BD" sz="4800" dirty="0" smtClean="0">
                <a:solidFill>
                  <a:schemeClr val="tx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তোমার  পরিবারের নিত্য ব্যবহৃত দ্রব্য-সামগ্রির তালিকা প্রণয়ন এবং কোন বণ্টন প্রণালীতে সেগুলো ক্রয় করা হয়েছে তা লিখ</a:t>
            </a:r>
            <a:r>
              <a:rPr lang="bn-BD" sz="4800" dirty="0" smtClean="0">
                <a:latin typeface="Shonar Bangla" pitchFamily="34" charset="0"/>
                <a:cs typeface="Shonar Bangla" pitchFamily="34" charset="0"/>
              </a:rPr>
              <a:t>।</a:t>
            </a:r>
            <a:endParaRPr lang="en-US" sz="5400" dirty="0"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41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honar Bangla" pitchFamily="34" charset="0"/>
                <a:cs typeface="Shonar Bangla" pitchFamily="34" charset="0"/>
              </a:rPr>
              <a:t>সবাইকে ধন্যবাদ </a:t>
            </a:r>
            <a:endParaRPr lang="en-US" sz="13800" dirty="0">
              <a:solidFill>
                <a:schemeClr val="tx1">
                  <a:lumMod val="95000"/>
                  <a:lumOff val="5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9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পাঠ পরিচিতি</a:t>
            </a:r>
          </a:p>
          <a:p>
            <a:pPr algn="ctr"/>
            <a:r>
              <a:rPr lang="bn-BD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বিষয়ঃ ব্যবসায় উদ্যোগ</a:t>
            </a:r>
          </a:p>
          <a:p>
            <a:pPr algn="ctr"/>
            <a:r>
              <a:rPr lang="bn-BD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শ্রেণিঃ দশম</a:t>
            </a:r>
          </a:p>
          <a:p>
            <a:pPr algn="ctr"/>
            <a:r>
              <a:rPr lang="bn-BD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অধ্যায়ঃ ০৯</a:t>
            </a:r>
          </a:p>
          <a:p>
            <a:pPr lvl="1" algn="ctr"/>
            <a:r>
              <a:rPr lang="bn-BD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সময়ঃ ৫০মিনিট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 algn="ctr"/>
            <a:r>
              <a:rPr lang="bn-BD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তাং -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hialkhanMJ" panose="00000400000000000000" pitchFamily="2" charset="0"/>
                <a:cs typeface="ArhialkhanMJ" panose="00000400000000000000" pitchFamily="2" charset="0"/>
              </a:rPr>
              <a:t>14.11.2019</a:t>
            </a:r>
            <a:endParaRPr lang="bn-BD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89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0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4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পাঠ</a:t>
            </a:r>
            <a:r>
              <a:rPr lang="bn-BD" sz="115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ঘোষণা</a:t>
            </a:r>
          </a:p>
          <a:p>
            <a:pPr algn="ctr"/>
            <a:r>
              <a:rPr lang="bn-BD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আজকের পাঠঃ </a:t>
            </a:r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                                    </a:t>
            </a:r>
            <a:r>
              <a:rPr lang="bn-BD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বিপণন</a:t>
            </a:r>
            <a:r>
              <a:rPr lang="bn-BD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endParaRPr lang="bn-BD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58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শিখনফল</a:t>
            </a:r>
          </a:p>
          <a:p>
            <a:pPr marL="342900" indent="-342900"/>
            <a:r>
              <a:rPr lang="bn-B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১।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বিপণনের ধারণা বর্ণনা করতে পারবে ।</a:t>
            </a:r>
          </a:p>
          <a:p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২।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বিপণনের কার্যাবলী ব্যাখ্যা করতে পারবে । </a:t>
            </a:r>
          </a:p>
          <a:p>
            <a:pPr>
              <a:tabLst>
                <a:tab pos="342900" algn="l"/>
              </a:tabLst>
            </a:pPr>
            <a:r>
              <a:rPr lang="bn-B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৩।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বন্টন প্রণালী্র ধারণা বর্ণনা করতে পারবে ।  </a:t>
            </a:r>
            <a:endParaRPr lang="en-US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>
              <a:tabLst>
                <a:tab pos="342900" algn="l"/>
              </a:tabLst>
            </a:pPr>
            <a:r>
              <a:rPr lang="bn-B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৪।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বিভিন্ন পণ্যের বিপণন পদ্ধতি বর্ণনা করতে পারবে ।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91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পাঠ উপস্থাপন</a:t>
            </a:r>
            <a:endParaRPr lang="en-US" sz="166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95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</TotalTime>
  <Words>292</Words>
  <Application>Microsoft Office PowerPoint</Application>
  <PresentationFormat>On-screen Show (4:3)</PresentationFormat>
  <Paragraphs>87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ArhialkhanMJ</vt:lpstr>
      <vt:lpstr>Arial</vt:lpstr>
      <vt:lpstr>Calibri</vt:lpstr>
      <vt:lpstr>NikoshBAN</vt:lpstr>
      <vt:lpstr>Shonar Bangla</vt:lpstr>
      <vt:lpstr>SutonnyMJ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SRDL ABUL KALAM</cp:lastModifiedBy>
  <cp:revision>236</cp:revision>
  <dcterms:created xsi:type="dcterms:W3CDTF">2006-08-16T00:00:00Z</dcterms:created>
  <dcterms:modified xsi:type="dcterms:W3CDTF">2019-11-14T08:59:35Z</dcterms:modified>
</cp:coreProperties>
</file>