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7" r:id="rId2"/>
    <p:sldId id="265" r:id="rId3"/>
    <p:sldId id="283" r:id="rId4"/>
    <p:sldId id="284" r:id="rId5"/>
    <p:sldId id="285" r:id="rId6"/>
    <p:sldId id="286" r:id="rId7"/>
    <p:sldId id="310" r:id="rId8"/>
    <p:sldId id="288" r:id="rId9"/>
    <p:sldId id="309" r:id="rId10"/>
    <p:sldId id="307" r:id="rId11"/>
    <p:sldId id="289" r:id="rId12"/>
    <p:sldId id="300" r:id="rId13"/>
    <p:sldId id="304" r:id="rId14"/>
    <p:sldId id="290" r:id="rId15"/>
    <p:sldId id="291" r:id="rId16"/>
    <p:sldId id="293" r:id="rId17"/>
    <p:sldId id="294" r:id="rId18"/>
    <p:sldId id="295" r:id="rId19"/>
    <p:sldId id="296" r:id="rId20"/>
    <p:sldId id="297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FF0066"/>
    <a:srgbClr val="5ED074"/>
    <a:srgbClr val="61337D"/>
    <a:srgbClr val="6600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64" autoAdjust="0"/>
  </p:normalViewPr>
  <p:slideViewPr>
    <p:cSldViewPr>
      <p:cViewPr varScale="1">
        <p:scale>
          <a:sx n="54" d="100"/>
          <a:sy n="54" d="100"/>
        </p:scale>
        <p:origin x="994" y="1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45B690C-9316-4C30-A155-7BD1DAE12690}" type="datetimeFigureOut">
              <a:rPr lang="en-US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CBA7EF9-2B56-425B-9DEE-08D5C4B09A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0452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36848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AAB20-C7A1-4DBA-8FF6-2A064756FCA6}" type="datetimeFigureOut">
              <a:rPr lang="en-US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F5855-9A56-4E92-B9F3-F77CE06EC3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346AA-0A62-4BFC-8EAC-F1E5E25B0297}" type="datetimeFigureOut">
              <a:rPr lang="en-US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57069-3BD8-4D10-9812-A965F18437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90BBE-5ECC-4830-9347-AECE7808D589}" type="datetimeFigureOut">
              <a:rPr lang="en-US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E8326-779A-4F57-B594-96006F952B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B7C7A-5653-49CB-971F-32ADA0940454}" type="datetimeFigureOut">
              <a:rPr lang="en-US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D5FA5-049C-4670-8748-E2AB16A6D7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82038-4159-430F-9DA2-802AE1D3EC95}" type="datetimeFigureOut">
              <a:rPr lang="en-US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E9AE5-BCEA-42E8-925B-B0A66AD941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7C54E-DBAD-4FB8-8397-FA35CA3A4DB4}" type="datetimeFigureOut">
              <a:rPr lang="en-US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D349C-03B0-44B3-A7DA-78E25B7E95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13075-B591-479A-AC99-9C6C1DC9EF4A}" type="datetimeFigureOut">
              <a:rPr lang="en-US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75982-CA44-4338-931D-7CA127754D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5444C-0C77-4A53-A58C-68E9F1FA8904}" type="datetimeFigureOut">
              <a:rPr lang="en-US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99D08-1B04-4FD5-B52B-00E8839C87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0A5EC-37F1-4F22-8FAA-B067DB3F0611}" type="datetimeFigureOut">
              <a:rPr lang="en-US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DDE89-F10C-4429-9A40-9D5380A91B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A7AE8-A0CF-4D08-ACC4-4C0C9907B934}" type="datetimeFigureOut">
              <a:rPr lang="en-US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FB171-8404-4BCD-9C83-23416CDDC1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2BED6-438F-428C-9E16-440C6F14F837}" type="datetimeFigureOut">
              <a:rPr lang="en-US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777C6-512C-486D-AC0E-F777160AD5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A66799-D07B-434A-86B2-A7E79FB23171}" type="datetimeFigureOut">
              <a:rPr lang="en-US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3DADA7-DC5D-4466-9C59-1B581FD3D6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14 h 6899275"/>
              <a:gd name="T4" fmla="*/ 4620419 w 9240838"/>
              <a:gd name="T5" fmla="*/ 6899275 h 6899275"/>
              <a:gd name="T6" fmla="*/ 9240838 w 9240838"/>
              <a:gd name="T7" fmla="*/ 3449714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228600" y="228600"/>
            <a:ext cx="8763000" cy="64008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533400" y="5105400"/>
            <a:ext cx="8001000" cy="10985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48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 পাঠে </a:t>
            </a:r>
            <a:r>
              <a:rPr lang="bn-BD" sz="66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তোমাদের স্বাগতম</a:t>
            </a:r>
            <a:endParaRPr lang="en-US" sz="660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340" name="Picture 6" descr="as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33400"/>
            <a:ext cx="8001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14 h 6899275"/>
              <a:gd name="T4" fmla="*/ 4620419 w 9240838"/>
              <a:gd name="T5" fmla="*/ 6899275 h 6899275"/>
              <a:gd name="T6" fmla="*/ 9240838 w 9240838"/>
              <a:gd name="T7" fmla="*/ 3449714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5602" name="Rectangle 3"/>
          <p:cNvSpPr>
            <a:spLocks noChangeArrowheads="1"/>
          </p:cNvSpPr>
          <p:nvPr/>
        </p:nvSpPr>
        <p:spPr bwMode="auto">
          <a:xfrm>
            <a:off x="228600" y="228600"/>
            <a:ext cx="8763000" cy="64008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1524000" y="457200"/>
            <a:ext cx="6172200" cy="6699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360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360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>
                <a:latin typeface="NikoshBAN" pitchFamily="2" charset="0"/>
                <a:cs typeface="NikoshBAN" pitchFamily="2" charset="0"/>
              </a:rPr>
              <a:t>এবারের সংগ্রাম স্বাধীনতার সংগ্রাম ’’</a:t>
            </a:r>
            <a:endParaRPr lang="en-US" sz="360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628" name="Picture 9" descr="as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810000"/>
            <a:ext cx="3962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10" descr="a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810000"/>
            <a:ext cx="3810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1" descr="as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295400"/>
            <a:ext cx="3581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12" descr="as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1295400"/>
            <a:ext cx="3733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14 h 6899275"/>
              <a:gd name="T4" fmla="*/ 4620419 w 9240838"/>
              <a:gd name="T5" fmla="*/ 6899275 h 6899275"/>
              <a:gd name="T6" fmla="*/ 9240838 w 9240838"/>
              <a:gd name="T7" fmla="*/ 3449714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6626" name="Rectangle 3"/>
          <p:cNvSpPr>
            <a:spLocks noChangeArrowheads="1"/>
          </p:cNvSpPr>
          <p:nvPr/>
        </p:nvSpPr>
        <p:spPr bwMode="auto">
          <a:xfrm>
            <a:off x="228600" y="228600"/>
            <a:ext cx="8763000" cy="64008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7" name="TextBox 4"/>
          <p:cNvSpPr txBox="1">
            <a:spLocks noChangeArrowheads="1"/>
          </p:cNvSpPr>
          <p:nvPr/>
        </p:nvSpPr>
        <p:spPr bwMode="auto">
          <a:xfrm>
            <a:off x="533400" y="4724400"/>
            <a:ext cx="304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8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1524000" y="457200"/>
            <a:ext cx="6172200" cy="6699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360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360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>
                <a:latin typeface="NikoshBAN" pitchFamily="2" charset="0"/>
                <a:cs typeface="NikoshBAN" pitchFamily="2" charset="0"/>
              </a:rPr>
              <a:t>এবারের সংগ্রাম স্বাধীনতার সংগ্রাম ’’</a:t>
            </a:r>
            <a:endParaRPr lang="en-US" sz="360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7653" name="Picture 11" descr="as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962400"/>
            <a:ext cx="3810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12" descr="as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295400"/>
            <a:ext cx="3733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13" descr="as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810000"/>
            <a:ext cx="3810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15" descr="as2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1295400"/>
            <a:ext cx="3733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14 h 6899275"/>
              <a:gd name="T4" fmla="*/ 4620419 w 9240838"/>
              <a:gd name="T5" fmla="*/ 6899275 h 6899275"/>
              <a:gd name="T6" fmla="*/ 9240838 w 9240838"/>
              <a:gd name="T7" fmla="*/ 3449714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228600" y="228600"/>
            <a:ext cx="8763000" cy="64008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1524000" y="457200"/>
            <a:ext cx="6172200" cy="6699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360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360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>
                <a:latin typeface="NikoshBAN" pitchFamily="2" charset="0"/>
                <a:cs typeface="NikoshBAN" pitchFamily="2" charset="0"/>
              </a:rPr>
              <a:t>এবারের সংগ্রাম স্বাধীনতার সংগ্রাম ’’</a:t>
            </a:r>
            <a:endParaRPr lang="en-US" sz="360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676" name="Picture 10" descr="as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86200"/>
            <a:ext cx="4038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11" descr="as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295400"/>
            <a:ext cx="3962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12" descr="as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810000"/>
            <a:ext cx="3810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14" descr="as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1219200"/>
            <a:ext cx="3886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14 h 6899275"/>
              <a:gd name="T4" fmla="*/ 4620419 w 9240838"/>
              <a:gd name="T5" fmla="*/ 6899275 h 6899275"/>
              <a:gd name="T6" fmla="*/ 9240838 w 9240838"/>
              <a:gd name="T7" fmla="*/ 3449714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228600" y="228600"/>
            <a:ext cx="8763000" cy="64008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1524000" y="457200"/>
            <a:ext cx="6172200" cy="6699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360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360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>
                <a:latin typeface="NikoshBAN" pitchFamily="2" charset="0"/>
                <a:cs typeface="NikoshBAN" pitchFamily="2" charset="0"/>
              </a:rPr>
              <a:t>এবারের সংগ্রাম স্বাধীনতার সংগ্রাম ’’</a:t>
            </a:r>
            <a:endParaRPr lang="en-US" sz="360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9700" name="Picture 10" descr="as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038600"/>
            <a:ext cx="3886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12" descr="as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295400"/>
            <a:ext cx="4114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13" descr="as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962400"/>
            <a:ext cx="3962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15" descr="as3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1295400"/>
            <a:ext cx="3886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14 h 6899275"/>
              <a:gd name="T4" fmla="*/ 4620419 w 9240838"/>
              <a:gd name="T5" fmla="*/ 6899275 h 6899275"/>
              <a:gd name="T6" fmla="*/ 9240838 w 9240838"/>
              <a:gd name="T7" fmla="*/ 3449714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9698" name="Rectangle 3"/>
          <p:cNvSpPr>
            <a:spLocks noChangeArrowheads="1"/>
          </p:cNvSpPr>
          <p:nvPr/>
        </p:nvSpPr>
        <p:spPr bwMode="auto">
          <a:xfrm>
            <a:off x="228600" y="228600"/>
            <a:ext cx="8763000" cy="64008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981200" y="685800"/>
            <a:ext cx="4953000" cy="8620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 পাঠ</a:t>
            </a:r>
          </a:p>
        </p:txBody>
      </p:sp>
      <p:pic>
        <p:nvPicPr>
          <p:cNvPr id="26628" name="Picture 15" descr="IMG_07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752600"/>
            <a:ext cx="6553200" cy="351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14 h 6899275"/>
              <a:gd name="T4" fmla="*/ 4620419 w 9240838"/>
              <a:gd name="T5" fmla="*/ 6899275 h 6899275"/>
              <a:gd name="T6" fmla="*/ 9240838 w 9240838"/>
              <a:gd name="T7" fmla="*/ 3449714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0722" name="Rectangle 3"/>
          <p:cNvSpPr>
            <a:spLocks noChangeArrowheads="1"/>
          </p:cNvSpPr>
          <p:nvPr/>
        </p:nvSpPr>
        <p:spPr bwMode="auto">
          <a:xfrm>
            <a:off x="228600" y="228600"/>
            <a:ext cx="8763000" cy="64008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76400"/>
            <a:ext cx="6019800" cy="406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57400" y="762000"/>
            <a:ext cx="4953000" cy="8001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4400" b="1"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4400" b="1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14 h 6899275"/>
              <a:gd name="T4" fmla="*/ 4620419 w 9240838"/>
              <a:gd name="T5" fmla="*/ 6899275 h 6899275"/>
              <a:gd name="T6" fmla="*/ 9240838 w 9240838"/>
              <a:gd name="T7" fmla="*/ 3449714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228600" y="228600"/>
            <a:ext cx="8763000" cy="64008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 bwMode="auto">
          <a:xfrm>
            <a:off x="2057400" y="762000"/>
            <a:ext cx="4800600" cy="936625"/>
          </a:xfrm>
          <a:prstGeom prst="rect">
            <a:avLst/>
          </a:prstGeom>
          <a:solidFill>
            <a:srgbClr val="800080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bn-BD" sz="440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440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9700" name="Picture 6" descr="Picture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981200"/>
            <a:ext cx="335280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1676400" y="4114800"/>
            <a:ext cx="6072188" cy="12287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bn-BD" sz="3600" b="1">
                <a:latin typeface="NikoshBAN" pitchFamily="2" charset="0"/>
                <a:cs typeface="NikoshBAN" pitchFamily="2" charset="0"/>
              </a:rPr>
              <a:t>রেইসকোর্স ময়দানের বর্তমান নাম কি ?</a:t>
            </a:r>
          </a:p>
          <a:p>
            <a:pPr marL="342900" indent="-342900">
              <a:buFontTx/>
              <a:buAutoNum type="arabicPeriod"/>
            </a:pPr>
            <a:r>
              <a:rPr lang="bn-BD" sz="3600" b="1">
                <a:latin typeface="NikoshBAN" pitchFamily="2" charset="0"/>
                <a:cs typeface="NikoshBAN" pitchFamily="2" charset="0"/>
              </a:rPr>
              <a:t>যুক্তফ্রন্ট নির্বাচন হয় কত সালে ?</a:t>
            </a:r>
            <a:endParaRPr lang="en-US" sz="3600" b="1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970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14 h 6899275"/>
              <a:gd name="T4" fmla="*/ 4620419 w 9240838"/>
              <a:gd name="T5" fmla="*/ 6899275 h 6899275"/>
              <a:gd name="T6" fmla="*/ 9240838 w 9240838"/>
              <a:gd name="T7" fmla="*/ 3449714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228600" y="228600"/>
            <a:ext cx="8763000" cy="64008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835150" y="566738"/>
            <a:ext cx="5473700" cy="1006475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গত</a:t>
            </a:r>
            <a:r>
              <a:rPr lang="bn-BD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24" name="Picture 6" descr="Pictur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981200"/>
            <a:ext cx="3657600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990600" y="4572000"/>
            <a:ext cx="7443788" cy="14700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4400" b="1">
                <a:latin typeface="NikoshBAN" pitchFamily="2" charset="0"/>
                <a:cs typeface="NikoshBAN" pitchFamily="2" charset="0"/>
              </a:rPr>
              <a:t>“ ৭ই মার্চের বঙ্গবন্ধুর ভাষণকে ঐতিহাসিক</a:t>
            </a:r>
          </a:p>
          <a:p>
            <a:r>
              <a:rPr lang="bn-BD" sz="4400" b="1">
                <a:latin typeface="NikoshBAN" pitchFamily="2" charset="0"/>
                <a:cs typeface="NikoshBAN" pitchFamily="2" charset="0"/>
              </a:rPr>
              <a:t>ভাষন বলা হয় কেন – ব্যাখ্যা কর ।</a:t>
            </a:r>
            <a:endParaRPr lang="en-US" sz="4400" b="1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07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14 h 6899275"/>
              <a:gd name="T4" fmla="*/ 4620419 w 9240838"/>
              <a:gd name="T5" fmla="*/ 6899275 h 6899275"/>
              <a:gd name="T6" fmla="*/ 9240838 w 9240838"/>
              <a:gd name="T7" fmla="*/ 3449714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3794" name="Rectangle 3"/>
          <p:cNvSpPr>
            <a:spLocks noChangeArrowheads="1"/>
          </p:cNvSpPr>
          <p:nvPr/>
        </p:nvSpPr>
        <p:spPr bwMode="auto">
          <a:xfrm>
            <a:off x="228600" y="228600"/>
            <a:ext cx="8763000" cy="64008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1"/>
          <p:cNvSpPr>
            <a:spLocks noChangeArrowheads="1"/>
          </p:cNvSpPr>
          <p:nvPr/>
        </p:nvSpPr>
        <p:spPr bwMode="auto">
          <a:xfrm>
            <a:off x="1905000" y="685800"/>
            <a:ext cx="5122863" cy="1012825"/>
          </a:xfrm>
          <a:prstGeom prst="roundRect">
            <a:avLst>
              <a:gd name="adj" fmla="val 16667"/>
            </a:avLst>
          </a:prstGeom>
          <a:solidFill>
            <a:srgbClr val="6600FF"/>
          </a:solidFill>
          <a:ln w="9525" algn="ctr">
            <a:solidFill>
              <a:srgbClr val="B6DCD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54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মুল্যায়ন</a:t>
            </a:r>
            <a:r>
              <a:rPr lang="en-US" sz="54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31748" name="Picture 8" descr="Pictur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981200"/>
            <a:ext cx="2209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838200" y="3810000"/>
            <a:ext cx="7543800" cy="25669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240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>
                <a:latin typeface="NikoshBAN" pitchFamily="2" charset="0"/>
                <a:cs typeface="NikoshBAN" pitchFamily="2" charset="0"/>
              </a:rPr>
              <a:t>“বাংলার ইতিহাস রাজপথ রঞ্জিত করার ইতিহাস” </a:t>
            </a:r>
            <a:endParaRPr lang="bn-BD" sz="3200"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bn-BD" sz="320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>
                <a:latin typeface="NikoshBAN" pitchFamily="2" charset="0"/>
                <a:cs typeface="NikoshBAN" pitchFamily="2" charset="0"/>
              </a:rPr>
              <a:t>বলতে কী বুঝানো হয়েছে ?</a:t>
            </a:r>
            <a:endParaRPr lang="bn-BD" sz="3200"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bn-BD" sz="320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200">
                <a:latin typeface="NikoshBAN" pitchFamily="2" charset="0"/>
                <a:cs typeface="NikoshBAN" pitchFamily="2" charset="0"/>
              </a:rPr>
              <a:t>“বঙ্গবন্ধুর ৭ই মার্চের ঐতিহাসিক  ভাষণ-ই মূলত </a:t>
            </a:r>
            <a:endParaRPr lang="bn-BD" sz="3200"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bn-BD" sz="320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>
                <a:latin typeface="NikoshBAN" pitchFamily="2" charset="0"/>
                <a:cs typeface="NikoshBAN" pitchFamily="2" charset="0"/>
              </a:rPr>
              <a:t>স্বাধীনতার আহবান”  বিশ্লেষণ কর।</a:t>
            </a:r>
          </a:p>
          <a:p>
            <a:pPr marL="342900" indent="-342900"/>
            <a:endParaRPr lang="en-US" sz="320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175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14 h 6899275"/>
              <a:gd name="T4" fmla="*/ 4620419 w 9240838"/>
              <a:gd name="T5" fmla="*/ 6899275 h 6899275"/>
              <a:gd name="T6" fmla="*/ 9240838 w 9240838"/>
              <a:gd name="T7" fmla="*/ 3449714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4818" name="Rectangle 3"/>
          <p:cNvSpPr>
            <a:spLocks noChangeArrowheads="1"/>
          </p:cNvSpPr>
          <p:nvPr/>
        </p:nvSpPr>
        <p:spPr bwMode="auto">
          <a:xfrm>
            <a:off x="228600" y="228600"/>
            <a:ext cx="8763000" cy="64008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1"/>
          <p:cNvSpPr>
            <a:spLocks noChangeArrowheads="1"/>
          </p:cNvSpPr>
          <p:nvPr/>
        </p:nvSpPr>
        <p:spPr bwMode="auto">
          <a:xfrm>
            <a:off x="1828800" y="457200"/>
            <a:ext cx="5122863" cy="1012825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 algn="ctr">
            <a:solidFill>
              <a:srgbClr val="B6DCD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>
                <a:latin typeface="NikoshBAN" pitchFamily="2" charset="0"/>
                <a:cs typeface="NikoshBAN" pitchFamily="2" charset="0"/>
              </a:rPr>
              <a:t>বাড়ির কাজ </a:t>
            </a:r>
          </a:p>
        </p:txBody>
      </p:sp>
      <p:pic>
        <p:nvPicPr>
          <p:cNvPr id="11" name="Picture 10" descr="9478dd77ccb0aa9bd4dc638337f70d44-retro-different-home-styles-for-home-by-aman-bans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5011" y="1751388"/>
            <a:ext cx="3723865" cy="2506605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773" name="Rectangle 7"/>
          <p:cNvSpPr>
            <a:spLocks noChangeArrowheads="1"/>
          </p:cNvSpPr>
          <p:nvPr/>
        </p:nvSpPr>
        <p:spPr bwMode="auto">
          <a:xfrm>
            <a:off x="838200" y="4876800"/>
            <a:ext cx="7662863" cy="1104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3200" b="1">
                <a:latin typeface="NikoshBAN" pitchFamily="2" charset="0"/>
                <a:cs typeface="NikoshBAN" pitchFamily="2" charset="0"/>
              </a:rPr>
              <a:t>“এবারের সংগ্রাম স্বাধীনতার সংগ্রাম ’’ – বঙ্গবন্ধুর এ ঘোষনা</a:t>
            </a:r>
          </a:p>
          <a:p>
            <a:r>
              <a:rPr lang="bn-BD" sz="3200" b="1">
                <a:latin typeface="NikoshBAN" pitchFamily="2" charset="0"/>
                <a:cs typeface="NikoshBAN" pitchFamily="2" charset="0"/>
              </a:rPr>
              <a:t>কিসের ঈঙ্গিত বহন করে বিশ্লেষন কর।</a:t>
            </a:r>
            <a:endParaRPr lang="en-US" sz="3200" b="1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277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Frame 3"/>
          <p:cNvSpPr>
            <a:spLocks/>
          </p:cNvSpPr>
          <p:nvPr/>
        </p:nvSpPr>
        <p:spPr bwMode="auto">
          <a:xfrm>
            <a:off x="-1447800" y="-70641"/>
            <a:ext cx="12420600" cy="74326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14 h 6899275"/>
              <a:gd name="T4" fmla="*/ 4620419 w 9240838"/>
              <a:gd name="T5" fmla="*/ 6899275 h 6899275"/>
              <a:gd name="T6" fmla="*/ 9240838 w 9240838"/>
              <a:gd name="T7" fmla="*/ 3449714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-990600" y="81760"/>
            <a:ext cx="11734800" cy="7127875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028825" y="-11413"/>
            <a:ext cx="5029200" cy="1476187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hangingPunct="1">
              <a:defRPr/>
            </a:pPr>
            <a:r>
              <a:rPr lang="bn-BD" sz="60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r>
              <a:rPr lang="bn-BD" sz="72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dirty="0" smtClean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81000" y="1661233"/>
            <a:ext cx="85344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IN" sz="4400" dirty="0">
                <a:latin typeface="Calibri" pitchFamily="34" charset="0"/>
                <a:cs typeface="Vrinda" pitchFamily="2" charset="0"/>
              </a:rPr>
              <a:t>             </a:t>
            </a:r>
            <a:endParaRPr lang="bn-BD" sz="4400" dirty="0">
              <a:latin typeface="Calibri" pitchFamily="34" charset="0"/>
              <a:cs typeface="Vrinda" pitchFamily="2" charset="0"/>
            </a:endParaRPr>
          </a:p>
          <a:p>
            <a:pPr algn="ctr"/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371600"/>
            <a:ext cx="8991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জাহিদুল ইসলাম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সিনিয়র শিক্ষক আইসিটি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	পূর্ব কেওয়াবুনিয়া আকবারিয়া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দাখিল মাদ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রাসা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মাস্টার ট্রেইনার অব আইসিটি</a:t>
            </a: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UITRCE,BANBEIS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আমতলী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বরগুনা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মোবাইল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নং   -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০১৭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১৮১৬৫৯২০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ইমেইল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নং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–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zahidulislam7994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endParaRPr lang="en-US" sz="48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1661233"/>
            <a:ext cx="2019300" cy="252840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14 h 6899275"/>
              <a:gd name="T4" fmla="*/ 4620419 w 9240838"/>
              <a:gd name="T5" fmla="*/ 6899275 h 6899275"/>
              <a:gd name="T6" fmla="*/ 9240838 w 9240838"/>
              <a:gd name="T7" fmla="*/ 3449714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5842" name="Rectangle 3"/>
          <p:cNvSpPr>
            <a:spLocks noChangeArrowheads="1"/>
          </p:cNvSpPr>
          <p:nvPr/>
        </p:nvSpPr>
        <p:spPr bwMode="auto">
          <a:xfrm>
            <a:off x="228600" y="228600"/>
            <a:ext cx="8763000" cy="64008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Title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10650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6" descr="imagesnc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819275"/>
            <a:ext cx="8001000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14 h 6899275"/>
              <a:gd name="T4" fmla="*/ 4620419 w 9240838"/>
              <a:gd name="T5" fmla="*/ 6899275 h 6899275"/>
              <a:gd name="T6" fmla="*/ 9240838 w 9240838"/>
              <a:gd name="T7" fmla="*/ 3449714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228600" y="228600"/>
            <a:ext cx="8763000" cy="64008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Flowchart: Sequential Access Storage 8"/>
          <p:cNvSpPr/>
          <p:nvPr/>
        </p:nvSpPr>
        <p:spPr>
          <a:xfrm>
            <a:off x="1219200" y="990600"/>
            <a:ext cx="6172200" cy="990600"/>
          </a:xfrm>
          <a:prstGeom prst="flowChartMagneticTap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</p:txBody>
      </p:sp>
      <p:sp>
        <p:nvSpPr>
          <p:cNvPr id="16388" name="Rounded Rectangle 3"/>
          <p:cNvSpPr>
            <a:spLocks noChangeArrowheads="1"/>
          </p:cNvSpPr>
          <p:nvPr/>
        </p:nvSpPr>
        <p:spPr bwMode="auto">
          <a:xfrm>
            <a:off x="685800" y="2209800"/>
            <a:ext cx="7772400" cy="3810000"/>
          </a:xfrm>
          <a:prstGeom prst="roundRect">
            <a:avLst>
              <a:gd name="adj" fmla="val 16667"/>
            </a:avLst>
          </a:prstGeom>
          <a:noFill/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BD" sz="4000" b="1" dirty="0">
                <a:latin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bn-BD" sz="4000" b="1" dirty="0">
                <a:latin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১ম</a:t>
            </a:r>
            <a:r>
              <a:rPr lang="bn-BD" sz="4000" b="1" dirty="0">
                <a:latin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পত্র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শ্রেনিঃ</a:t>
            </a:r>
            <a:r>
              <a:rPr lang="bn-BD" sz="4000" b="1" dirty="0">
                <a:latin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৮ম</a:t>
            </a:r>
            <a:endParaRPr lang="bn-BD" sz="4000" b="1" dirty="0">
              <a:latin typeface="NikoshBAN" pitchFamily="2" charset="0"/>
            </a:endParaRPr>
          </a:p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পাঠঃ এবারের সংগ্রাম স্বাধীনতার সংগ্রাম</a:t>
            </a:r>
          </a:p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5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ম  ( গদ্যাংশ )</a:t>
            </a:r>
            <a:endParaRPr lang="bn-BD" sz="4000" b="1" dirty="0">
              <a:latin typeface="NikoshBAN" pitchFamily="2" charset="0"/>
            </a:endParaRPr>
          </a:p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bn-BD" sz="4000" b="1" dirty="0">
                <a:latin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৫০মিনিট</a:t>
            </a:r>
          </a:p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তাং-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১৮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- ১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201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৯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ইং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38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14 h 6899275"/>
              <a:gd name="T4" fmla="*/ 4620419 w 9240838"/>
              <a:gd name="T5" fmla="*/ 6899275 h 6899275"/>
              <a:gd name="T6" fmla="*/ 9240838 w 9240838"/>
              <a:gd name="T7" fmla="*/ 3449714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228600" y="228600"/>
            <a:ext cx="8763000" cy="64008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Titl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81000"/>
            <a:ext cx="5310188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9" descr="as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371600"/>
            <a:ext cx="4191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2" descr="images567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962400"/>
            <a:ext cx="4191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3" descr="as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1447800"/>
            <a:ext cx="3810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4" descr="as3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3962400"/>
            <a:ext cx="3733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14 h 6899275"/>
              <a:gd name="T4" fmla="*/ 4620419 w 9240838"/>
              <a:gd name="T5" fmla="*/ 6899275 h 6899275"/>
              <a:gd name="T6" fmla="*/ 9240838 w 9240838"/>
              <a:gd name="T7" fmla="*/ 3449714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228600" y="228600"/>
            <a:ext cx="8763000" cy="64008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14400" y="609600"/>
            <a:ext cx="7467600" cy="2017574"/>
          </a:xfrm>
          <a:prstGeom prst="wav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6000" dirty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6000" dirty="0">
              <a:ln w="18415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436" name="Rectangle 6"/>
          <p:cNvSpPr>
            <a:spLocks noChangeArrowheads="1"/>
          </p:cNvSpPr>
          <p:nvPr/>
        </p:nvSpPr>
        <p:spPr bwMode="auto">
          <a:xfrm>
            <a:off x="1143000" y="3124200"/>
            <a:ext cx="7391400" cy="2589213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7200" b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“এবারের সংগ্রাম স্বাধীনতার সংগ্রাম”</a:t>
            </a:r>
            <a:endParaRPr lang="en-US" sz="7200" b="1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b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                                     </a:t>
            </a:r>
            <a:endParaRPr lang="en-US" sz="3600" b="1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14 h 6899275"/>
              <a:gd name="T4" fmla="*/ 4620419 w 9240838"/>
              <a:gd name="T5" fmla="*/ 6899275 h 6899275"/>
              <a:gd name="T6" fmla="*/ 9240838 w 9240838"/>
              <a:gd name="T7" fmla="*/ 3449714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228600" y="228600"/>
            <a:ext cx="8763000" cy="64008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819400" y="685800"/>
            <a:ext cx="3352800" cy="823913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4800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শিখনফল  </a:t>
            </a:r>
            <a:endParaRPr lang="en-US" sz="4800" u="sng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09600" y="1828800"/>
            <a:ext cx="7756525" cy="3603625"/>
          </a:xfrm>
          <a:prstGeom prst="rect">
            <a:avLst/>
          </a:prstGeom>
          <a:solidFill>
            <a:srgbClr val="FF99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>
            <a:outerShdw dist="25400" dir="5400000" rotWithShape="0">
              <a:srgbClr val="00000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bn-BD" sz="3600">
                <a:latin typeface="NikoshBAN" pitchFamily="2" charset="0"/>
                <a:cs typeface="NikoshBAN" pitchFamily="2" charset="0"/>
              </a:rPr>
              <a:t>এ পাঠ শেষে শিক্ষার্থীরা</a:t>
            </a:r>
            <a:r>
              <a:rPr lang="en-US" sz="3600">
                <a:latin typeface="NikoshBAN" pitchFamily="2" charset="0"/>
                <a:cs typeface="NikoshBAN" pitchFamily="2" charset="0"/>
              </a:rPr>
              <a:t>-----</a:t>
            </a:r>
          </a:p>
          <a:p>
            <a:pPr>
              <a:defRPr/>
            </a:pPr>
            <a:r>
              <a:rPr lang="en-US" sz="3200">
                <a:latin typeface="NikoshBAN" pitchFamily="2" charset="0"/>
                <a:cs typeface="NikoshBAN" pitchFamily="2" charset="0"/>
              </a:rPr>
              <a:t>1। জাতির জনক বঙ্গবন্ধু শেখ মুজিবর রহমান এর পরিচয় বলতে পারবে।</a:t>
            </a:r>
          </a:p>
          <a:p>
            <a:pPr>
              <a:defRPr/>
            </a:pPr>
            <a:r>
              <a:rPr lang="bn-BD" sz="320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>
                <a:latin typeface="NikoshBAN" pitchFamily="2" charset="0"/>
                <a:cs typeface="NikoshBAN" pitchFamily="2" charset="0"/>
              </a:rPr>
              <a:t>। বঙ্গবন্ধুর আদর্শ ও দেশ প্রেমের চেতনায়  উদ্বুদ্ধ</a:t>
            </a:r>
            <a:r>
              <a:rPr lang="bn-BD" sz="320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>
                <a:latin typeface="NikoshBAN" pitchFamily="2" charset="0"/>
                <a:cs typeface="NikoshBAN" pitchFamily="2" charset="0"/>
              </a:rPr>
              <a:t>হতে পারবে।</a:t>
            </a:r>
          </a:p>
          <a:p>
            <a:pPr>
              <a:defRPr/>
            </a:pPr>
            <a:r>
              <a:rPr lang="bn-BD" sz="320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>
                <a:latin typeface="NikoshBAN" pitchFamily="2" charset="0"/>
                <a:cs typeface="NikoshBAN" pitchFamily="2" charset="0"/>
              </a:rPr>
              <a:t>৭</a:t>
            </a:r>
            <a:r>
              <a:rPr lang="en-US" sz="3200">
                <a:latin typeface="NikoshBAN" pitchFamily="2" charset="0"/>
                <a:cs typeface="NikoshBAN" pitchFamily="2" charset="0"/>
              </a:rPr>
              <a:t>ই মার্চের  ঐতিহাসিক ভাষণের গুরুত্ব ও তাৎপর্য উপলব্ধি করতে পারবে।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08 h 6899275"/>
              <a:gd name="T4" fmla="*/ 4620419 w 9240838"/>
              <a:gd name="T5" fmla="*/ 6899275 h 6899275"/>
              <a:gd name="T6" fmla="*/ 9240838 w 9240838"/>
              <a:gd name="T7" fmla="*/ 344970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5715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304800" y="228600"/>
            <a:ext cx="8610600" cy="6324600"/>
          </a:xfrm>
          <a:prstGeom prst="rect">
            <a:avLst/>
          </a:prstGeom>
          <a:solidFill>
            <a:srgbClr val="FFFFFF"/>
          </a:solidFill>
          <a:ln w="2032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09800" y="5410200"/>
            <a:ext cx="4876800" cy="6508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bn-BD" sz="3600">
                <a:solidFill>
                  <a:srgbClr val="7F6000"/>
                </a:solidFill>
                <a:latin typeface="NikoshBAN" pitchFamily="2" charset="0"/>
                <a:cs typeface="NikoshBAN" pitchFamily="2" charset="0"/>
              </a:rPr>
              <a:t>বঙ্গবন্ধু শেখ মুজিবর রহমান</a:t>
            </a:r>
            <a:endParaRPr lang="en-US" sz="3600">
              <a:solidFill>
                <a:srgbClr val="7F6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33400" y="3657600"/>
            <a:ext cx="2667000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400" b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বি এ কলকাতা ইসলামিয়া কলেজ</a:t>
            </a:r>
          </a:p>
          <a:p>
            <a:pPr algn="ctr">
              <a:defRPr/>
            </a:pPr>
            <a:r>
              <a:rPr lang="bn-BD" sz="2400" b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ল ক্লাসে ঢাকা বিশ্ববিদ্যালয়</a:t>
            </a:r>
            <a:endParaRPr lang="en-US" sz="2400" b="1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09600" y="1600200"/>
            <a:ext cx="2743200" cy="167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800" b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১৯৬৬ সালের ২০ই মার্চ আওয়ামীণীগের সভাপতি নির্বাচিত হন ।</a:t>
            </a:r>
            <a:endParaRPr lang="en-US" sz="2800" b="1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12"/>
          <p:cNvSpPr/>
          <p:nvPr/>
        </p:nvSpPr>
        <p:spPr>
          <a:xfrm>
            <a:off x="5638800" y="1600200"/>
            <a:ext cx="29718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800" b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জন্ম ১৭ই মার্চ১৯২০ সাল</a:t>
            </a:r>
          </a:p>
          <a:p>
            <a:pPr algn="ctr">
              <a:defRPr/>
            </a:pPr>
            <a:r>
              <a:rPr lang="bn-BD" sz="2800" b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গোপালগঞ্জ জেলার টুঙ্গিপাড়া গ্রামে</a:t>
            </a:r>
            <a:endParaRPr lang="en-US" sz="2800" b="1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12"/>
          <p:cNvSpPr/>
          <p:nvPr/>
        </p:nvSpPr>
        <p:spPr>
          <a:xfrm>
            <a:off x="6096000" y="3505200"/>
            <a:ext cx="25146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800" b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পিতার নাম শেখ লুৎফর রহমান</a:t>
            </a:r>
          </a:p>
          <a:p>
            <a:pPr algn="ctr">
              <a:defRPr/>
            </a:pPr>
            <a:r>
              <a:rPr lang="bn-BD" sz="2800" b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মাতার নাম  সায়েরা খাতুন</a:t>
            </a:r>
            <a:endParaRPr lang="en-US" sz="2800" b="1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3296351" y="2659347"/>
            <a:ext cx="2560734" cy="20814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2590800" y="533400"/>
            <a:ext cx="3657600" cy="7620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4400">
                <a:latin typeface="NikoshBAN" pitchFamily="2" charset="0"/>
                <a:cs typeface="NikoshBAN" pitchFamily="2" charset="0"/>
              </a:rPr>
              <a:t>লেখক</a:t>
            </a:r>
            <a:r>
              <a:rPr lang="bn-IN" sz="4400">
                <a:latin typeface="NikoshBAN" pitchFamily="2" charset="0"/>
                <a:cs typeface="NikoshBAN" pitchFamily="2" charset="0"/>
              </a:rPr>
              <a:t> পরিচিতি</a:t>
            </a:r>
            <a:endParaRPr lang="en-US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fade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2" grpId="0" animBg="1"/>
      <p:bldP spid="5" grpId="0" animBg="1"/>
      <p:bldP spid="4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9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14 h 6899275"/>
              <a:gd name="T4" fmla="*/ 4620419 w 9240838"/>
              <a:gd name="T5" fmla="*/ 6899275 h 6899275"/>
              <a:gd name="T6" fmla="*/ 9240838 w 9240838"/>
              <a:gd name="T7" fmla="*/ 3449714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1520" name="Rectangle 3"/>
          <p:cNvSpPr>
            <a:spLocks noChangeArrowheads="1"/>
          </p:cNvSpPr>
          <p:nvPr/>
        </p:nvSpPr>
        <p:spPr bwMode="auto">
          <a:xfrm>
            <a:off x="228600" y="228600"/>
            <a:ext cx="8763000" cy="64008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2286000" y="5486400"/>
            <a:ext cx="4953000" cy="7397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>
                <a:latin typeface="NikoshBAN" pitchFamily="2" charset="0"/>
                <a:cs typeface="NikoshBAN" pitchFamily="2" charset="0"/>
              </a:rPr>
              <a:t>আ</a:t>
            </a:r>
            <a:r>
              <a:rPr lang="bn-BD" sz="4000" b="1">
                <a:latin typeface="NikoshBAN" pitchFamily="2" charset="0"/>
                <a:cs typeface="NikoshBAN" pitchFamily="2" charset="0"/>
              </a:rPr>
              <a:t>মরা একটি ভিডিও দেখি</a:t>
            </a:r>
            <a:endParaRPr lang="en-US" sz="40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522" name="TextBox 2"/>
          <p:cNvSpPr txBox="1">
            <a:spLocks noChangeArrowheads="1"/>
          </p:cNvSpPr>
          <p:nvPr/>
        </p:nvSpPr>
        <p:spPr bwMode="auto">
          <a:xfrm>
            <a:off x="2895600" y="762000"/>
            <a:ext cx="3217863" cy="6699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latin typeface="NikoshBAN" pitchFamily="2" charset="0"/>
                <a:cs typeface="NikoshBAN" pitchFamily="2" charset="0"/>
              </a:rPr>
              <a:t> ভিডিও দেখি</a:t>
            </a:r>
          </a:p>
        </p:txBody>
      </p:sp>
      <p:graphicFrame>
        <p:nvGraphicFramePr>
          <p:cNvPr id="21518" name="Object 1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7534670"/>
              </p:ext>
            </p:extLst>
          </p:nvPr>
        </p:nvGraphicFramePr>
        <p:xfrm>
          <a:off x="2514600" y="1905000"/>
          <a:ext cx="3752850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8" name="Packager Shell Object" showAsIcon="1" r:id="rId3" imgW="3903785" imgH="465992" progId="Package">
                  <p:embed/>
                </p:oleObj>
              </mc:Choice>
              <mc:Fallback>
                <p:oleObj name="Packager Shell Object" showAsIcon="1" r:id="rId3" imgW="3903785" imgH="465992" progId="Package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905000"/>
                        <a:ext cx="3752850" cy="608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600200" y="3124200"/>
            <a:ext cx="6237288" cy="1800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bn-I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‘রক্ত যখন দিয়েছি,আরও রক্ত দিব</a:t>
            </a:r>
            <a:r>
              <a:rPr lang="bn-BD" sz="2800" b="1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- </a:t>
            </a:r>
            <a:r>
              <a:rPr lang="bn-I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এদেশের মানুষকে মুক্ত করে ছাড়ব ইনশাল্লাহ।</a:t>
            </a:r>
            <a:r>
              <a:rPr lang="bn-BD" sz="2800" b="1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এবারের সংগ্রাম স্বাধীনতার সংগ্রাম’-স্বাধীনতা সম্পর্কিত বঙ্গবন্ধুর এই উক্তির তাৎপর্য মূল্যায়ন করতে হবে</a:t>
            </a:r>
            <a:r>
              <a:rPr lang="bn-BD" sz="2800" b="1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2800" b="1"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52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52 h 6899275"/>
              <a:gd name="T4" fmla="*/ 4620419 w 9240838"/>
              <a:gd name="T5" fmla="*/ 6899275 h 6899275"/>
              <a:gd name="T6" fmla="*/ 9240838 w 9240838"/>
              <a:gd name="T7" fmla="*/ 3449752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4578" name="Rectangle 3"/>
          <p:cNvSpPr>
            <a:spLocks noChangeArrowheads="1"/>
          </p:cNvSpPr>
          <p:nvPr/>
        </p:nvSpPr>
        <p:spPr bwMode="auto">
          <a:xfrm>
            <a:off x="228600" y="228600"/>
            <a:ext cx="8763000" cy="64008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524000"/>
            <a:ext cx="3505200" cy="2119313"/>
          </a:xfrm>
          <a:prstGeom prst="rect">
            <a:avLst/>
          </a:prstGeom>
          <a:ln w="1270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447800"/>
            <a:ext cx="4040188" cy="4495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733800"/>
            <a:ext cx="3505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2000" y="6051550"/>
            <a:ext cx="7610475" cy="4254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bn-BD" sz="2000">
                <a:solidFill>
                  <a:srgbClr val="FF0000"/>
                </a:solidFill>
                <a:cs typeface="Vrinda" pitchFamily="2" charset="0"/>
              </a:rPr>
              <a:t>"</a:t>
            </a:r>
            <a:r>
              <a:rPr lang="bn-BD" sz="2000">
                <a:latin typeface="NikoshBAN" pitchFamily="2" charset="0"/>
                <a:cs typeface="NikoshBAN" pitchFamily="2" charset="0"/>
              </a:rPr>
              <a:t>এবারের সংগ্রাম আমাদের মুক্তির সংগ্রাম, এবারের সংগ্রাম স্বাধীনতার সংগ্রাম ।</a:t>
            </a:r>
            <a:endParaRPr lang="en-US" sz="20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583" name="TextBox 2"/>
          <p:cNvSpPr txBox="1">
            <a:spLocks noChangeArrowheads="1"/>
          </p:cNvSpPr>
          <p:nvPr/>
        </p:nvSpPr>
        <p:spPr bwMode="auto">
          <a:xfrm>
            <a:off x="1524000" y="457200"/>
            <a:ext cx="6172200" cy="6699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360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360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>
                <a:latin typeface="NikoshBAN" pitchFamily="2" charset="0"/>
                <a:cs typeface="NikoshBAN" pitchFamily="2" charset="0"/>
              </a:rPr>
              <a:t>এবারের সংগ্রাম স্বাধীনতার সংগ্রাম ’’</a:t>
            </a:r>
            <a:endParaRPr lang="en-US" sz="360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1591</TotalTime>
  <Words>304</Words>
  <Application>Microsoft Office PowerPoint</Application>
  <PresentationFormat>On-screen Show (4:3)</PresentationFormat>
  <Paragraphs>60</Paragraphs>
  <Slides>20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NikoshBAN</vt:lpstr>
      <vt:lpstr>Times New Roman</vt:lpstr>
      <vt:lpstr>Vrinda</vt:lpstr>
      <vt:lpstr>Office Theme</vt:lpstr>
      <vt:lpstr>Packager Shell Object</vt:lpstr>
      <vt:lpstr>PowerPoint Presentation</vt:lpstr>
      <vt:lpstr>শিক্ষক 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e2i Presents</cp:lastModifiedBy>
  <cp:revision>213</cp:revision>
  <dcterms:created xsi:type="dcterms:W3CDTF">2015-03-29T01:14:49Z</dcterms:created>
  <dcterms:modified xsi:type="dcterms:W3CDTF">2019-11-18T10:28:18Z</dcterms:modified>
</cp:coreProperties>
</file>