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8" r:id="rId3"/>
    <p:sldId id="260" r:id="rId4"/>
    <p:sldId id="271" r:id="rId5"/>
    <p:sldId id="276" r:id="rId6"/>
    <p:sldId id="263" r:id="rId7"/>
    <p:sldId id="272" r:id="rId8"/>
    <p:sldId id="262" r:id="rId9"/>
    <p:sldId id="277" r:id="rId10"/>
    <p:sldId id="275" r:id="rId11"/>
    <p:sldId id="267" r:id="rId12"/>
    <p:sldId id="265" r:id="rId13"/>
    <p:sldId id="268" r:id="rId14"/>
    <p:sldId id="274" r:id="rId15"/>
    <p:sldId id="266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A9A9A9"/>
    <a:srgbClr val="FAE5FF"/>
    <a:srgbClr val="CCFF66"/>
    <a:srgbClr val="DDFFDD"/>
    <a:srgbClr val="644300"/>
    <a:srgbClr val="996600"/>
    <a:srgbClr val="0000CC"/>
    <a:srgbClr val="CC00FF"/>
    <a:srgbClr val="F8E0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589" autoAdjust="0"/>
  </p:normalViewPr>
  <p:slideViewPr>
    <p:cSldViewPr>
      <p:cViewPr varScale="1">
        <p:scale>
          <a:sx n="64" d="100"/>
          <a:sy n="64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9386-DC09-4AC2-B6C5-CD5113BD35F1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DB2B0-9DE2-4442-B2A3-913E3AE19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731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57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বইটির বিক্রয়মূল্য কত? কত লাভ হল? এক টাকায় লাভ কত? শতকরা</a:t>
            </a:r>
            <a:r>
              <a:rPr lang="bn-IN" baseline="0" dirty="0" smtClean="0"/>
              <a:t> লাভ কত? প্রশ্নের মাধ্যমে শিক্ষার্থীদের নিকট থেকে উত্তর বের করার চেষ্টা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671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সময়-----২ মিনিট।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 প্রয়জনে শিক্ষক প্রশ্নত্তোরের মাধতমে সঠিক উত্তর নির্ণয়ে সহায়তা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214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সমস্যাটি শিক্ষার্থীদের সাথে আলোচনার মাধ্যমে বোর্ডে সমাধান করতে সহায়তা করতে 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8609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৫ মিনিট দেয়া যেতে পারে।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 প্রয়জনে শিক্ষক প্রশ্নত্তোরের মাধতমে সঠিক উত্তর নির্ণয়ে সহায়তা করতে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0404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সময়-৪ মিনিট। সঠিক</a:t>
            </a:r>
            <a:r>
              <a:rPr lang="bn-IN" baseline="0" dirty="0" smtClean="0"/>
              <a:t> উত্তর শিক্ষার্থীদের জানিয়ে দেওয়া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729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 – ৩ মিনিট।সঠিক</a:t>
            </a:r>
            <a:r>
              <a:rPr lang="bn-IN" baseline="0" dirty="0" smtClean="0"/>
              <a:t> উত্তর শিক্ষার্থীদের জানিয়ে দেওয়া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/>
              <a:t>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669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প্রশ্নের</a:t>
            </a:r>
            <a:r>
              <a:rPr lang="bn-IN" baseline="0" dirty="0" smtClean="0"/>
              <a:t> উত্তর দেওয়ার প্রাথমিক ধারনা শিক্ষার্থীদের বুঝিয়ে দেওয়া যেতে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299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দোকানে বিক্রয়ের পরিমান কেমন?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মালিককে খুশি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দেখাচ্ছে কেন? সোনার মূল্যের কী পরিবর্তন হল? মালিক চিন্তিতি কেন? প্রশ্ন করে উত্তর জানার চেষ্টা করা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41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</a:t>
            </a:r>
            <a:r>
              <a:rPr lang="bn-IN" baseline="0" dirty="0" smtClean="0"/>
              <a:t> হাইড করে রাখা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323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প্রদত্ত কলমের ক্রয়মুল্য কত?  বিক্রয়মুল্য কত? ক্রয়মূল্য কাকে বলে? বিক্রয়মূল্য কাকে বলে?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প্রশ্ন করে উত্তর জানার চেষ্টা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735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mtClean="0"/>
              <a:t>গরুর ক্রয়মূল্য কত? বিক্রয়মূল্য কত? কোন মূল্য বেশি?</a:t>
            </a:r>
            <a:r>
              <a:rPr lang="bn-IN" baseline="0" smtClean="0"/>
              <a:t> </a:t>
            </a:r>
            <a:r>
              <a:rPr lang="bn-IN" smtClean="0"/>
              <a:t>কখন</a:t>
            </a:r>
            <a:r>
              <a:rPr lang="bn-IN" baseline="0" smtClean="0"/>
              <a:t> লাভ হয়? 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প্রশ্ন করে উত্তর জানার চেষ্টা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6796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mtClean="0"/>
              <a:t>কীসের</a:t>
            </a:r>
            <a:r>
              <a:rPr lang="bn-IN" baseline="0" smtClean="0"/>
              <a:t> দোকান? </a:t>
            </a:r>
            <a:r>
              <a:rPr lang="bn-IN" smtClean="0"/>
              <a:t>কোন মূল্য বেশি?</a:t>
            </a:r>
            <a:r>
              <a:rPr lang="bn-IN" baseline="0" smtClean="0"/>
              <a:t> মালিক হতাশ কেন? ক্ষতি কাকে বলে? 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প্রশ্ন করে উত্তর জানার চেষ্টা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1026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smtClean="0"/>
              <a:t>লাভের সূত্র কী? বিক্রয় মূল্যের সুত্র কী? ক্রয়মূল্যের সূত্রকী?  প্রশ্নের মাধ্যমে শিক্ষার্থীদের নিকট থেকে উত্তর বের করার চেষ্টা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0975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smtClean="0"/>
              <a:t>ক্ষতির সূত্র কী? ক্রয় মূল্যের সুত্র কী? বিক্রয়মূল্যের সূত্রকী?  প্রশ্নের মাধ্যমে শিক্ষার্থীদের নিকট থেকে উত্তর বের করার চেষ্টা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500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000"/>
          <a:stretch/>
        </p:blipFill>
        <p:spPr>
          <a:xfrm>
            <a:off x="762000" y="609600"/>
            <a:ext cx="7620000" cy="5562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95600" y="2438400"/>
            <a:ext cx="3961341" cy="156966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794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74" y="403153"/>
            <a:ext cx="3437464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850" y="3408942"/>
            <a:ext cx="192342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0" t="2400" r="2300" b="50000"/>
          <a:stretch/>
        </p:blipFill>
        <p:spPr>
          <a:xfrm>
            <a:off x="440962" y="1508053"/>
            <a:ext cx="1895312" cy="98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1850"/>
            <a:ext cx="1895312" cy="932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7" y="2503408"/>
            <a:ext cx="1936473" cy="905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6" t="1821" r="1520" b="52603"/>
          <a:stretch/>
        </p:blipFill>
        <p:spPr>
          <a:xfrm>
            <a:off x="6761018" y="1413972"/>
            <a:ext cx="1879643" cy="936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8" y="548222"/>
            <a:ext cx="1895312" cy="932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7" y="2303405"/>
            <a:ext cx="1879643" cy="10608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0" y="3364248"/>
            <a:ext cx="178266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লাভ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3" y="4114800"/>
            <a:ext cx="1956277" cy="1060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06" t="6885" r="5106" b="11032"/>
          <a:stretch/>
        </p:blipFill>
        <p:spPr>
          <a:xfrm>
            <a:off x="412850" y="5165634"/>
            <a:ext cx="1923424" cy="1158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7798" y="4371625"/>
            <a:ext cx="294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 কত লাভ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6912" y="5452729"/>
            <a:ext cx="294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 কত লাভ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3385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0"/>
            <a:ext cx="8534400" cy="1569660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বিক্রেতা ২৪ টাকা দরে  ১৫ কেজি আলু বিক্রয়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ফলে বিক্রেতার  ১২% টাকা লাভ হল।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কেজি আলুর ক্রয়মূল্য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260" y="464403"/>
            <a:ext cx="7359014" cy="830997"/>
          </a:xfrm>
          <a:prstGeom prst="rect">
            <a:avLst/>
          </a:prstGeom>
          <a:solidFill>
            <a:srgbClr val="F5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21943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47800"/>
            <a:ext cx="7907215" cy="4524315"/>
          </a:xfrm>
          <a:prstGeom prst="rect">
            <a:avLst/>
          </a:prstGeom>
          <a:solidFill>
            <a:srgbClr val="F8E0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নাবিল মিষ্টির দোকান থেকে ৪৫০ টাকা দরে ২ কেজি সন্দেশ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ক্রয় করে ৫% হারে ভ্যাট প্রদান করল। সন্দেশ ক্রয় বাবদ 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দোকানদারকে ১০০০ টাকার নোট দিল।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ক.মিষ্টির প্রকৃত বিক্রয়মূল্য কত?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খ. বিক্রেতা তাকে কত টাকা ফেরত দিল?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গ. বিক্রেতা ১০% লাভ করলে প্রতি কেজি মিষ্টির তৈরি মূল্য কত?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096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154031"/>
            <a:ext cx="7924800" cy="2246769"/>
          </a:xfrm>
          <a:prstGeom prst="rect">
            <a:avLst/>
          </a:prstGeom>
          <a:solidFill>
            <a:srgbClr val="EFE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দ্রবের ক্রয় মূল্য 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টাকা ও বিক্রয় মূল্য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200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  এবং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ভ্যাটের হার ৫%।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ক্রয় ও বিক্রয়মূল্যের পার্থক্য কত?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লাভের শতকরা হার কত?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 ভ্যাট ও লাভের অনুপাত কত?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64403"/>
            <a:ext cx="7924800" cy="830997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71600"/>
            <a:ext cx="79629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11115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924799" cy="707886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404" y="1981199"/>
            <a:ext cx="4310396" cy="646331"/>
          </a:xfrm>
          <a:prstGeom prst="rect">
            <a:avLst/>
          </a:prstGeom>
          <a:solidFill>
            <a:srgbClr val="DDFFD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১।লাভ এর সম্পর্কটি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9801" y="1981199"/>
            <a:ext cx="3467616" cy="646331"/>
          </a:xfrm>
          <a:prstGeom prst="rect">
            <a:avLst/>
          </a:prstGeom>
          <a:solidFill>
            <a:srgbClr val="DDFFDD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বিক্রয়মূল্য - 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404" y="3237132"/>
            <a:ext cx="4310396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।ক্ষতি এর সম্পর্কটি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801" y="3246154"/>
            <a:ext cx="3491661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ক্রয়মূল্য - বিক্রয়মূল্য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040" y="4419601"/>
            <a:ext cx="565892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।বিনিয়োগে টাকা বৃদ্ধি পেলে কি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8472" y="4419600"/>
            <a:ext cx="21297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লাভ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404" y="5638800"/>
            <a:ext cx="568617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।বিনিয়োগে টাকা কমে গেলে কি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8472" y="5638800"/>
            <a:ext cx="217781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ক্ষতি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158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1" y="1524000"/>
            <a:ext cx="7924800" cy="4495800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1663005"/>
            <a:ext cx="7772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মিটার কাপড় ২০০ টাকা দরে ৫ মিটার কাপড় কিনে ২৩০ টাকা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দরে বিক্রয় করলে কত লাভ হবে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৫০ টাকা    খ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১০০ টাকা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গ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১৫০ টাকা    ঘ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২০০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034605"/>
            <a:ext cx="77724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শাড়ীর দাম ২০০০ টাকা। ভ্যাটের হার ৫ টাকা  হলে, মোট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কত টাকা ভ্যাট দিতে হবে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৪০ টাকা    খ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৬০ টাকা     গ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৮০ টাকা     ঘ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১০০ টাকা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482405"/>
            <a:ext cx="7772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৩।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প্রতিটি কমলা ২৫ টাকা দরে ক্রয় 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২৭ টাকা দরে বিক্রয় করলে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 ৫০ টাকা লাভ হয়। সে কতটি কমলা ক্রয় করেছিল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ক.    ২০টি        খ.    ২৫টি          গ.    ৩০টি         ঘ.    ৩৫টি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1" y="609600"/>
            <a:ext cx="7924799" cy="830997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1" y="2574369"/>
            <a:ext cx="1828799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01740" y="3981450"/>
            <a:ext cx="1775460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14600" y="5334000"/>
            <a:ext cx="1676400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659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build="p"/>
      <p:bldP spid="3" grpId="0" build="p"/>
      <p:bldP spid="4" grpId="0" build="p"/>
      <p:bldP spid="5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838200"/>
            <a:ext cx="8534400" cy="5638800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4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endParaRPr lang="en-US" sz="40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BD" sz="4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 ঘড়ি ৮১০ টাকায় বিক্রয় করলে ১০</a:t>
            </a:r>
            <a:r>
              <a:rPr lang="en-US" sz="4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4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হয় ।</a:t>
            </a:r>
          </a:p>
          <a:p>
            <a:r>
              <a:rPr lang="bn-BD" sz="4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4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4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ও ১৫% লাভের অর্থ কী ?</a:t>
            </a:r>
          </a:p>
          <a:p>
            <a:r>
              <a:rPr lang="bn-BD" sz="4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(খ) ঘড়িটির ক্রয় মূল্য নির্ণয় কর।</a:t>
            </a:r>
          </a:p>
          <a:p>
            <a:r>
              <a:rPr lang="bn-BD" sz="4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(গ) ঘড়িটি কত টাকায় বিক্রয় করলে ১৫</a:t>
            </a:r>
            <a:r>
              <a:rPr lang="en-US" sz="4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4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লাভ হবে ?</a:t>
            </a:r>
          </a:p>
        </p:txBody>
      </p:sp>
    </p:spTree>
    <p:extLst>
      <p:ext uri="{BB962C8B-B14F-4D97-AF65-F5344CB8AC3E}">
        <p14:creationId xmlns="" xmlns:p14="http://schemas.microsoft.com/office/powerpoint/2010/main" val="3353853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7924800" cy="594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2"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৭ম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৪৫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২২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মাহমুদুর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7205"/>
            <a:ext cx="4114800" cy="29541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25872" y="2928104"/>
            <a:ext cx="2246128" cy="523220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বিক্রয় বৃদ্ধি পেয়েছে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3" name="Picture 1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497205"/>
            <a:ext cx="4162425" cy="591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92480" y="2928104"/>
            <a:ext cx="1494320" cy="523220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মূল্য কমেছে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848600" y="3493761"/>
            <a:ext cx="484632" cy="608094"/>
          </a:xfrm>
          <a:prstGeom prst="down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V="1">
            <a:off x="3962400" y="2287506"/>
            <a:ext cx="484632" cy="608094"/>
          </a:xfrm>
          <a:prstGeom prst="down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" y="3493761"/>
            <a:ext cx="4153435" cy="288323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8229601" cy="707886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পাঠঃ লাভ - ক্ষতি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161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 animBg="1"/>
      <p:bldP spid="14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762000"/>
            <a:ext cx="7239000" cy="5262979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শিক্ষার্থীরা-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লাভ ও ক্ষতি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লাভ ও ক্ষতি সংক্রান্ত তথ্য ব্যাখ্যা করতে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নির্ণয়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লাভ 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ক্ষতির শতকরা হার নির্ণয়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লাভ ও ক্ষতি সংক্রান্ত সমস্যার সমাধান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00138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69607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3606224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 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0629" y="3599297"/>
            <a:ext cx="2949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 = ৭২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811" y="4590180"/>
            <a:ext cx="78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জিনিস যে মূল্যে ক্রয় করা হয় তাকে 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811" y="5486399"/>
            <a:ext cx="7887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জিনিস যে মূল্যে বিক্রয় করা হয় তাকে বিক্রয়মূল্য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270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317" y="3886200"/>
            <a:ext cx="8159930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গরুটি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12000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6" y="4547175"/>
            <a:ext cx="8138160" cy="584775"/>
          </a:xfrm>
          <a:prstGeom prst="rect">
            <a:avLst/>
          </a:prstGeom>
          <a:solidFill>
            <a:srgbClr val="F8D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গরুটি ১৫০০০ টাকায়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429" y="5867400"/>
            <a:ext cx="81381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অপেক্ষা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 হলে লাভ হয়।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315" y="5206425"/>
            <a:ext cx="81381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বেশি 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8374" r="-26374"/>
          <a:stretch/>
        </p:blipFill>
        <p:spPr>
          <a:xfrm flipH="1">
            <a:off x="446316" y="533400"/>
            <a:ext cx="8159929" cy="3235624"/>
          </a:xfrm>
          <a:prstGeom prst="rect">
            <a:avLst/>
          </a:prstGeom>
          <a:solidFill>
            <a:srgbClr val="A9A9A9"/>
          </a:solidFill>
        </p:spPr>
      </p:pic>
    </p:spTree>
    <p:extLst>
      <p:ext uri="{BB962C8B-B14F-4D97-AF65-F5344CB8AC3E}">
        <p14:creationId xmlns="" xmlns:p14="http://schemas.microsoft.com/office/powerpoint/2010/main" val="16275764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536254"/>
            <a:ext cx="46958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5" t="6451" r="2758" b="5623"/>
          <a:stretch/>
        </p:blipFill>
        <p:spPr bwMode="auto">
          <a:xfrm>
            <a:off x="4240530" y="742951"/>
            <a:ext cx="4171950" cy="181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56" t="-3868" r="2206" b="8710"/>
          <a:stretch/>
        </p:blipFill>
        <p:spPr bwMode="auto">
          <a:xfrm>
            <a:off x="4050030" y="838200"/>
            <a:ext cx="4255770" cy="1722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2" t="6185" r="2779" b="6859"/>
          <a:stretch/>
        </p:blipFill>
        <p:spPr bwMode="auto">
          <a:xfrm>
            <a:off x="4038600" y="1066800"/>
            <a:ext cx="39243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9" t="9018" r="2332" b="7052"/>
          <a:stretch/>
        </p:blipFill>
        <p:spPr bwMode="auto">
          <a:xfrm>
            <a:off x="4107180" y="1447800"/>
            <a:ext cx="3589020" cy="13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24000" y="4800600"/>
            <a:ext cx="6553200" cy="1077218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অপেক্ষা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হলে ক্ষতি হয়।</a:t>
            </a: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16" y="533399"/>
            <a:ext cx="5403984" cy="31085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199" y="3641942"/>
            <a:ext cx="195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32" y="4191000"/>
            <a:ext cx="182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৬৭০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36253"/>
            <a:ext cx="2775921" cy="31056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08375" y="3648761"/>
            <a:ext cx="183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১০০০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191000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8941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0017 0.4370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0052 0.474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69 L -0.00625 0.4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1198 0.488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3" grpId="0"/>
      <p:bldP spid="13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1589" y="533400"/>
            <a:ext cx="4264727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 = বিক্রয়মূল্য - ক্রয়মুল্য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3018" y="1604872"/>
            <a:ext cx="4241867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638" y="2590800"/>
            <a:ext cx="4264727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-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505200" cy="26421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685800" y="2387887"/>
            <a:ext cx="2667000" cy="660113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18018" y="3554849"/>
            <a:ext cx="29589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563" y="3554849"/>
            <a:ext cx="30283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3496" y="5435024"/>
            <a:ext cx="29435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 ২৫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564" y="4494074"/>
            <a:ext cx="30283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১০০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63" y="5435025"/>
            <a:ext cx="30283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১২৫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33496" y="4469249"/>
            <a:ext cx="29435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3960" y="3554849"/>
            <a:ext cx="164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7512" y="5435023"/>
            <a:ext cx="160653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ক্রয়মুল্য=?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5392" y="4494074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বিক্রয়মুল্য=?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670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/>
      <p:bldP spid="13" grpId="0"/>
      <p:bldP spid="17" grpId="0"/>
      <p:bldP spid="18" grpId="0"/>
      <p:bldP spid="11" grpId="0"/>
      <p:bldP spid="16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2284" y="710625"/>
            <a:ext cx="4295776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 = ক্রয়মূল্য - বিক্রয়মূল্য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7574" y="1701225"/>
            <a:ext cx="4326826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6144" y="2691825"/>
            <a:ext cx="4338256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-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6" y="710624"/>
            <a:ext cx="3532438" cy="25659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868016" y="3048000"/>
            <a:ext cx="315567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10600" y="3505200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76" y="3505200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১২০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2123" y="4343399"/>
            <a:ext cx="232627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76" y="4343400"/>
            <a:ext cx="288732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3362" y="3483343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5892" y="4343400"/>
            <a:ext cx="18085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ক্রয়মুল্য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302" y="5334000"/>
            <a:ext cx="258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2123" y="5344885"/>
            <a:ext cx="2334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৫০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6083" y="5344884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বিক্রয়মুল্য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9923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2305</TotalTime>
  <Words>924</Words>
  <Application>Microsoft Office PowerPoint</Application>
  <PresentationFormat>On-screen Show (4:3)</PresentationFormat>
  <Paragraphs>134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flora</cp:lastModifiedBy>
  <cp:revision>257</cp:revision>
  <dcterms:created xsi:type="dcterms:W3CDTF">2006-08-16T00:00:00Z</dcterms:created>
  <dcterms:modified xsi:type="dcterms:W3CDTF">2019-11-18T07:00:35Z</dcterms:modified>
</cp:coreProperties>
</file>